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64" r:id="rId2"/>
    <p:sldId id="286" r:id="rId3"/>
    <p:sldId id="283" r:id="rId4"/>
    <p:sldId id="284" r:id="rId5"/>
    <p:sldId id="287" r:id="rId6"/>
    <p:sldId id="288" r:id="rId7"/>
    <p:sldId id="291" r:id="rId8"/>
    <p:sldId id="292" r:id="rId9"/>
    <p:sldId id="301" r:id="rId10"/>
    <p:sldId id="302" r:id="rId11"/>
    <p:sldId id="304" r:id="rId12"/>
    <p:sldId id="294" r:id="rId13"/>
    <p:sldId id="303" r:id="rId14"/>
    <p:sldId id="293" r:id="rId15"/>
    <p:sldId id="298" r:id="rId16"/>
    <p:sldId id="306" r:id="rId17"/>
    <p:sldId id="307" r:id="rId18"/>
    <p:sldId id="305" r:id="rId19"/>
    <p:sldId id="295" r:id="rId20"/>
    <p:sldId id="308" r:id="rId21"/>
    <p:sldId id="297" r:id="rId22"/>
    <p:sldId id="309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88" autoAdjust="0"/>
  </p:normalViewPr>
  <p:slideViewPr>
    <p:cSldViewPr showGuides="1">
      <p:cViewPr varScale="1">
        <p:scale>
          <a:sx n="77" d="100"/>
          <a:sy n="77" d="100"/>
        </p:scale>
        <p:origin x="912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5/14/2019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5/14/2019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91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0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7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0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2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5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40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8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0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5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9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17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26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7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8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0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95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4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2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5/14/2019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5/14/2019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5/14/2019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5/14/2019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5/14/2019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5/14/2019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5/14/2019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5/14/2019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phan20181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phan20181/Topic_Modeling_n_Document_Rank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Modeling &amp; Document Ranking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701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Ngoc Phan </a:t>
            </a:r>
          </a:p>
          <a:p>
            <a:endParaRPr lang="en-US" sz="1600" dirty="0"/>
          </a:p>
          <a:p>
            <a:r>
              <a:rPr lang="en-US" sz="1600" dirty="0"/>
              <a:t>M.S. Business Analytics</a:t>
            </a:r>
          </a:p>
          <a:p>
            <a:r>
              <a:rPr lang="en-US" sz="1600" dirty="0">
                <a:hlinkClick r:id="rId3"/>
              </a:rPr>
              <a:t>nphan20181@gmail.com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Python Source Code on </a:t>
            </a:r>
            <a:r>
              <a:rPr lang="en-US" sz="1600" dirty="0" err="1"/>
              <a:t>Github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https://github.com/nphan20181/Topic_Modeling_n_Document_Ranking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F87F-7516-4602-9582-D43515C4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Query Topics Classification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348C330-5187-4232-A7EC-235C08ED8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LDA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A (</a:t>
            </a:r>
            <a:r>
              <a:rPr lang="en-US" b="1" i="1" dirty="0"/>
              <a:t>eml4, alk, positive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B (</a:t>
            </a:r>
            <a:r>
              <a:rPr lang="en-US" b="1" i="1" dirty="0"/>
              <a:t>gist, kit, therapeutic use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C (</a:t>
            </a:r>
            <a:r>
              <a:rPr lang="en-US" b="1" i="1" dirty="0"/>
              <a:t>egfr, epidermal, growth factor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6E7E3-D671-4D3E-B5D8-592425431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14400"/>
            <a:ext cx="7059168" cy="1764792"/>
          </a:xfrm>
        </p:spPr>
      </p:pic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E71350-D4F0-446E-B563-5721B1B72CB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52" y="3505200"/>
            <a:ext cx="7059613" cy="1587500"/>
          </a:xfrm>
        </p:spPr>
      </p:pic>
    </p:spTree>
    <p:extLst>
      <p:ext uri="{BB962C8B-B14F-4D97-AF65-F5344CB8AC3E}">
        <p14:creationId xmlns:p14="http://schemas.microsoft.com/office/powerpoint/2010/main" val="4050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B99A-B641-4446-B002-6E91E8C1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Ranking on LDA Score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17BD2B-630C-4DB3-9BBF-38DAF394C7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4685"/>
          <a:stretch/>
        </p:blipFill>
        <p:spPr>
          <a:xfrm>
            <a:off x="2437765" y="279401"/>
            <a:ext cx="7313295" cy="4448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D68B4-8B37-4368-898E-465D8B683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CC8-5CD7-41C5-9C00-179C1C8C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>
            <a:noAutofit/>
          </a:bodyPr>
          <a:lstStyle/>
          <a:p>
            <a:r>
              <a:rPr lang="en-US" sz="4000" dirty="0"/>
              <a:t>Text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1A811-5766-4CFF-83F4-2D3F84C70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24900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1E67-B909-41CF-AA4D-27E8D29B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826DE7-ADE8-4BD9-BAC7-6795A9D400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36" t="-571" r="-21636" b="472"/>
          <a:stretch/>
        </p:blipFill>
        <p:spPr>
          <a:xfrm>
            <a:off x="2437765" y="279401"/>
            <a:ext cx="7313295" cy="4448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E2C47-E118-4974-880B-8B971E64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E (</a:t>
            </a:r>
            <a:r>
              <a:rPr lang="en-US" b="1" i="1" dirty="0"/>
              <a:t>eml4, alk, fusion, lung, cell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F (</a:t>
            </a:r>
            <a:r>
              <a:rPr lang="en-US" b="1" i="1" dirty="0"/>
              <a:t>gist, therapeutic use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G (</a:t>
            </a:r>
            <a:r>
              <a:rPr lang="en-US" b="1" i="1" dirty="0"/>
              <a:t>egfr, mutation, epidermal growth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61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F87F-7516-4602-9582-D43515C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Documents Distribution per Distance to Cluster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D103EC-28C1-4036-BDF1-794413D30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4" r="9565" b="15341"/>
          <a:stretch/>
        </p:blipFill>
        <p:spPr>
          <a:xfrm>
            <a:off x="4418012" y="1219200"/>
            <a:ext cx="7391400" cy="509869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0300B-2387-4C59-A0DA-6E958D935339}"/>
              </a:ext>
            </a:extLst>
          </p:cNvPr>
          <p:cNvSpPr txBox="1"/>
          <p:nvPr/>
        </p:nvSpPr>
        <p:spPr>
          <a:xfrm>
            <a:off x="303212" y="35814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255F1-5C2E-485F-B498-B0BB522750D0}"/>
              </a:ext>
            </a:extLst>
          </p:cNvPr>
          <p:cNvSpPr txBox="1"/>
          <p:nvPr/>
        </p:nvSpPr>
        <p:spPr>
          <a:xfrm>
            <a:off x="303212" y="4191000"/>
            <a:ext cx="4114800" cy="189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Cluster E (</a:t>
            </a:r>
            <a:r>
              <a:rPr lang="en-US" sz="1600" b="1" i="1" dirty="0"/>
              <a:t>eml4, alk, fusion, lung, cell</a:t>
            </a:r>
            <a:r>
              <a:rPr lang="en-US" sz="16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Cluster F (</a:t>
            </a:r>
            <a:r>
              <a:rPr lang="en-US" sz="1600" b="1" i="1" dirty="0"/>
              <a:t>gist, therapeutic use</a:t>
            </a:r>
            <a:r>
              <a:rPr lang="en-US" sz="16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Cluster G (</a:t>
            </a:r>
            <a:r>
              <a:rPr lang="en-US" sz="1600" b="1" i="1" dirty="0"/>
              <a:t>egfr, mutation, epidermal growth</a:t>
            </a:r>
            <a:r>
              <a:rPr lang="en-US" sz="16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3AD4F-92B8-4A72-B8ED-4C10378060EA}"/>
              </a:ext>
            </a:extLst>
          </p:cNvPr>
          <p:cNvSpPr txBox="1"/>
          <p:nvPr/>
        </p:nvSpPr>
        <p:spPr>
          <a:xfrm>
            <a:off x="4418012" y="63246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</a:t>
            </a:r>
            <a:r>
              <a:rPr lang="en-US" sz="1400" b="1" i="1" dirty="0"/>
              <a:t>Distance to Cluster </a:t>
            </a:r>
            <a:r>
              <a:rPr lang="en-US" sz="1400" dirty="0"/>
              <a:t>is the distance between the document and the closest cluster.</a:t>
            </a:r>
          </a:p>
        </p:txBody>
      </p:sp>
    </p:spTree>
    <p:extLst>
      <p:ext uri="{BB962C8B-B14F-4D97-AF65-F5344CB8AC3E}">
        <p14:creationId xmlns:p14="http://schemas.microsoft.com/office/powerpoint/2010/main" val="19734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7EAF-F645-40E3-ABAA-F9D89321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Topic Classification</a:t>
            </a:r>
            <a:endParaRPr lang="en-US" sz="36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8D8AA-323A-4E39-A70D-83C6F4EA8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9450" y="228600"/>
            <a:ext cx="7647562" cy="609600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Topic 1</a:t>
            </a:r>
            <a:r>
              <a:rPr lang="en-US" sz="2400" dirty="0"/>
              <a:t>: </a:t>
            </a:r>
            <a:r>
              <a:rPr lang="en-US" sz="2400" b="1" dirty="0"/>
              <a:t>lung cancer, egfr, aged female</a:t>
            </a:r>
            <a:endParaRPr lang="en-US" sz="2400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3270EFB-2366-4E15-80EB-BF3E9FB7F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t="4653" r="13412" b="16410"/>
          <a:stretch/>
        </p:blipFill>
        <p:spPr>
          <a:xfrm>
            <a:off x="4009450" y="1143000"/>
            <a:ext cx="7799962" cy="5639973"/>
          </a:xfrm>
        </p:spPr>
      </p:pic>
    </p:spTree>
    <p:extLst>
      <p:ext uri="{BB962C8B-B14F-4D97-AF65-F5344CB8AC3E}">
        <p14:creationId xmlns:p14="http://schemas.microsoft.com/office/powerpoint/2010/main" val="55307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7EAF-F645-40E3-ABAA-F9D89321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Topic Classification</a:t>
            </a:r>
            <a:endParaRPr lang="en-US" sz="36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8D8AA-323A-4E39-A70D-83C6F4EA8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9450" y="228600"/>
            <a:ext cx="7647562" cy="609600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Topic 2</a:t>
            </a:r>
            <a:r>
              <a:rPr lang="en-US" sz="2400" dirty="0"/>
              <a:t>: </a:t>
            </a:r>
            <a:r>
              <a:rPr lang="en-US" sz="2400" b="1" dirty="0"/>
              <a:t>lung cancer, eml4-alk, aged male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7A11F402-5B48-404D-8930-4500D8B25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0" t="4654" r="13411" b="16410"/>
          <a:stretch/>
        </p:blipFill>
        <p:spPr>
          <a:xfrm>
            <a:off x="4037012" y="1227374"/>
            <a:ext cx="7799832" cy="5554426"/>
          </a:xfrm>
        </p:spPr>
      </p:pic>
    </p:spTree>
    <p:extLst>
      <p:ext uri="{BB962C8B-B14F-4D97-AF65-F5344CB8AC3E}">
        <p14:creationId xmlns:p14="http://schemas.microsoft.com/office/powerpoint/2010/main" val="15953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7EAF-F645-40E3-ABAA-F9D89321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Topic Classification</a:t>
            </a:r>
            <a:endParaRPr lang="en-US" sz="36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08D8AA-323A-4E39-A70D-83C6F4EA8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9450" y="228600"/>
            <a:ext cx="7647562" cy="609600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Topic 3</a:t>
            </a:r>
            <a:r>
              <a:rPr lang="en-US" sz="2400" dirty="0"/>
              <a:t>: </a:t>
            </a:r>
            <a:r>
              <a:rPr lang="en-US" sz="2400" b="1" dirty="0"/>
              <a:t>gist, kit exon, aged female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D7223AA5-0A1A-4772-948A-961A40E0F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0" t="4653" r="13412" b="16410"/>
          <a:stretch/>
        </p:blipFill>
        <p:spPr>
          <a:xfrm>
            <a:off x="4037012" y="1219200"/>
            <a:ext cx="7799832" cy="5554426"/>
          </a:xfrm>
        </p:spPr>
      </p:pic>
    </p:spTree>
    <p:extLst>
      <p:ext uri="{BB962C8B-B14F-4D97-AF65-F5344CB8AC3E}">
        <p14:creationId xmlns:p14="http://schemas.microsoft.com/office/powerpoint/2010/main" val="207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A45E-FAA1-4D89-90F9-31DED0F2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Ranking on Distance to Cluster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057C07-55A4-41F3-B91F-FD8038B67C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7533"/>
          <a:stretch/>
        </p:blipFill>
        <p:spPr>
          <a:xfrm>
            <a:off x="2437765" y="279401"/>
            <a:ext cx="7313295" cy="4448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1C5C9-3373-473B-B5B7-47330F4E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CC8-5CD7-41C5-9C00-179C1C8C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>
            <a:noAutofit/>
          </a:bodyPr>
          <a:lstStyle/>
          <a:p>
            <a:r>
              <a:rPr lang="en-US" sz="4000" dirty="0"/>
              <a:t>Semantic 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1A811-5766-4CFF-83F4-2D3F84C70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Similarity</a:t>
            </a:r>
          </a:p>
        </p:txBody>
      </p:sp>
    </p:spTree>
    <p:extLst>
      <p:ext uri="{BB962C8B-B14F-4D97-AF65-F5344CB8AC3E}">
        <p14:creationId xmlns:p14="http://schemas.microsoft.com/office/powerpoint/2010/main" val="130120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938D-8395-41DC-8D6D-99C535DC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08574-0D5F-4E15-95C9-1AB5D0D6A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PubMed</a:t>
            </a:r>
          </a:p>
          <a:p>
            <a:r>
              <a:rPr lang="en-US" dirty="0"/>
              <a:t>Text Retrieval Conference (TREC)</a:t>
            </a:r>
          </a:p>
        </p:txBody>
      </p:sp>
    </p:spTree>
    <p:extLst>
      <p:ext uri="{BB962C8B-B14F-4D97-AF65-F5344CB8AC3E}">
        <p14:creationId xmlns:p14="http://schemas.microsoft.com/office/powerpoint/2010/main" val="42060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959A-E192-4A0B-8BB8-5A836BFE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Score Between a Document and a Query Topic</a:t>
            </a:r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396495-2260-4C93-9294-2568EB61B1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1" t="140" r="-8521" b="138"/>
          <a:stretch/>
        </p:blipFill>
        <p:spPr>
          <a:xfrm>
            <a:off x="2437765" y="279401"/>
            <a:ext cx="7313295" cy="44481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16F9E-6EC3-470D-9E3B-351F44D1D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1143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1 (</a:t>
            </a:r>
            <a:r>
              <a:rPr lang="en-US" b="1" i="1" dirty="0"/>
              <a:t>lung cancer, egfr, aged female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2 (</a:t>
            </a:r>
            <a:r>
              <a:rPr lang="en-US" b="1" i="1" dirty="0"/>
              <a:t>lung cancer, eml4-alk, aged male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3 (</a:t>
            </a:r>
            <a:r>
              <a:rPr lang="en-US" b="1" i="1" dirty="0"/>
              <a:t>gist, kit exon, aged female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C78D-0945-4E4E-BD71-CFDD9927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1600200"/>
            <a:ext cx="10157354" cy="16764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60243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C78D-0945-4E4E-BD71-CFDD9927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1600200"/>
            <a:ext cx="10157354" cy="16764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69636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Abstracts of Scientific Articles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10" y="1567752"/>
            <a:ext cx="4959916" cy="3004248"/>
          </a:xfrm>
        </p:spPr>
        <p:txBody>
          <a:bodyPr>
            <a:normAutofit/>
          </a:bodyPr>
          <a:lstStyle/>
          <a:p>
            <a:r>
              <a:rPr lang="en-US" dirty="0"/>
              <a:t>333 xml documents</a:t>
            </a:r>
          </a:p>
          <a:p>
            <a:r>
              <a:rPr lang="en-US" dirty="0"/>
              <a:t>Information about a particular type of cancer</a:t>
            </a:r>
          </a:p>
          <a:p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FE8E1BF-B91E-47D3-9986-AF562BA9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0" y="1567752"/>
            <a:ext cx="5789070" cy="50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4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Topics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17309" y="1701800"/>
            <a:ext cx="5207879" cy="4470400"/>
          </a:xfrm>
        </p:spPr>
        <p:txBody>
          <a:bodyPr/>
          <a:lstStyle/>
          <a:p>
            <a:r>
              <a:rPr lang="en-US" dirty="0"/>
              <a:t>Information about a single patient suffering from a disease</a:t>
            </a:r>
          </a:p>
          <a:p>
            <a:r>
              <a:rPr lang="en-US" dirty="0"/>
              <a:t>Topic 1</a:t>
            </a:r>
          </a:p>
          <a:p>
            <a:pPr lvl="1"/>
            <a:r>
              <a:rPr lang="en-US" b="1" dirty="0"/>
              <a:t>lung cancer, egfr, aged female</a:t>
            </a:r>
          </a:p>
          <a:p>
            <a:pPr marL="304747" lvl="1">
              <a:spcBef>
                <a:spcPts val="1866"/>
              </a:spcBef>
              <a:buFont typeface="Arial" pitchFamily="34" charset="0"/>
              <a:buChar char="•"/>
            </a:pPr>
            <a:r>
              <a:rPr lang="en-US" sz="2400" dirty="0"/>
              <a:t>Topic 2</a:t>
            </a:r>
          </a:p>
          <a:p>
            <a:pPr lvl="1"/>
            <a:r>
              <a:rPr lang="en-US" b="1" dirty="0"/>
              <a:t>lung cancer, eml4-alk, aged male</a:t>
            </a:r>
          </a:p>
          <a:p>
            <a:pPr marL="304747" lvl="1">
              <a:spcBef>
                <a:spcPts val="1866"/>
              </a:spcBef>
              <a:buFont typeface="Arial" pitchFamily="34" charset="0"/>
              <a:buChar char="•"/>
            </a:pPr>
            <a:r>
              <a:rPr lang="en-US" sz="2400" dirty="0"/>
              <a:t>Topic 3</a:t>
            </a:r>
          </a:p>
          <a:p>
            <a:pPr lvl="1"/>
            <a:r>
              <a:rPr lang="en-US" b="1" dirty="0"/>
              <a:t>gist, kit exon, aged female</a:t>
            </a:r>
          </a:p>
          <a:p>
            <a:pPr lvl="1"/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6BB81-BCD7-48C1-B6BA-A8CDBEAD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15" y="959571"/>
            <a:ext cx="5522849" cy="1396999"/>
          </a:xfrm>
          <a:prstGeom prst="rect">
            <a:avLst/>
          </a:prstGeom>
        </p:spPr>
      </p:pic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D0A3502F-379A-4B73-B5E1-8039EDFF7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15" y="2653973"/>
            <a:ext cx="5522976" cy="174729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4F025-B168-42C2-817D-65FB74CB6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88" y="4727739"/>
            <a:ext cx="5522976" cy="11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938D-8395-41DC-8D6D-99C535DC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08574-0D5F-4E15-95C9-1AB5D0D6A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24219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02AF-4CBF-4CA8-8812-A31E5662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8" name="Picture Placeholder 7" descr="A close up of a newspaper&#10;&#10;Description automatically generated">
            <a:extLst>
              <a:ext uri="{FF2B5EF4-FFF2-40B4-BE49-F238E27FC236}">
                <a16:creationId xmlns:a16="http://schemas.microsoft.com/office/drawing/2014/main" id="{7B29D9A0-FC9D-4E8A-BF12-EE90B217E4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r="19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D2444F-C183-4BAA-AC9A-757A5076B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Words found in the documents.</a:t>
            </a:r>
          </a:p>
          <a:p>
            <a:r>
              <a:rPr lang="en-US" dirty="0"/>
              <a:t>The size of each word indicates its frequency or importance.</a:t>
            </a:r>
          </a:p>
        </p:txBody>
      </p:sp>
    </p:spTree>
    <p:extLst>
      <p:ext uri="{BB962C8B-B14F-4D97-AF65-F5344CB8AC3E}">
        <p14:creationId xmlns:p14="http://schemas.microsoft.com/office/powerpoint/2010/main" val="351893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BCC8-5CD7-41C5-9C00-179C1C8C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>
            <a:noAutofit/>
          </a:bodyPr>
          <a:lstStyle/>
          <a:p>
            <a:r>
              <a:rPr lang="en-US" sz="4000" dirty="0"/>
              <a:t>Latent Dirichlet Allocation </a:t>
            </a:r>
            <a:br>
              <a:rPr lang="en-US" sz="4000" dirty="0"/>
            </a:br>
            <a:r>
              <a:rPr lang="en-US" sz="4000" dirty="0"/>
              <a:t>(LDA)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1A811-5766-4CFF-83F4-2D3F84C70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2901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F87F-7516-4602-9582-D43515C4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LDA Topics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5483F81-DCFB-4800-95DB-476C22A2D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A (</a:t>
            </a:r>
            <a:r>
              <a:rPr lang="en-US" b="1" i="1" dirty="0"/>
              <a:t>eml4, alk, positive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B (</a:t>
            </a:r>
            <a:r>
              <a:rPr lang="en-US" b="1" i="1" dirty="0"/>
              <a:t>gist, kit, therapeutic use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C (</a:t>
            </a:r>
            <a:r>
              <a:rPr lang="en-US" b="1" i="1" dirty="0"/>
              <a:t>egfr, epidermal, growth factor</a:t>
            </a:r>
            <a:r>
              <a:rPr lang="en-US" dirty="0"/>
              <a:t>)</a:t>
            </a:r>
            <a:endParaRPr lang="en-US" b="1" i="1" dirty="0"/>
          </a:p>
        </p:txBody>
      </p:sp>
      <p:pic>
        <p:nvPicPr>
          <p:cNvPr id="19" name="Picture Placeholder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246290-3877-4019-B787-1DC59D01A0C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" r="-481"/>
          <a:stretch/>
        </p:blipFill>
        <p:spPr>
          <a:xfrm>
            <a:off x="2170112" y="304800"/>
            <a:ext cx="7848599" cy="4292599"/>
          </a:xfrm>
        </p:spPr>
      </p:pic>
    </p:spTree>
    <p:extLst>
      <p:ext uri="{BB962C8B-B14F-4D97-AF65-F5344CB8AC3E}">
        <p14:creationId xmlns:p14="http://schemas.microsoft.com/office/powerpoint/2010/main" val="33021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F87F-7516-4602-9582-D43515C4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Documents Distribution per LDA Score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CBBF05-6080-4FF8-999B-1A067830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9" r="8570" b="15341"/>
          <a:stretch/>
        </p:blipFill>
        <p:spPr>
          <a:xfrm>
            <a:off x="4265612" y="1371600"/>
            <a:ext cx="7391400" cy="5098696"/>
          </a:xfr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5761E03-44DE-4E34-AD95-F21996A19400}"/>
              </a:ext>
            </a:extLst>
          </p:cNvPr>
          <p:cNvSpPr txBox="1">
            <a:spLocks/>
          </p:cNvSpPr>
          <p:nvPr/>
        </p:nvSpPr>
        <p:spPr>
          <a:xfrm>
            <a:off x="531813" y="4267200"/>
            <a:ext cx="3276599" cy="1790700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Topic A (</a:t>
            </a:r>
            <a:r>
              <a:rPr lang="en-US" sz="1600" b="1" i="1" dirty="0"/>
              <a:t>eml4, alk, positive</a:t>
            </a:r>
            <a:r>
              <a:rPr lang="en-US" sz="1600" dirty="0"/>
              <a:t>)</a:t>
            </a:r>
          </a:p>
          <a:p>
            <a:r>
              <a:rPr lang="en-US" sz="1600" dirty="0"/>
              <a:t>Topic B (</a:t>
            </a:r>
            <a:r>
              <a:rPr lang="en-US" sz="1600" b="1" i="1" dirty="0"/>
              <a:t>gist, kit, therapeutic use</a:t>
            </a:r>
            <a:r>
              <a:rPr lang="en-US" sz="1600" dirty="0"/>
              <a:t>)</a:t>
            </a:r>
          </a:p>
          <a:p>
            <a:r>
              <a:rPr lang="en-US" sz="1600" dirty="0"/>
              <a:t>Topic C (</a:t>
            </a:r>
            <a:r>
              <a:rPr lang="en-US" sz="1600" b="1" i="1" dirty="0"/>
              <a:t>egfr, epidermal, growth factor</a:t>
            </a:r>
            <a:r>
              <a:rPr lang="en-US" sz="1600" dirty="0"/>
              <a:t>)</a:t>
            </a:r>
            <a:endParaRPr lang="en-US" sz="1600" b="1" i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7982FC-7516-4274-BBC2-E759D831D20D}"/>
              </a:ext>
            </a:extLst>
          </p:cNvPr>
          <p:cNvSpPr txBox="1">
            <a:spLocks/>
          </p:cNvSpPr>
          <p:nvPr/>
        </p:nvSpPr>
        <p:spPr>
          <a:xfrm>
            <a:off x="380365" y="3276600"/>
            <a:ext cx="3885247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LDA Topics</a:t>
            </a:r>
          </a:p>
        </p:txBody>
      </p:sp>
    </p:spTree>
    <p:extLst>
      <p:ext uri="{BB962C8B-B14F-4D97-AF65-F5344CB8AC3E}">
        <p14:creationId xmlns:p14="http://schemas.microsoft.com/office/powerpoint/2010/main" val="38817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oks_16x9">
    <a:dk1>
      <a:srgbClr val="374C81"/>
    </a:dk1>
    <a:lt1>
      <a:srgbClr val="FFFFFF"/>
    </a:lt1>
    <a:dk2>
      <a:srgbClr val="000000"/>
    </a:dk2>
    <a:lt2>
      <a:srgbClr val="EDE5DF"/>
    </a:lt2>
    <a:accent1>
      <a:srgbClr val="414E77"/>
    </a:accent1>
    <a:accent2>
      <a:srgbClr val="70AAC4"/>
    </a:accent2>
    <a:accent3>
      <a:srgbClr val="8B6A94"/>
    </a:accent3>
    <a:accent4>
      <a:srgbClr val="61A796"/>
    </a:accent4>
    <a:accent5>
      <a:srgbClr val="4E5798"/>
    </a:accent5>
    <a:accent6>
      <a:srgbClr val="7E5C5C"/>
    </a:accent6>
    <a:hlink>
      <a:srgbClr val="0070C0"/>
    </a:hlink>
    <a:folHlink>
      <a:srgbClr val="7030A0"/>
    </a:folHlink>
  </a:clrScheme>
</a:themeOverride>
</file>

<file path=ppt/theme/themeOverride2.xml><?xml version="1.0" encoding="utf-8"?>
<a:themeOverride xmlns:a="http://schemas.openxmlformats.org/drawingml/2006/main">
  <a:clrScheme name="Books_16x9">
    <a:dk1>
      <a:srgbClr val="374C81"/>
    </a:dk1>
    <a:lt1>
      <a:srgbClr val="FFFFFF"/>
    </a:lt1>
    <a:dk2>
      <a:srgbClr val="000000"/>
    </a:dk2>
    <a:lt2>
      <a:srgbClr val="EDE5DF"/>
    </a:lt2>
    <a:accent1>
      <a:srgbClr val="414E77"/>
    </a:accent1>
    <a:accent2>
      <a:srgbClr val="70AAC4"/>
    </a:accent2>
    <a:accent3>
      <a:srgbClr val="8B6A94"/>
    </a:accent3>
    <a:accent4>
      <a:srgbClr val="61A796"/>
    </a:accent4>
    <a:accent5>
      <a:srgbClr val="4E5798"/>
    </a:accent5>
    <a:accent6>
      <a:srgbClr val="7E5C5C"/>
    </a:accent6>
    <a:hlink>
      <a:srgbClr val="0070C0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437</Words>
  <Application>Microsoft Office PowerPoint</Application>
  <PresentationFormat>Custom</PresentationFormat>
  <Paragraphs>93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Books 16x9</vt:lpstr>
      <vt:lpstr>Topic Modeling &amp; Document Ranking</vt:lpstr>
      <vt:lpstr>Dataset</vt:lpstr>
      <vt:lpstr>Abstracts of Scientific Articles</vt:lpstr>
      <vt:lpstr>Query Topics</vt:lpstr>
      <vt:lpstr>Data Analysis</vt:lpstr>
      <vt:lpstr>Word Cloud</vt:lpstr>
      <vt:lpstr>Latent Dirichlet Allocation  (LDA)</vt:lpstr>
      <vt:lpstr>LDA Topics</vt:lpstr>
      <vt:lpstr>Documents Distribution per LDA Score</vt:lpstr>
      <vt:lpstr>Query Topics Classification</vt:lpstr>
      <vt:lpstr>Documents Ranking on LDA Score</vt:lpstr>
      <vt:lpstr>Text Clustering</vt:lpstr>
      <vt:lpstr>Clusters</vt:lpstr>
      <vt:lpstr>Documents Distribution per Distance to Cluster</vt:lpstr>
      <vt:lpstr>Topic Classification</vt:lpstr>
      <vt:lpstr>Topic Classification</vt:lpstr>
      <vt:lpstr>Topic Classification</vt:lpstr>
      <vt:lpstr>Documents Ranking on Distance to Cluster</vt:lpstr>
      <vt:lpstr>Semantic Similarity</vt:lpstr>
      <vt:lpstr>Similarity Score Between a Document and a Query Topic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&amp; Document Ranking</dc:title>
  <dc:creator>Ngoc Phan</dc:creator>
  <cp:lastModifiedBy>Ngoc Phan</cp:lastModifiedBy>
  <cp:revision>230</cp:revision>
  <dcterms:created xsi:type="dcterms:W3CDTF">2019-05-13T05:07:29Z</dcterms:created>
  <dcterms:modified xsi:type="dcterms:W3CDTF">2019-05-14T08:39:24Z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