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5"/>
  </p:notesMasterIdLst>
  <p:sldIdLst>
    <p:sldId id="257" r:id="rId2"/>
    <p:sldId id="265" r:id="rId3"/>
    <p:sldId id="258" r:id="rId4"/>
    <p:sldId id="266" r:id="rId5"/>
    <p:sldId id="259" r:id="rId6"/>
    <p:sldId id="260" r:id="rId7"/>
    <p:sldId id="267" r:id="rId8"/>
    <p:sldId id="268" r:id="rId9"/>
    <p:sldId id="261" r:id="rId10"/>
    <p:sldId id="269" r:id="rId11"/>
    <p:sldId id="276" r:id="rId12"/>
    <p:sldId id="263" r:id="rId13"/>
    <p:sldId id="264" r:id="rId14"/>
    <p:sldId id="272" r:id="rId15"/>
    <p:sldId id="262" r:id="rId16"/>
    <p:sldId id="273" r:id="rId17"/>
    <p:sldId id="277" r:id="rId18"/>
    <p:sldId id="279" r:id="rId19"/>
    <p:sldId id="270" r:id="rId20"/>
    <p:sldId id="271" r:id="rId21"/>
    <p:sldId id="275" r:id="rId22"/>
    <p:sldId id="27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81"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7459-87C3-4964-8951-8195F9374E66}"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E378C-EFB0-45F9-9B8D-83A0F02BCB8B}" type="slidenum">
              <a:rPr lang="en-US" smtClean="0"/>
              <a:t>‹#›</a:t>
            </a:fld>
            <a:endParaRPr lang="en-US"/>
          </a:p>
        </p:txBody>
      </p:sp>
    </p:spTree>
    <p:extLst>
      <p:ext uri="{BB962C8B-B14F-4D97-AF65-F5344CB8AC3E}">
        <p14:creationId xmlns:p14="http://schemas.microsoft.com/office/powerpoint/2010/main" val="3003671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1</a:t>
            </a:fld>
            <a:endParaRPr lang="en-US"/>
          </a:p>
        </p:txBody>
      </p:sp>
    </p:spTree>
    <p:extLst>
      <p:ext uri="{BB962C8B-B14F-4D97-AF65-F5344CB8AC3E}">
        <p14:creationId xmlns:p14="http://schemas.microsoft.com/office/powerpoint/2010/main" val="388983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8</a:t>
            </a:fld>
            <a:endParaRPr lang="en-US"/>
          </a:p>
        </p:txBody>
      </p:sp>
    </p:spTree>
    <p:extLst>
      <p:ext uri="{BB962C8B-B14F-4D97-AF65-F5344CB8AC3E}">
        <p14:creationId xmlns:p14="http://schemas.microsoft.com/office/powerpoint/2010/main" val="328569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11</a:t>
            </a:fld>
            <a:endParaRPr lang="en-US"/>
          </a:p>
        </p:txBody>
      </p:sp>
    </p:spTree>
    <p:extLst>
      <p:ext uri="{BB962C8B-B14F-4D97-AF65-F5344CB8AC3E}">
        <p14:creationId xmlns:p14="http://schemas.microsoft.com/office/powerpoint/2010/main" val="23188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13</a:t>
            </a:fld>
            <a:endParaRPr lang="en-US"/>
          </a:p>
        </p:txBody>
      </p:sp>
    </p:spTree>
    <p:extLst>
      <p:ext uri="{BB962C8B-B14F-4D97-AF65-F5344CB8AC3E}">
        <p14:creationId xmlns:p14="http://schemas.microsoft.com/office/powerpoint/2010/main" val="238739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14</a:t>
            </a:fld>
            <a:endParaRPr lang="en-US"/>
          </a:p>
        </p:txBody>
      </p:sp>
    </p:spTree>
    <p:extLst>
      <p:ext uri="{BB962C8B-B14F-4D97-AF65-F5344CB8AC3E}">
        <p14:creationId xmlns:p14="http://schemas.microsoft.com/office/powerpoint/2010/main" val="171135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378C-EFB0-45F9-9B8D-83A0F02BCB8B}" type="slidenum">
              <a:rPr lang="en-US" smtClean="0"/>
              <a:t>15</a:t>
            </a:fld>
            <a:endParaRPr lang="en-US"/>
          </a:p>
        </p:txBody>
      </p:sp>
    </p:spTree>
    <p:extLst>
      <p:ext uri="{BB962C8B-B14F-4D97-AF65-F5344CB8AC3E}">
        <p14:creationId xmlns:p14="http://schemas.microsoft.com/office/powerpoint/2010/main" val="181948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496E1B6-F6BA-4CA4-9849-AF8E574B8C17}" type="datetimeFigureOut">
              <a:rPr lang="en-US" smtClean="0"/>
              <a:t>7/26/2019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5F4560C-DEFF-4895-8588-22095D025FC3}" type="slidenum">
              <a:rPr lang="en-US" smtClean="0"/>
              <a:t>‹#›</a:t>
            </a:fld>
            <a:endParaRPr lang="en-US"/>
          </a:p>
        </p:txBody>
      </p:sp>
    </p:spTree>
    <p:extLst>
      <p:ext uri="{BB962C8B-B14F-4D97-AF65-F5344CB8AC3E}">
        <p14:creationId xmlns:p14="http://schemas.microsoft.com/office/powerpoint/2010/main" val="34164453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6E1B6-F6BA-4CA4-9849-AF8E574B8C17}"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138003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496E1B6-F6BA-4CA4-9849-AF8E574B8C17}" type="datetimeFigureOut">
              <a:rPr lang="en-US" smtClean="0"/>
              <a:t>7/26/2019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5F4560C-DEFF-4895-8588-22095D025FC3}" type="slidenum">
              <a:rPr lang="en-US" smtClean="0"/>
              <a:t>‹#›</a:t>
            </a:fld>
            <a:endParaRPr lang="en-US"/>
          </a:p>
        </p:txBody>
      </p:sp>
    </p:spTree>
    <p:extLst>
      <p:ext uri="{BB962C8B-B14F-4D97-AF65-F5344CB8AC3E}">
        <p14:creationId xmlns:p14="http://schemas.microsoft.com/office/powerpoint/2010/main" val="42474351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6E1B6-F6BA-4CA4-9849-AF8E574B8C17}"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72758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496E1B6-F6BA-4CA4-9849-AF8E574B8C17}" type="datetimeFigureOut">
              <a:rPr lang="en-US" smtClean="0"/>
              <a:t>7/26/2019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F4560C-DEFF-4895-8588-22095D025FC3}" type="slidenum">
              <a:rPr lang="en-US" smtClean="0"/>
              <a:t>‹#›</a:t>
            </a:fld>
            <a:endParaRPr lang="en-US"/>
          </a:p>
        </p:txBody>
      </p:sp>
    </p:spTree>
    <p:extLst>
      <p:ext uri="{BB962C8B-B14F-4D97-AF65-F5344CB8AC3E}">
        <p14:creationId xmlns:p14="http://schemas.microsoft.com/office/powerpoint/2010/main" val="209530699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6E1B6-F6BA-4CA4-9849-AF8E574B8C17}"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296438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6E1B6-F6BA-4CA4-9849-AF8E574B8C17}" type="datetimeFigureOut">
              <a:rPr lang="en-US" smtClean="0"/>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35794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6E1B6-F6BA-4CA4-9849-AF8E574B8C17}" type="datetimeFigureOut">
              <a:rPr lang="en-US" smtClean="0"/>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373367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6E1B6-F6BA-4CA4-9849-AF8E574B8C17}" type="datetimeFigureOut">
              <a:rPr lang="en-US" smtClean="0"/>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225809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496E1B6-F6BA-4CA4-9849-AF8E574B8C17}" type="datetimeFigureOut">
              <a:rPr lang="en-US" smtClean="0"/>
              <a:t>7/26/2019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5F4560C-DEFF-4895-8588-22095D025FC3}" type="slidenum">
              <a:rPr lang="en-US" smtClean="0"/>
              <a:t>‹#›</a:t>
            </a:fld>
            <a:endParaRPr lang="en-US"/>
          </a:p>
        </p:txBody>
      </p:sp>
    </p:spTree>
    <p:extLst>
      <p:ext uri="{BB962C8B-B14F-4D97-AF65-F5344CB8AC3E}">
        <p14:creationId xmlns:p14="http://schemas.microsoft.com/office/powerpoint/2010/main" val="167187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96E1B6-F6BA-4CA4-9849-AF8E574B8C17}"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4560C-DEFF-4895-8588-22095D025FC3}" type="slidenum">
              <a:rPr lang="en-US" smtClean="0"/>
              <a:t>‹#›</a:t>
            </a:fld>
            <a:endParaRPr lang="en-US"/>
          </a:p>
        </p:txBody>
      </p:sp>
    </p:spTree>
    <p:extLst>
      <p:ext uri="{BB962C8B-B14F-4D97-AF65-F5344CB8AC3E}">
        <p14:creationId xmlns:p14="http://schemas.microsoft.com/office/powerpoint/2010/main" val="246277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496E1B6-F6BA-4CA4-9849-AF8E574B8C17}" type="datetimeFigureOut">
              <a:rPr lang="en-US" smtClean="0"/>
              <a:t>7/26/2019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5F4560C-DEFF-4895-8588-22095D025FC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931342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paul-reed.co.uk/programming.html" TargetMode="External"/><Relationship Id="rId2" Type="http://schemas.openxmlformats.org/officeDocument/2006/relationships/hyperlink" Target="http://paulbourke.net/miscellaneous/cubemaps/" TargetMode="External"/><Relationship Id="rId1" Type="http://schemas.openxmlformats.org/officeDocument/2006/relationships/slideLayout" Target="../slideLayouts/slideLayout7.xml"/><Relationship Id="rId5" Type="http://schemas.openxmlformats.org/officeDocument/2006/relationships/hyperlink" Target="https://blog.vrtigo.io/comparing-360-video-formats-e82c83fd1ac7" TargetMode="External"/><Relationship Id="rId4" Type="http://schemas.openxmlformats.org/officeDocument/2006/relationships/hyperlink" Target="https://blog.google/products/google-ar-vr/bringing-pixels-front-and-center-vr-vide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2664C-BCFD-4A2F-BB83-16278DAC4D2F}"/>
              </a:ext>
            </a:extLst>
          </p:cNvPr>
          <p:cNvSpPr txBox="1"/>
          <p:nvPr/>
        </p:nvSpPr>
        <p:spPr>
          <a:xfrm>
            <a:off x="1547324" y="911128"/>
            <a:ext cx="9097349" cy="830997"/>
          </a:xfrm>
          <a:prstGeom prst="rect">
            <a:avLst/>
          </a:prstGeom>
          <a:noFill/>
        </p:spPr>
        <p:txBody>
          <a:bodyPr wrap="square" rtlCol="0">
            <a:spAutoFit/>
          </a:bodyPr>
          <a:lstStyle/>
          <a:p>
            <a:pPr algn="ctr"/>
            <a:r>
              <a:rPr lang="en-US" sz="2800" b="1" dirty="0">
                <a:latin typeface="LM Roman 12" panose="00000500000000000000" pitchFamily="50" charset="0"/>
              </a:rPr>
              <a:t>Summer Research Fellowship Program (2019)</a:t>
            </a:r>
          </a:p>
          <a:p>
            <a:pPr algn="ctr"/>
            <a:r>
              <a:rPr lang="en-US" sz="2000" b="1" dirty="0">
                <a:latin typeface="LM Roman 12" panose="00000500000000000000" pitchFamily="50" charset="0"/>
              </a:rPr>
              <a:t>Indian Institute of Technology, Madras</a:t>
            </a:r>
          </a:p>
        </p:txBody>
      </p:sp>
      <p:sp>
        <p:nvSpPr>
          <p:cNvPr id="3" name="TextBox 2">
            <a:extLst>
              <a:ext uri="{FF2B5EF4-FFF2-40B4-BE49-F238E27FC236}">
                <a16:creationId xmlns:a16="http://schemas.microsoft.com/office/drawing/2014/main" id="{75D36EEA-08DD-49F4-9722-02060B4F2741}"/>
              </a:ext>
            </a:extLst>
          </p:cNvPr>
          <p:cNvSpPr txBox="1"/>
          <p:nvPr/>
        </p:nvSpPr>
        <p:spPr>
          <a:xfrm>
            <a:off x="707568" y="2644170"/>
            <a:ext cx="10776860" cy="2000548"/>
          </a:xfrm>
          <a:prstGeom prst="rect">
            <a:avLst/>
          </a:prstGeom>
          <a:noFill/>
        </p:spPr>
        <p:txBody>
          <a:bodyPr wrap="square" rtlCol="0">
            <a:spAutoFit/>
          </a:bodyPr>
          <a:lstStyle/>
          <a:p>
            <a:pPr algn="ctr"/>
            <a:r>
              <a:rPr lang="en-US" sz="2800" b="1" dirty="0">
                <a:latin typeface="LM Roman 12" panose="00000500000000000000" pitchFamily="50" charset="0"/>
              </a:rPr>
              <a:t>Spatial Analysis of a Virtual Reality Scene</a:t>
            </a:r>
          </a:p>
          <a:p>
            <a:pPr algn="ctr"/>
            <a:endParaRPr lang="en-US" sz="2800" b="1" dirty="0">
              <a:latin typeface="LM Roman 12" panose="00000500000000000000" pitchFamily="50" charset="0"/>
            </a:endParaRPr>
          </a:p>
          <a:p>
            <a:pPr algn="ctr"/>
            <a:r>
              <a:rPr lang="en-US" sz="2800" b="1" dirty="0">
                <a:latin typeface="LM Roman 12" panose="00000500000000000000" pitchFamily="50" charset="0"/>
              </a:rPr>
              <a:t> </a:t>
            </a:r>
          </a:p>
          <a:p>
            <a:pPr algn="ctr"/>
            <a:r>
              <a:rPr lang="en-US" sz="2000" b="1" dirty="0">
                <a:latin typeface="LM Roman 12" panose="00000500000000000000" pitchFamily="50" charset="0"/>
              </a:rPr>
              <a:t>Computational Imaging Lab</a:t>
            </a:r>
          </a:p>
          <a:p>
            <a:pPr algn="ctr"/>
            <a:r>
              <a:rPr lang="en-US" sz="2000" dirty="0">
                <a:latin typeface="LM Roman 12" panose="00000500000000000000" pitchFamily="50" charset="0"/>
              </a:rPr>
              <a:t>Dept. Electrical Engineering</a:t>
            </a:r>
          </a:p>
        </p:txBody>
      </p:sp>
      <p:sp>
        <p:nvSpPr>
          <p:cNvPr id="5" name="TextBox 4">
            <a:extLst>
              <a:ext uri="{FF2B5EF4-FFF2-40B4-BE49-F238E27FC236}">
                <a16:creationId xmlns:a16="http://schemas.microsoft.com/office/drawing/2014/main" id="{EAD1ED5D-C896-458D-9BF0-105862855086}"/>
              </a:ext>
            </a:extLst>
          </p:cNvPr>
          <p:cNvSpPr txBox="1"/>
          <p:nvPr/>
        </p:nvSpPr>
        <p:spPr>
          <a:xfrm>
            <a:off x="3871425" y="5806961"/>
            <a:ext cx="4449145" cy="1200329"/>
          </a:xfrm>
          <a:prstGeom prst="rect">
            <a:avLst/>
          </a:prstGeom>
          <a:noFill/>
        </p:spPr>
        <p:txBody>
          <a:bodyPr wrap="square" rtlCol="0">
            <a:spAutoFit/>
          </a:bodyPr>
          <a:lstStyle/>
          <a:p>
            <a:pPr algn="ctr"/>
            <a:r>
              <a:rPr lang="en-US" b="1" dirty="0" err="1">
                <a:latin typeface="LM Roman 12" panose="00000500000000000000" pitchFamily="50" charset="0"/>
              </a:rPr>
              <a:t>Nithin</a:t>
            </a:r>
            <a:r>
              <a:rPr lang="en-US" b="1" dirty="0">
                <a:latin typeface="LM Roman 12" panose="00000500000000000000" pitchFamily="50" charset="0"/>
              </a:rPr>
              <a:t> Philip Joseph</a:t>
            </a:r>
          </a:p>
          <a:p>
            <a:pPr algn="ctr"/>
            <a:r>
              <a:rPr lang="en-US" b="1" dirty="0">
                <a:latin typeface="LM Roman 12" panose="00000500000000000000" pitchFamily="50" charset="0"/>
              </a:rPr>
              <a:t>College of Engineering Trivandrum</a:t>
            </a:r>
          </a:p>
          <a:p>
            <a:pPr algn="ctr"/>
            <a:r>
              <a:rPr lang="en-US" b="1" dirty="0">
                <a:latin typeface="LM Roman 12" panose="00000500000000000000" pitchFamily="50" charset="0"/>
              </a:rPr>
              <a:t>EE19SFP0450</a:t>
            </a:r>
          </a:p>
          <a:p>
            <a:pPr algn="ctr"/>
            <a:endParaRPr lang="en-US" dirty="0"/>
          </a:p>
        </p:txBody>
      </p:sp>
    </p:spTree>
    <p:extLst>
      <p:ext uri="{BB962C8B-B14F-4D97-AF65-F5344CB8AC3E}">
        <p14:creationId xmlns:p14="http://schemas.microsoft.com/office/powerpoint/2010/main" val="74161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0EA36-4AC9-4CCA-B4E1-87F680751C04}"/>
              </a:ext>
            </a:extLst>
          </p:cNvPr>
          <p:cNvSpPr txBox="1"/>
          <p:nvPr/>
        </p:nvSpPr>
        <p:spPr>
          <a:xfrm>
            <a:off x="326572" y="727787"/>
            <a:ext cx="4478693" cy="461665"/>
          </a:xfrm>
          <a:prstGeom prst="rect">
            <a:avLst/>
          </a:prstGeom>
          <a:noFill/>
        </p:spPr>
        <p:txBody>
          <a:bodyPr wrap="square" rtlCol="0">
            <a:spAutoFit/>
          </a:bodyPr>
          <a:lstStyle/>
          <a:p>
            <a:r>
              <a:rPr lang="en-US" sz="2400" b="1" dirty="0">
                <a:latin typeface="LM Roman 12" panose="00000500000000000000" pitchFamily="50" charset="0"/>
              </a:rPr>
              <a:t>Cube-Map Projection</a:t>
            </a:r>
          </a:p>
        </p:txBody>
      </p:sp>
      <p:sp>
        <p:nvSpPr>
          <p:cNvPr id="3" name="TextBox 2">
            <a:extLst>
              <a:ext uri="{FF2B5EF4-FFF2-40B4-BE49-F238E27FC236}">
                <a16:creationId xmlns:a16="http://schemas.microsoft.com/office/drawing/2014/main" id="{F9665F9A-092F-4184-AEE4-5F31B46AC7C8}"/>
              </a:ext>
            </a:extLst>
          </p:cNvPr>
          <p:cNvSpPr txBox="1"/>
          <p:nvPr/>
        </p:nvSpPr>
        <p:spPr>
          <a:xfrm>
            <a:off x="326572" y="1363501"/>
            <a:ext cx="9302620" cy="369332"/>
          </a:xfrm>
          <a:prstGeom prst="rect">
            <a:avLst/>
          </a:prstGeom>
          <a:noFill/>
        </p:spPr>
        <p:txBody>
          <a:bodyPr wrap="square" rtlCol="0">
            <a:spAutoFit/>
          </a:bodyPr>
          <a:lstStyle/>
          <a:p>
            <a:r>
              <a:rPr lang="en-US" b="1" dirty="0">
                <a:latin typeface="LM Roman 12" panose="00000500000000000000" pitchFamily="50" charset="0"/>
              </a:rPr>
              <a:t>Concept</a:t>
            </a:r>
            <a:r>
              <a:rPr lang="en-US" dirty="0">
                <a:latin typeface="LM Roman 12" panose="00000500000000000000" pitchFamily="50" charset="0"/>
              </a:rPr>
              <a:t>: Deform a sphere into a cube, then unfold the cube’s six faces and lay them flat.</a:t>
            </a:r>
          </a:p>
        </p:txBody>
      </p:sp>
      <p:pic>
        <p:nvPicPr>
          <p:cNvPr id="2054" name="Picture 6" descr="Image result for Mapping a sphere on a cube">
            <a:extLst>
              <a:ext uri="{FF2B5EF4-FFF2-40B4-BE49-F238E27FC236}">
                <a16:creationId xmlns:a16="http://schemas.microsoft.com/office/drawing/2014/main" id="{5613A3EE-3F97-423F-89DC-677723FA4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726" y="2624131"/>
            <a:ext cx="3147720" cy="2802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ojected grid">
            <a:extLst>
              <a:ext uri="{FF2B5EF4-FFF2-40B4-BE49-F238E27FC236}">
                <a16:creationId xmlns:a16="http://schemas.microsoft.com/office/drawing/2014/main" id="{012D8E6C-8E08-4D44-983F-E5F0FAB9F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288" y="2624131"/>
            <a:ext cx="4275807" cy="28024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lobe latitude lines">
            <a:extLst>
              <a:ext uri="{FF2B5EF4-FFF2-40B4-BE49-F238E27FC236}">
                <a16:creationId xmlns:a16="http://schemas.microsoft.com/office/drawing/2014/main" id="{F160E00B-C4B8-4EEC-B89B-5F8DB1BA6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23" y="2441313"/>
            <a:ext cx="3147720" cy="30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7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6547EC-2BB1-42F1-A0DD-BAE3DD3F67FA}"/>
              </a:ext>
            </a:extLst>
          </p:cNvPr>
          <p:cNvSpPr txBox="1"/>
          <p:nvPr/>
        </p:nvSpPr>
        <p:spPr>
          <a:xfrm>
            <a:off x="307909" y="524946"/>
            <a:ext cx="3433665" cy="400110"/>
          </a:xfrm>
          <a:prstGeom prst="rect">
            <a:avLst/>
          </a:prstGeom>
          <a:noFill/>
        </p:spPr>
        <p:txBody>
          <a:bodyPr wrap="square" rtlCol="0">
            <a:spAutoFit/>
          </a:bodyPr>
          <a:lstStyle/>
          <a:p>
            <a:r>
              <a:rPr lang="en-US" sz="2000" b="1" u="sng" dirty="0">
                <a:latin typeface="LM Roman 12" panose="00000500000000000000" pitchFamily="50" charset="0"/>
              </a:rPr>
              <a:t>Attempt I</a:t>
            </a:r>
          </a:p>
        </p:txBody>
      </p:sp>
      <p:sp>
        <p:nvSpPr>
          <p:cNvPr id="3" name="TextBox 2">
            <a:extLst>
              <a:ext uri="{FF2B5EF4-FFF2-40B4-BE49-F238E27FC236}">
                <a16:creationId xmlns:a16="http://schemas.microsoft.com/office/drawing/2014/main" id="{50B430E3-F513-478C-A950-BFFADEDC432A}"/>
              </a:ext>
            </a:extLst>
          </p:cNvPr>
          <p:cNvSpPr txBox="1"/>
          <p:nvPr/>
        </p:nvSpPr>
        <p:spPr>
          <a:xfrm>
            <a:off x="307909" y="1098581"/>
            <a:ext cx="11495315"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LM Roman 12" panose="00000500000000000000" pitchFamily="50" charset="0"/>
              </a:rPr>
              <a:t>First, we divide into four regions by the latitude </a:t>
            </a:r>
          </a:p>
          <a:p>
            <a:pPr algn="just"/>
            <a:r>
              <a:rPr lang="en-US" dirty="0">
                <a:latin typeface="LM Roman 12" panose="00000500000000000000" pitchFamily="50" charset="0"/>
              </a:rPr>
              <a:t>    where  (0&lt;ø&lt;2π) and (–π/2&lt;θ&lt;π/2)</a:t>
            </a:r>
          </a:p>
          <a:p>
            <a:pPr marL="3600450" lvl="7" indent="-400050" algn="just">
              <a:buFont typeface="+mj-lt"/>
              <a:buAutoNum type="romanLcPeriod"/>
            </a:pPr>
            <a:endParaRPr lang="en-US" dirty="0">
              <a:latin typeface="LM Roman 12" panose="00000500000000000000" pitchFamily="50" charset="0"/>
            </a:endParaRPr>
          </a:p>
          <a:p>
            <a:pPr marL="3600450" lvl="7" indent="-400050" algn="just">
              <a:buFont typeface="+mj-lt"/>
              <a:buAutoNum type="romanLcPeriod"/>
            </a:pPr>
            <a:r>
              <a:rPr lang="en-US" b="1" dirty="0">
                <a:latin typeface="LM Roman 12" panose="00000500000000000000" pitchFamily="50" charset="0"/>
              </a:rPr>
              <a:t>-π/4 &lt; ø &lt; π/4,</a:t>
            </a:r>
          </a:p>
          <a:p>
            <a:pPr marL="3600450" lvl="7" indent="-400050" algn="just">
              <a:buFont typeface="+mj-lt"/>
              <a:buAutoNum type="romanLcPeriod"/>
            </a:pPr>
            <a:r>
              <a:rPr lang="en-US" b="1" dirty="0">
                <a:latin typeface="LM Roman 12" panose="00000500000000000000" pitchFamily="50" charset="0"/>
              </a:rPr>
              <a:t> π/4 &lt; ø &lt; 3π/4,</a:t>
            </a:r>
          </a:p>
          <a:p>
            <a:pPr marL="3600450" lvl="7" indent="-400050" algn="just">
              <a:buFont typeface="+mj-lt"/>
              <a:buAutoNum type="romanLcPeriod"/>
            </a:pPr>
            <a:r>
              <a:rPr lang="en-US" b="1" dirty="0">
                <a:latin typeface="LM Roman 12" panose="00000500000000000000" pitchFamily="50" charset="0"/>
              </a:rPr>
              <a:t>3π/4 &lt; ø &lt; 5π/4, </a:t>
            </a:r>
          </a:p>
          <a:p>
            <a:pPr marL="3600450" lvl="7" indent="-400050" algn="just">
              <a:buFont typeface="+mj-lt"/>
              <a:buAutoNum type="romanLcPeriod"/>
            </a:pPr>
            <a:r>
              <a:rPr lang="en-US" b="1" dirty="0">
                <a:latin typeface="LM Roman 12" panose="00000500000000000000" pitchFamily="50" charset="0"/>
              </a:rPr>
              <a:t>5π/4 &lt; ø &lt; 7π/4.</a:t>
            </a:r>
          </a:p>
          <a:p>
            <a:pPr lvl="2" algn="just"/>
            <a:endParaRPr lang="en-US" dirty="0">
              <a:latin typeface="LM Roman 12" panose="00000500000000000000" pitchFamily="50" charset="0"/>
            </a:endParaRPr>
          </a:p>
          <a:p>
            <a:pPr algn="just"/>
            <a:r>
              <a:rPr lang="en-US" dirty="0">
                <a:latin typeface="LM Roman 12" panose="00000500000000000000" pitchFamily="50" charset="0"/>
              </a:rPr>
              <a:t>    where ø is the azimuthal angle and θ is the inclination angle, and this projects to the four sides of the cube.</a:t>
            </a:r>
          </a:p>
          <a:p>
            <a:pPr algn="just"/>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Assume we are in the first side -π/4 &lt; ø &lt; π/4. The central projection of (sin(θ)cos(ø), sin(θ)sin(ø),cos(θ)) will be (</a:t>
            </a:r>
            <a:r>
              <a:rPr lang="en-US" dirty="0" err="1">
                <a:latin typeface="LM Roman 12" panose="00000500000000000000" pitchFamily="50" charset="0"/>
              </a:rPr>
              <a:t>asin</a:t>
            </a:r>
            <a:r>
              <a:rPr lang="en-US" dirty="0">
                <a:latin typeface="LM Roman 12" panose="00000500000000000000" pitchFamily="50" charset="0"/>
              </a:rPr>
              <a:t>(θ)cos(ø), </a:t>
            </a:r>
            <a:r>
              <a:rPr lang="en-US" dirty="0" err="1">
                <a:latin typeface="LM Roman 12" panose="00000500000000000000" pitchFamily="50" charset="0"/>
              </a:rPr>
              <a:t>asin</a:t>
            </a:r>
            <a:r>
              <a:rPr lang="en-US" dirty="0">
                <a:latin typeface="LM Roman 12" panose="00000500000000000000" pitchFamily="50" charset="0"/>
              </a:rPr>
              <a:t>(θ)sin(ø), </a:t>
            </a:r>
            <a:r>
              <a:rPr lang="en-US" dirty="0" err="1">
                <a:latin typeface="LM Roman 12" panose="00000500000000000000" pitchFamily="50" charset="0"/>
              </a:rPr>
              <a:t>acos</a:t>
            </a:r>
            <a:r>
              <a:rPr lang="en-US" dirty="0">
                <a:latin typeface="LM Roman 12" panose="00000500000000000000" pitchFamily="50" charset="0"/>
              </a:rPr>
              <a:t>(θ)) which hits the x=1 plane when </a:t>
            </a:r>
            <a:r>
              <a:rPr lang="es-ES" dirty="0">
                <a:latin typeface="LM Roman 12" panose="00000500000000000000" pitchFamily="50" charset="0"/>
              </a:rPr>
              <a:t>a sin(θ)cos(ø) = 1.</a:t>
            </a:r>
          </a:p>
          <a:p>
            <a:pPr marL="285750" indent="-285750" algn="just">
              <a:buFont typeface="Arial" panose="020B0604020202020204" pitchFamily="34" charset="0"/>
              <a:buChar char="•"/>
            </a:pPr>
            <a:endParaRPr lang="es-ES" dirty="0">
              <a:latin typeface="LM Roman 12" panose="00000500000000000000" pitchFamily="50" charset="0"/>
            </a:endParaRPr>
          </a:p>
          <a:p>
            <a:pPr marL="285750" indent="-285750" algn="just">
              <a:buFont typeface="Arial" panose="020B0604020202020204" pitchFamily="34" charset="0"/>
              <a:buChar char="•"/>
            </a:pPr>
            <a:r>
              <a:rPr lang="es-ES" dirty="0" err="1">
                <a:latin typeface="LM Roman 12" panose="00000500000000000000" pitchFamily="50" charset="0"/>
              </a:rPr>
              <a:t>The</a:t>
            </a:r>
            <a:r>
              <a:rPr lang="es-ES" dirty="0">
                <a:latin typeface="LM Roman 12" panose="00000500000000000000" pitchFamily="50" charset="0"/>
              </a:rPr>
              <a:t> </a:t>
            </a:r>
            <a:r>
              <a:rPr lang="es-ES" dirty="0" err="1">
                <a:latin typeface="LM Roman 12" panose="00000500000000000000" pitchFamily="50" charset="0"/>
              </a:rPr>
              <a:t>projected</a:t>
            </a:r>
            <a:r>
              <a:rPr lang="es-ES" dirty="0">
                <a:latin typeface="LM Roman 12" panose="00000500000000000000" pitchFamily="50" charset="0"/>
              </a:rPr>
              <a:t> </a:t>
            </a:r>
            <a:r>
              <a:rPr lang="es-ES" dirty="0" err="1">
                <a:latin typeface="LM Roman 12" panose="00000500000000000000" pitchFamily="50" charset="0"/>
              </a:rPr>
              <a:t>point</a:t>
            </a:r>
            <a:r>
              <a:rPr lang="es-ES" dirty="0">
                <a:latin typeface="LM Roman 12" panose="00000500000000000000" pitchFamily="50" charset="0"/>
              </a:rPr>
              <a:t> </a:t>
            </a:r>
            <a:r>
              <a:rPr lang="es-ES" dirty="0" err="1">
                <a:latin typeface="LM Roman 12" panose="00000500000000000000" pitchFamily="50" charset="0"/>
              </a:rPr>
              <a:t>on</a:t>
            </a:r>
            <a:r>
              <a:rPr lang="es-ES" dirty="0">
                <a:latin typeface="LM Roman 12" panose="00000500000000000000" pitchFamily="50" charset="0"/>
              </a:rPr>
              <a:t> </a:t>
            </a:r>
            <a:r>
              <a:rPr lang="es-ES" dirty="0" err="1">
                <a:latin typeface="LM Roman 12" panose="00000500000000000000" pitchFamily="50" charset="0"/>
              </a:rPr>
              <a:t>the</a:t>
            </a:r>
            <a:r>
              <a:rPr lang="es-ES" dirty="0">
                <a:latin typeface="LM Roman 12" panose="00000500000000000000" pitchFamily="50" charset="0"/>
              </a:rPr>
              <a:t> cube can be can be </a:t>
            </a:r>
            <a:r>
              <a:rPr lang="es-ES" dirty="0" err="1">
                <a:latin typeface="LM Roman 12" panose="00000500000000000000" pitchFamily="50" charset="0"/>
              </a:rPr>
              <a:t>given</a:t>
            </a:r>
            <a:r>
              <a:rPr lang="es-ES" dirty="0">
                <a:latin typeface="LM Roman 12" panose="00000500000000000000" pitchFamily="50" charset="0"/>
              </a:rPr>
              <a:t> </a:t>
            </a:r>
            <a:r>
              <a:rPr lang="es-ES" dirty="0" err="1">
                <a:latin typeface="LM Roman 12" panose="00000500000000000000" pitchFamily="50" charset="0"/>
              </a:rPr>
              <a:t>by</a:t>
            </a:r>
            <a:r>
              <a:rPr lang="es-ES" dirty="0">
                <a:latin typeface="LM Roman 12" panose="00000500000000000000" pitchFamily="50" charset="0"/>
              </a:rPr>
              <a:t> -&gt; </a:t>
            </a:r>
            <a:r>
              <a:rPr lang="es-ES" b="1" dirty="0">
                <a:latin typeface="LM Roman 12" panose="00000500000000000000" pitchFamily="50" charset="0"/>
              </a:rPr>
              <a:t>(1, tan(ø), </a:t>
            </a:r>
            <a:r>
              <a:rPr lang="es-ES" b="1" dirty="0" err="1">
                <a:latin typeface="LM Roman 12" panose="00000500000000000000" pitchFamily="50" charset="0"/>
              </a:rPr>
              <a:t>cot</a:t>
            </a:r>
            <a:r>
              <a:rPr lang="es-ES" b="1" dirty="0">
                <a:latin typeface="LM Roman 12" panose="00000500000000000000" pitchFamily="50" charset="0"/>
              </a:rPr>
              <a:t>(θ)/cos(ø))</a:t>
            </a:r>
            <a:r>
              <a:rPr lang="es-ES" dirty="0">
                <a:latin typeface="LM Roman 12" panose="00000500000000000000" pitchFamily="50" charset="0"/>
              </a:rPr>
              <a:t>{</a:t>
            </a:r>
            <a:r>
              <a:rPr lang="es-ES" dirty="0" err="1">
                <a:latin typeface="LM Roman 12" panose="00000500000000000000" pitchFamily="50" charset="0"/>
              </a:rPr>
              <a:t>since</a:t>
            </a:r>
            <a:r>
              <a:rPr lang="es-ES" dirty="0">
                <a:latin typeface="LM Roman 12" panose="00000500000000000000" pitchFamily="50" charset="0"/>
              </a:rPr>
              <a:t> a=1/ </a:t>
            </a:r>
            <a:r>
              <a:rPr lang="es-ES" dirty="0" err="1">
                <a:latin typeface="LM Roman 12" panose="00000500000000000000" pitchFamily="50" charset="0"/>
              </a:rPr>
              <a:t>sinθcosø</a:t>
            </a:r>
            <a:r>
              <a:rPr lang="es-ES" dirty="0">
                <a:latin typeface="LM Roman 12" panose="00000500000000000000" pitchFamily="50" charset="0"/>
              </a:rPr>
              <a:t>}.</a:t>
            </a:r>
          </a:p>
          <a:p>
            <a:pPr marL="285750" indent="-285750" algn="just">
              <a:buFont typeface="Arial" panose="020B0604020202020204" pitchFamily="34" charset="0"/>
              <a:buChar char="•"/>
            </a:pPr>
            <a:endParaRPr lang="es-E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If | </a:t>
            </a:r>
            <a:r>
              <a:rPr lang="en-US" dirty="0" err="1">
                <a:latin typeface="LM Roman 12" panose="00000500000000000000" pitchFamily="50" charset="0"/>
              </a:rPr>
              <a:t>cotθ</a:t>
            </a:r>
            <a:r>
              <a:rPr lang="en-US" dirty="0">
                <a:latin typeface="LM Roman 12" panose="00000500000000000000" pitchFamily="50" charset="0"/>
              </a:rPr>
              <a:t>/</a:t>
            </a:r>
            <a:r>
              <a:rPr lang="en-US" dirty="0" err="1">
                <a:latin typeface="LM Roman 12" panose="00000500000000000000" pitchFamily="50" charset="0"/>
              </a:rPr>
              <a:t>cosø</a:t>
            </a:r>
            <a:r>
              <a:rPr lang="en-US" dirty="0">
                <a:latin typeface="LM Roman 12" panose="00000500000000000000" pitchFamily="50" charset="0"/>
              </a:rPr>
              <a:t> | &lt; 1 this will be on the front face. Otherwise, it will be projected on the top or bottom and you will need a different projection for that. A better test for the top uses the fact that the minimum value of cos ø will be cos π/4 = 1/√2, so the projected point is always on the top if cot θ /(1/√2)&gt; 1 or </a:t>
            </a:r>
            <a:r>
              <a:rPr lang="en-US" dirty="0" err="1">
                <a:latin typeface="LM Roman 12" panose="00000500000000000000" pitchFamily="50" charset="0"/>
              </a:rPr>
              <a:t>tanθ</a:t>
            </a:r>
            <a:r>
              <a:rPr lang="en-US" dirty="0">
                <a:latin typeface="LM Roman 12" panose="00000500000000000000" pitchFamily="50" charset="0"/>
              </a:rPr>
              <a:t> &lt; 1/√2. This works out as </a:t>
            </a:r>
            <a:r>
              <a:rPr lang="en-US" b="1" dirty="0">
                <a:latin typeface="LM Roman 12" panose="00000500000000000000" pitchFamily="50" charset="0"/>
              </a:rPr>
              <a:t>θ &lt; 35º or 0.615 radians for the top surface</a:t>
            </a:r>
            <a:r>
              <a:rPr lang="en-US" dirty="0">
                <a:latin typeface="LM Roman 12" panose="00000500000000000000" pitchFamily="50" charset="0"/>
              </a:rPr>
              <a:t>.</a:t>
            </a:r>
            <a:endParaRPr lang="es-ES" dirty="0">
              <a:latin typeface="LM Roman 12" panose="00000500000000000000" pitchFamily="50" charset="0"/>
            </a:endParaRPr>
          </a:p>
          <a:p>
            <a:pPr marL="285750" indent="-285750">
              <a:buFont typeface="Arial" panose="020B0604020202020204" pitchFamily="34" charset="0"/>
              <a:buChar char="•"/>
            </a:pPr>
            <a:endParaRPr lang="es-ES" dirty="0">
              <a:latin typeface="LM Roman 12" panose="00000500000000000000" pitchFamily="50" charset="0"/>
            </a:endParaRPr>
          </a:p>
        </p:txBody>
      </p:sp>
      <p:pic>
        <p:nvPicPr>
          <p:cNvPr id="2050" name="Picture 2" descr="http://paulbourke.net/miscellaneous/cubemaps/grid_00000.jpg">
            <a:extLst>
              <a:ext uri="{FF2B5EF4-FFF2-40B4-BE49-F238E27FC236}">
                <a16:creationId xmlns:a16="http://schemas.microsoft.com/office/drawing/2014/main" id="{7C15AA2F-A325-4636-BE20-C4F99903B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67" y="1318434"/>
            <a:ext cx="3367187" cy="168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37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DC43B-9D7D-4D5C-9FA9-FA26D4B440CA}"/>
              </a:ext>
            </a:extLst>
          </p:cNvPr>
          <p:cNvSpPr txBox="1"/>
          <p:nvPr/>
        </p:nvSpPr>
        <p:spPr>
          <a:xfrm>
            <a:off x="363894" y="640674"/>
            <a:ext cx="11398896" cy="1231106"/>
          </a:xfrm>
          <a:prstGeom prst="rect">
            <a:avLst/>
          </a:prstGeom>
          <a:noFill/>
        </p:spPr>
        <p:txBody>
          <a:bodyPr wrap="square" rtlCol="0">
            <a:spAutoFit/>
          </a:bodyPr>
          <a:lstStyle/>
          <a:p>
            <a:r>
              <a:rPr lang="en-US" sz="2000" b="1" u="sng" dirty="0">
                <a:latin typeface="LM Roman 12" panose="00000500000000000000" pitchFamily="50" charset="0"/>
              </a:rPr>
              <a:t>Result</a:t>
            </a:r>
          </a:p>
          <a:p>
            <a:r>
              <a:rPr lang="en-US" dirty="0">
                <a:latin typeface="LM Roman 12" panose="00000500000000000000" pitchFamily="50" charset="0"/>
              </a:rPr>
              <a:t>In most cases, when an equirectangular projection is ’unwrapped’, the sphere has top and/or bottom artifacts. Even the increased number of polygons does not ensure proper quality.</a:t>
            </a:r>
          </a:p>
          <a:p>
            <a:endParaRPr lang="en-US" b="1" u="sng" dirty="0">
              <a:latin typeface="LM Roman 12" panose="00000500000000000000" pitchFamily="50" charset="0"/>
            </a:endParaRPr>
          </a:p>
        </p:txBody>
      </p:sp>
      <p:pic>
        <p:nvPicPr>
          <p:cNvPr id="3" name="Picture 2">
            <a:extLst>
              <a:ext uri="{FF2B5EF4-FFF2-40B4-BE49-F238E27FC236}">
                <a16:creationId xmlns:a16="http://schemas.microsoft.com/office/drawing/2014/main" id="{82AD13CB-AF11-48B3-AB32-D10297232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4" y="2233773"/>
            <a:ext cx="5393092" cy="4338116"/>
          </a:xfrm>
          <a:prstGeom prst="rect">
            <a:avLst/>
          </a:prstGeom>
        </p:spPr>
      </p:pic>
      <p:pic>
        <p:nvPicPr>
          <p:cNvPr id="4" name="Picture 3">
            <a:extLst>
              <a:ext uri="{FF2B5EF4-FFF2-40B4-BE49-F238E27FC236}">
                <a16:creationId xmlns:a16="http://schemas.microsoft.com/office/drawing/2014/main" id="{46BEE034-A0D3-452A-80C0-E23BB8635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314" y="2233774"/>
            <a:ext cx="5601476" cy="4338115"/>
          </a:xfrm>
          <a:prstGeom prst="rect">
            <a:avLst/>
          </a:prstGeom>
        </p:spPr>
      </p:pic>
      <p:sp>
        <p:nvSpPr>
          <p:cNvPr id="5" name="TextBox 4">
            <a:extLst>
              <a:ext uri="{FF2B5EF4-FFF2-40B4-BE49-F238E27FC236}">
                <a16:creationId xmlns:a16="http://schemas.microsoft.com/office/drawing/2014/main" id="{278FD108-2F25-4008-B30C-C6B51F815ACB}"/>
              </a:ext>
            </a:extLst>
          </p:cNvPr>
          <p:cNvSpPr txBox="1"/>
          <p:nvPr/>
        </p:nvSpPr>
        <p:spPr>
          <a:xfrm>
            <a:off x="363895" y="1669986"/>
            <a:ext cx="11122089" cy="369332"/>
          </a:xfrm>
          <a:prstGeom prst="rect">
            <a:avLst/>
          </a:prstGeom>
          <a:noFill/>
        </p:spPr>
        <p:txBody>
          <a:bodyPr wrap="square" rtlCol="0">
            <a:spAutoFit/>
          </a:bodyPr>
          <a:lstStyle/>
          <a:p>
            <a:r>
              <a:rPr lang="en-US" dirty="0">
                <a:latin typeface="LM Roman 12" panose="00000500000000000000" pitchFamily="50" charset="0"/>
              </a:rPr>
              <a:t>(</a:t>
            </a:r>
            <a:r>
              <a:rPr lang="en-US" dirty="0" err="1">
                <a:latin typeface="LM Roman 12" panose="00000500000000000000" pitchFamily="50" charset="0"/>
              </a:rPr>
              <a:t>i</a:t>
            </a:r>
            <a:r>
              <a:rPr lang="en-US" dirty="0">
                <a:latin typeface="LM Roman 12" panose="00000500000000000000" pitchFamily="50" charset="0"/>
              </a:rPr>
              <a:t>)Input Image                                                        ii)Output Image(Image Artifacts)</a:t>
            </a:r>
          </a:p>
        </p:txBody>
      </p:sp>
    </p:spTree>
    <p:extLst>
      <p:ext uri="{BB962C8B-B14F-4D97-AF65-F5344CB8AC3E}">
        <p14:creationId xmlns:p14="http://schemas.microsoft.com/office/powerpoint/2010/main" val="370601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F8253-F31E-4D8C-A251-D8655CD9BC5F}"/>
              </a:ext>
            </a:extLst>
          </p:cNvPr>
          <p:cNvSpPr txBox="1"/>
          <p:nvPr/>
        </p:nvSpPr>
        <p:spPr>
          <a:xfrm>
            <a:off x="354563" y="524946"/>
            <a:ext cx="5452188" cy="400110"/>
          </a:xfrm>
          <a:prstGeom prst="rect">
            <a:avLst/>
          </a:prstGeom>
          <a:noFill/>
        </p:spPr>
        <p:txBody>
          <a:bodyPr wrap="square" rtlCol="0">
            <a:spAutoFit/>
          </a:bodyPr>
          <a:lstStyle/>
          <a:p>
            <a:r>
              <a:rPr lang="en-US" sz="2000" b="1" u="sng" dirty="0">
                <a:latin typeface="LM Roman 12" panose="00000500000000000000" pitchFamily="50" charset="0"/>
              </a:rPr>
              <a:t>Attempt-II</a:t>
            </a:r>
            <a:endParaRPr lang="en-US" sz="2400" b="1" u="sng" dirty="0">
              <a:latin typeface="LM Roman 12" panose="00000500000000000000" pitchFamily="50" charset="0"/>
            </a:endParaRPr>
          </a:p>
        </p:txBody>
      </p:sp>
      <p:sp>
        <p:nvSpPr>
          <p:cNvPr id="3" name="Rectangle 2">
            <a:extLst>
              <a:ext uri="{FF2B5EF4-FFF2-40B4-BE49-F238E27FC236}">
                <a16:creationId xmlns:a16="http://schemas.microsoft.com/office/drawing/2014/main" id="{024828C6-0099-48EB-A432-AAA786FAD2E9}"/>
              </a:ext>
            </a:extLst>
          </p:cNvPr>
          <p:cNvSpPr/>
          <p:nvPr/>
        </p:nvSpPr>
        <p:spPr>
          <a:xfrm>
            <a:off x="298577" y="925056"/>
            <a:ext cx="11482874" cy="4524315"/>
          </a:xfrm>
          <a:prstGeom prst="rect">
            <a:avLst/>
          </a:prstGeom>
        </p:spPr>
        <p:txBody>
          <a:bodyPr wrap="square">
            <a:spAutoFit/>
          </a:bodyPr>
          <a:lstStyle/>
          <a:p>
            <a:pPr algn="just"/>
            <a:r>
              <a:rPr lang="en-US" dirty="0">
                <a:latin typeface="LM Roman 12" panose="00000500000000000000" pitchFamily="50" charset="0"/>
              </a:rPr>
              <a:t>We are getting a few image artifacts. This is due to not having a 1 to 1 map of pixels. What we need to do is use an inverse transformation. Rather than loop through each pixel in the source and find the corresponding pixel in the target we loop through the target images and find the closest corresponding source </a:t>
            </a:r>
            <a:r>
              <a:rPr lang="en-US" dirty="0">
                <a:solidFill>
                  <a:srgbClr val="242729"/>
                </a:solidFill>
                <a:latin typeface="LM Roman 12" panose="00000500000000000000" pitchFamily="50" charset="0"/>
              </a:rPr>
              <a:t>pixel.</a:t>
            </a:r>
          </a:p>
          <a:p>
            <a:pPr algn="just"/>
            <a:endParaRPr lang="en-US" dirty="0">
              <a:solidFill>
                <a:srgbClr val="242729"/>
              </a:solidFill>
              <a:latin typeface="LM Roman 12" panose="00000500000000000000" pitchFamily="50" charset="0"/>
            </a:endParaRPr>
          </a:p>
          <a:p>
            <a:pPr marL="285750" indent="-285750" algn="just">
              <a:buFont typeface="Wingdings" panose="05000000000000000000" pitchFamily="2" charset="2"/>
              <a:buChar char="Ø"/>
            </a:pPr>
            <a:r>
              <a:rPr lang="en-US" b="1" u="sng" dirty="0">
                <a:latin typeface="LM Roman 12" panose="00000500000000000000" pitchFamily="50" charset="0"/>
              </a:rPr>
              <a:t>Algorithm</a:t>
            </a:r>
          </a:p>
          <a:p>
            <a:pPr algn="just"/>
            <a:endParaRPr lang="en-US" dirty="0">
              <a:latin typeface="LM Roman 12" panose="00000500000000000000" pitchFamily="50" charset="0"/>
            </a:endParaRPr>
          </a:p>
          <a:p>
            <a:pPr marL="342900" indent="-342900" algn="just">
              <a:buFont typeface="+mj-lt"/>
              <a:buAutoNum type="arabicParenR"/>
            </a:pPr>
            <a:r>
              <a:rPr lang="en-US" dirty="0">
                <a:latin typeface="LM Roman 12" panose="00000500000000000000" pitchFamily="50" charset="0"/>
              </a:rPr>
              <a:t>For each pixel in the output map work out what face this corresponds(X+,X-,Y+,Y-,Z+,Z-).</a:t>
            </a:r>
          </a:p>
          <a:p>
            <a:pPr marL="342900" indent="-342900" algn="just">
              <a:buFont typeface="+mj-lt"/>
              <a:buAutoNum type="arabicParenR"/>
            </a:pPr>
            <a:r>
              <a:rPr lang="en-US" dirty="0">
                <a:latin typeface="LM Roman 12" panose="00000500000000000000" pitchFamily="50" charset="0"/>
              </a:rPr>
              <a:t>Get the current pixel coordinates relative to the individual face, not the entire cube map.</a:t>
            </a:r>
          </a:p>
          <a:p>
            <a:pPr marL="342900" indent="-342900" algn="just">
              <a:buFont typeface="+mj-lt"/>
              <a:buAutoNum type="arabicParenR"/>
            </a:pPr>
            <a:r>
              <a:rPr lang="en-US" dirty="0">
                <a:latin typeface="LM Roman 12" panose="00000500000000000000" pitchFamily="50" charset="0"/>
              </a:rPr>
              <a:t>Normalize these coordinates, so they range between -0.5 and 0.5.</a:t>
            </a:r>
          </a:p>
          <a:p>
            <a:pPr marL="342900" indent="-342900" algn="just">
              <a:buFont typeface="+mj-lt"/>
              <a:buAutoNum type="arabicParenR"/>
            </a:pPr>
            <a:r>
              <a:rPr lang="en-US" dirty="0">
                <a:latin typeface="LM Roman 12" panose="00000500000000000000" pitchFamily="50" charset="0"/>
              </a:rPr>
              <a:t>Fill in the missing part of the coordinate depending on what face you're currently completing within the cube map - giving us a complete 3D vector.</a:t>
            </a:r>
          </a:p>
          <a:p>
            <a:pPr marL="342900" indent="-342900" algn="just">
              <a:buFont typeface="+mj-lt"/>
              <a:buAutoNum type="arabicParenR"/>
            </a:pPr>
            <a:r>
              <a:rPr lang="en-US" dirty="0">
                <a:latin typeface="LM Roman 12" panose="00000500000000000000" pitchFamily="50" charset="0"/>
              </a:rPr>
              <a:t>Use this 3D coordinate and convert to spherical coordinates.</a:t>
            </a:r>
          </a:p>
          <a:p>
            <a:pPr marL="342900" indent="-342900" algn="just">
              <a:buFont typeface="+mj-lt"/>
              <a:buAutoNum type="arabicParenR"/>
            </a:pPr>
            <a:r>
              <a:rPr lang="en-US" dirty="0">
                <a:latin typeface="LM Roman 12" panose="00000500000000000000" pitchFamily="50" charset="0"/>
              </a:rPr>
              <a:t>Take the spherical coordinate and normalize θ and φ between 0 and 1.</a:t>
            </a:r>
          </a:p>
          <a:p>
            <a:pPr marL="342900" indent="-342900" algn="just">
              <a:buFont typeface="+mj-lt"/>
              <a:buAutoNum type="arabicParenR"/>
            </a:pPr>
            <a:r>
              <a:rPr lang="en-US" dirty="0">
                <a:latin typeface="LM Roman 12" panose="00000500000000000000" pitchFamily="50" charset="0"/>
              </a:rPr>
              <a:t>Use this normalized coordinate and find the corresponding pixel in the input equirectangular image.</a:t>
            </a:r>
          </a:p>
          <a:p>
            <a:pPr marL="342900" indent="-342900" algn="just">
              <a:buFont typeface="+mj-lt"/>
              <a:buAutoNum type="arabicParenR"/>
            </a:pPr>
            <a:r>
              <a:rPr lang="en-US" dirty="0">
                <a:latin typeface="LM Roman 12" panose="00000500000000000000" pitchFamily="50" charset="0"/>
              </a:rPr>
              <a:t>This process is repeated until we have made our way through all the pixels in the cube map.</a:t>
            </a:r>
          </a:p>
          <a:p>
            <a:pPr marL="342900" indent="-342900">
              <a:buFont typeface="+mj-lt"/>
              <a:buAutoNum type="arabicParenR"/>
            </a:pPr>
            <a:endParaRPr lang="en-US" b="1" dirty="0">
              <a:latin typeface="LM Roman 12" panose="00000500000000000000" pitchFamily="50" charset="0"/>
            </a:endParaRPr>
          </a:p>
        </p:txBody>
      </p:sp>
    </p:spTree>
    <p:extLst>
      <p:ext uri="{BB962C8B-B14F-4D97-AF65-F5344CB8AC3E}">
        <p14:creationId xmlns:p14="http://schemas.microsoft.com/office/powerpoint/2010/main" val="50286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DFA5D-287C-475C-8AB7-57269954A8CC}"/>
              </a:ext>
            </a:extLst>
          </p:cNvPr>
          <p:cNvSpPr txBox="1"/>
          <p:nvPr/>
        </p:nvSpPr>
        <p:spPr>
          <a:xfrm>
            <a:off x="363894" y="681135"/>
            <a:ext cx="3760237" cy="400110"/>
          </a:xfrm>
          <a:prstGeom prst="rect">
            <a:avLst/>
          </a:prstGeom>
          <a:noFill/>
        </p:spPr>
        <p:txBody>
          <a:bodyPr wrap="square" rtlCol="0">
            <a:spAutoFit/>
          </a:bodyPr>
          <a:lstStyle/>
          <a:p>
            <a:r>
              <a:rPr lang="en-US" sz="2000" b="1" u="sng" dirty="0">
                <a:latin typeface="LM Roman 12" panose="00000500000000000000" pitchFamily="50" charset="0"/>
              </a:rPr>
              <a:t>Attempt II- Result</a:t>
            </a:r>
          </a:p>
        </p:txBody>
      </p:sp>
      <p:pic>
        <p:nvPicPr>
          <p:cNvPr id="4" name="Picture 3">
            <a:extLst>
              <a:ext uri="{FF2B5EF4-FFF2-40B4-BE49-F238E27FC236}">
                <a16:creationId xmlns:a16="http://schemas.microsoft.com/office/drawing/2014/main" id="{A4AF1F50-5AE5-487C-81F2-9FDC12328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216" y="1619192"/>
            <a:ext cx="6574359" cy="4800270"/>
          </a:xfrm>
          <a:prstGeom prst="rect">
            <a:avLst/>
          </a:prstGeom>
        </p:spPr>
      </p:pic>
      <p:pic>
        <p:nvPicPr>
          <p:cNvPr id="7" name="Picture 6">
            <a:extLst>
              <a:ext uri="{FF2B5EF4-FFF2-40B4-BE49-F238E27FC236}">
                <a16:creationId xmlns:a16="http://schemas.microsoft.com/office/drawing/2014/main" id="{AEC22FD5-993F-45D3-BDCB-669BF0074B71}"/>
              </a:ext>
            </a:extLst>
          </p:cNvPr>
          <p:cNvPicPr>
            <a:picLocks noChangeAspect="1"/>
          </p:cNvPicPr>
          <p:nvPr/>
        </p:nvPicPr>
        <p:blipFill>
          <a:blip r:embed="rId4"/>
          <a:stretch>
            <a:fillRect/>
          </a:stretch>
        </p:blipFill>
        <p:spPr>
          <a:xfrm>
            <a:off x="804202" y="2308751"/>
            <a:ext cx="3246588" cy="2360645"/>
          </a:xfrm>
          <a:prstGeom prst="rect">
            <a:avLst/>
          </a:prstGeom>
        </p:spPr>
      </p:pic>
      <p:sp>
        <p:nvSpPr>
          <p:cNvPr id="8" name="TextBox 7">
            <a:extLst>
              <a:ext uri="{FF2B5EF4-FFF2-40B4-BE49-F238E27FC236}">
                <a16:creationId xmlns:a16="http://schemas.microsoft.com/office/drawing/2014/main" id="{84A50F96-7C3E-4BE2-8805-9C9D8FB19A50}"/>
              </a:ext>
            </a:extLst>
          </p:cNvPr>
          <p:cNvSpPr txBox="1"/>
          <p:nvPr/>
        </p:nvSpPr>
        <p:spPr>
          <a:xfrm>
            <a:off x="547378" y="1367265"/>
            <a:ext cx="3760236" cy="1200329"/>
          </a:xfrm>
          <a:prstGeom prst="rect">
            <a:avLst/>
          </a:prstGeom>
          <a:noFill/>
        </p:spPr>
        <p:txBody>
          <a:bodyPr wrap="square" rtlCol="0">
            <a:spAutoFit/>
          </a:bodyPr>
          <a:lstStyle/>
          <a:p>
            <a:r>
              <a:rPr lang="en-US" dirty="0">
                <a:latin typeface="LM Roman 12" panose="00000500000000000000" pitchFamily="50" charset="0"/>
              </a:rPr>
              <a:t>The obtained image is based on the following format and when unfolded, obtain the crossed cubic form.</a:t>
            </a:r>
          </a:p>
        </p:txBody>
      </p:sp>
      <p:pic>
        <p:nvPicPr>
          <p:cNvPr id="9" name="Picture 8">
            <a:extLst>
              <a:ext uri="{FF2B5EF4-FFF2-40B4-BE49-F238E27FC236}">
                <a16:creationId xmlns:a16="http://schemas.microsoft.com/office/drawing/2014/main" id="{A86EE7FC-C130-4E51-AAB0-F2BCC28433BA}"/>
              </a:ext>
            </a:extLst>
          </p:cNvPr>
          <p:cNvPicPr>
            <a:picLocks noChangeAspect="1"/>
          </p:cNvPicPr>
          <p:nvPr/>
        </p:nvPicPr>
        <p:blipFill>
          <a:blip r:embed="rId5"/>
          <a:stretch>
            <a:fillRect/>
          </a:stretch>
        </p:blipFill>
        <p:spPr>
          <a:xfrm>
            <a:off x="787269" y="4226356"/>
            <a:ext cx="3411507" cy="2412952"/>
          </a:xfrm>
          <a:prstGeom prst="rect">
            <a:avLst/>
          </a:prstGeom>
        </p:spPr>
      </p:pic>
      <p:sp>
        <p:nvSpPr>
          <p:cNvPr id="10" name="Arrow: Right 9">
            <a:extLst>
              <a:ext uri="{FF2B5EF4-FFF2-40B4-BE49-F238E27FC236}">
                <a16:creationId xmlns:a16="http://schemas.microsoft.com/office/drawing/2014/main" id="{E32172B2-53B0-41A5-B014-311D08BBE7A7}"/>
              </a:ext>
            </a:extLst>
          </p:cNvPr>
          <p:cNvSpPr/>
          <p:nvPr/>
        </p:nvSpPr>
        <p:spPr>
          <a:xfrm>
            <a:off x="4090014" y="3191701"/>
            <a:ext cx="699796"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6DDB8DBA-5C27-43CC-9EA3-BE2A901BC5A3}"/>
              </a:ext>
            </a:extLst>
          </p:cNvPr>
          <p:cNvSpPr/>
          <p:nvPr/>
        </p:nvSpPr>
        <p:spPr>
          <a:xfrm>
            <a:off x="4067723" y="5227558"/>
            <a:ext cx="699796" cy="4105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024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0854D-CA2C-418F-980B-A24D1EA3EB10}"/>
              </a:ext>
            </a:extLst>
          </p:cNvPr>
          <p:cNvSpPr txBox="1"/>
          <p:nvPr/>
        </p:nvSpPr>
        <p:spPr>
          <a:xfrm>
            <a:off x="345232" y="606490"/>
            <a:ext cx="4516017" cy="461665"/>
          </a:xfrm>
          <a:prstGeom prst="rect">
            <a:avLst/>
          </a:prstGeom>
          <a:noFill/>
        </p:spPr>
        <p:txBody>
          <a:bodyPr wrap="square" rtlCol="0">
            <a:spAutoFit/>
          </a:bodyPr>
          <a:lstStyle/>
          <a:p>
            <a:r>
              <a:rPr lang="en-US" sz="2400" b="1" dirty="0">
                <a:latin typeface="LM Roman 12" panose="00000500000000000000" pitchFamily="50" charset="0"/>
              </a:rPr>
              <a:t>Shortcomings</a:t>
            </a:r>
            <a:endParaRPr lang="en-US" sz="3200" b="1" dirty="0">
              <a:latin typeface="LM Roman 12" panose="00000500000000000000" pitchFamily="50" charset="0"/>
            </a:endParaRPr>
          </a:p>
        </p:txBody>
      </p:sp>
      <p:sp>
        <p:nvSpPr>
          <p:cNvPr id="3" name="TextBox 2">
            <a:extLst>
              <a:ext uri="{FF2B5EF4-FFF2-40B4-BE49-F238E27FC236}">
                <a16:creationId xmlns:a16="http://schemas.microsoft.com/office/drawing/2014/main" id="{02C511E2-C33F-400E-B44B-6514934779E1}"/>
              </a:ext>
            </a:extLst>
          </p:cNvPr>
          <p:cNvSpPr txBox="1"/>
          <p:nvPr/>
        </p:nvSpPr>
        <p:spPr>
          <a:xfrm>
            <a:off x="422987" y="1200329"/>
            <a:ext cx="11346025" cy="1908215"/>
          </a:xfrm>
          <a:prstGeom prst="rect">
            <a:avLst/>
          </a:prstGeom>
          <a:noFill/>
        </p:spPr>
        <p:txBody>
          <a:bodyPr wrap="square" rtlCol="0">
            <a:spAutoFit/>
          </a:bodyPr>
          <a:lstStyle/>
          <a:p>
            <a:endParaRPr lang="en-US" sz="2000" b="1" dirty="0">
              <a:latin typeface="LM Roman 12" panose="00000500000000000000" pitchFamily="50" charset="0"/>
            </a:endParaRPr>
          </a:p>
          <a:p>
            <a:endParaRPr lang="en-US" sz="2000" b="1" dirty="0">
              <a:latin typeface="LM Roman 12" panose="00000500000000000000" pitchFamily="50" charset="0"/>
            </a:endParaRPr>
          </a:p>
          <a:p>
            <a:endParaRPr lang="en-US" sz="2000" b="1" dirty="0">
              <a:latin typeface="LM Roman 12" panose="00000500000000000000" pitchFamily="50" charset="0"/>
            </a:endParaRPr>
          </a:p>
          <a:p>
            <a:endParaRPr lang="en-US" sz="2000" b="1" dirty="0">
              <a:latin typeface="LM Roman 12" panose="00000500000000000000" pitchFamily="50" charset="0"/>
            </a:endParaRPr>
          </a:p>
          <a:p>
            <a:endParaRPr lang="en-US" sz="2000" b="1" dirty="0">
              <a:latin typeface="LM Roman 12" panose="00000500000000000000" pitchFamily="50" charset="0"/>
            </a:endParaRPr>
          </a:p>
          <a:p>
            <a:endParaRPr lang="en-US" dirty="0">
              <a:latin typeface="LM Roman 12" panose="00000500000000000000" pitchFamily="50" charset="0"/>
            </a:endParaRPr>
          </a:p>
        </p:txBody>
      </p:sp>
      <p:pic>
        <p:nvPicPr>
          <p:cNvPr id="4" name="Picture 3">
            <a:extLst>
              <a:ext uri="{FF2B5EF4-FFF2-40B4-BE49-F238E27FC236}">
                <a16:creationId xmlns:a16="http://schemas.microsoft.com/office/drawing/2014/main" id="{114653C2-1D21-403B-97A0-8C787A7CE8AB}"/>
              </a:ext>
            </a:extLst>
          </p:cNvPr>
          <p:cNvPicPr>
            <a:picLocks noChangeAspect="1"/>
          </p:cNvPicPr>
          <p:nvPr/>
        </p:nvPicPr>
        <p:blipFill>
          <a:blip r:embed="rId3"/>
          <a:stretch>
            <a:fillRect/>
          </a:stretch>
        </p:blipFill>
        <p:spPr>
          <a:xfrm>
            <a:off x="7075407" y="2929680"/>
            <a:ext cx="4214634" cy="3205496"/>
          </a:xfrm>
          <a:prstGeom prst="rect">
            <a:avLst/>
          </a:prstGeom>
        </p:spPr>
      </p:pic>
      <p:sp>
        <p:nvSpPr>
          <p:cNvPr id="5" name="TextBox 4">
            <a:extLst>
              <a:ext uri="{FF2B5EF4-FFF2-40B4-BE49-F238E27FC236}">
                <a16:creationId xmlns:a16="http://schemas.microsoft.com/office/drawing/2014/main" id="{6BCACD48-C067-4982-B99C-F13D34FA119B}"/>
              </a:ext>
            </a:extLst>
          </p:cNvPr>
          <p:cNvSpPr txBox="1"/>
          <p:nvPr/>
        </p:nvSpPr>
        <p:spPr>
          <a:xfrm>
            <a:off x="494522" y="1464840"/>
            <a:ext cx="107955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In the figure below, the rays have all been equally spaced over the circle, but the points where the rays intersect the square are not equally spaced. As a result, the corners get more video pixels than the centers, because the longer blue line spans more pixels on the square edge than the red line, which again shortchanges the equator. In the full three-dimensional case, the effect is even more pronounced. </a:t>
            </a:r>
          </a:p>
        </p:txBody>
      </p:sp>
      <p:sp>
        <p:nvSpPr>
          <p:cNvPr id="7" name="TextBox 6">
            <a:extLst>
              <a:ext uri="{FF2B5EF4-FFF2-40B4-BE49-F238E27FC236}">
                <a16:creationId xmlns:a16="http://schemas.microsoft.com/office/drawing/2014/main" id="{D1C01908-72B2-4D03-81FD-4DFF6CE2AA72}"/>
              </a:ext>
            </a:extLst>
          </p:cNvPr>
          <p:cNvSpPr txBox="1"/>
          <p:nvPr/>
        </p:nvSpPr>
        <p:spPr>
          <a:xfrm>
            <a:off x="494522" y="2808381"/>
            <a:ext cx="62701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As seen from the figure, there still exists a small distortion along the edges, but when compared to the equirectangular projection these distortions are less pronounced.</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Here the </a:t>
            </a:r>
            <a:r>
              <a:rPr lang="en-US" b="1" dirty="0">
                <a:latin typeface="LM Roman 12" panose="00000500000000000000" pitchFamily="50" charset="0"/>
              </a:rPr>
              <a:t>blue </a:t>
            </a:r>
            <a:r>
              <a:rPr lang="en-US" dirty="0">
                <a:latin typeface="LM Roman 12" panose="00000500000000000000" pitchFamily="50" charset="0"/>
              </a:rPr>
              <a:t>region shows an ideal distribution of pixels in the projection and the </a:t>
            </a:r>
            <a:r>
              <a:rPr lang="en-US" b="1" dirty="0">
                <a:latin typeface="LM Roman 12" panose="00000500000000000000" pitchFamily="50" charset="0"/>
              </a:rPr>
              <a:t>orange</a:t>
            </a:r>
            <a:r>
              <a:rPr lang="en-US" dirty="0">
                <a:latin typeface="LM Roman 12" panose="00000500000000000000" pitchFamily="50" charset="0"/>
              </a:rPr>
              <a:t> represents an insufficient density in the pixel distribution.</a:t>
            </a:r>
          </a:p>
        </p:txBody>
      </p:sp>
    </p:spTree>
    <p:extLst>
      <p:ext uri="{BB962C8B-B14F-4D97-AF65-F5344CB8AC3E}">
        <p14:creationId xmlns:p14="http://schemas.microsoft.com/office/powerpoint/2010/main" val="21094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7A11-720D-4BD9-AEF4-1945AAE64F59}"/>
              </a:ext>
            </a:extLst>
          </p:cNvPr>
          <p:cNvSpPr txBox="1"/>
          <p:nvPr/>
        </p:nvSpPr>
        <p:spPr>
          <a:xfrm>
            <a:off x="354563" y="709127"/>
            <a:ext cx="11476653" cy="1569660"/>
          </a:xfrm>
          <a:prstGeom prst="rect">
            <a:avLst/>
          </a:prstGeom>
          <a:noFill/>
        </p:spPr>
        <p:txBody>
          <a:bodyPr wrap="square" rtlCol="0">
            <a:spAutoFit/>
          </a:bodyPr>
          <a:lstStyle/>
          <a:p>
            <a:r>
              <a:rPr lang="en-US" sz="2400" b="1" dirty="0">
                <a:latin typeface="LM Roman 12" panose="00000500000000000000" pitchFamily="50" charset="0"/>
              </a:rPr>
              <a:t>Cube-Map to Equirectangular Projection</a:t>
            </a:r>
          </a:p>
          <a:p>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The cube-map was also converted back to the equirectangular format to study the statistical analysis of the environment.</a:t>
            </a:r>
          </a:p>
          <a:p>
            <a:pPr marL="285750" indent="-285750">
              <a:buFont typeface="Arial" panose="020B0604020202020204" pitchFamily="34" charset="0"/>
              <a:buChar char="•"/>
            </a:pPr>
            <a:r>
              <a:rPr lang="en-US" dirty="0">
                <a:latin typeface="LM Roman 12" panose="00000500000000000000" pitchFamily="50" charset="0"/>
              </a:rPr>
              <a:t>Inverse transformation was used to get near-accurate results(artifacts still occur).</a:t>
            </a:r>
          </a:p>
        </p:txBody>
      </p:sp>
      <p:pic>
        <p:nvPicPr>
          <p:cNvPr id="4" name="Picture 3">
            <a:extLst>
              <a:ext uri="{FF2B5EF4-FFF2-40B4-BE49-F238E27FC236}">
                <a16:creationId xmlns:a16="http://schemas.microsoft.com/office/drawing/2014/main" id="{C9839591-AEE5-4664-8D08-EF85F1C93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770" y="2634667"/>
            <a:ext cx="4836204" cy="3332800"/>
          </a:xfrm>
          <a:prstGeom prst="rect">
            <a:avLst/>
          </a:prstGeom>
        </p:spPr>
      </p:pic>
      <p:pic>
        <p:nvPicPr>
          <p:cNvPr id="6" name="Picture 5">
            <a:extLst>
              <a:ext uri="{FF2B5EF4-FFF2-40B4-BE49-F238E27FC236}">
                <a16:creationId xmlns:a16="http://schemas.microsoft.com/office/drawing/2014/main" id="{37D5D440-9501-4213-9C93-0026A68C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26" y="2634667"/>
            <a:ext cx="5007265" cy="3332800"/>
          </a:xfrm>
          <a:prstGeom prst="rect">
            <a:avLst/>
          </a:prstGeom>
        </p:spPr>
      </p:pic>
      <p:sp>
        <p:nvSpPr>
          <p:cNvPr id="7" name="Arrow: Right 6">
            <a:extLst>
              <a:ext uri="{FF2B5EF4-FFF2-40B4-BE49-F238E27FC236}">
                <a16:creationId xmlns:a16="http://schemas.microsoft.com/office/drawing/2014/main" id="{A3CDD1B0-8D3D-4E66-9554-A73CBFB41160}"/>
              </a:ext>
            </a:extLst>
          </p:cNvPr>
          <p:cNvSpPr/>
          <p:nvPr/>
        </p:nvSpPr>
        <p:spPr>
          <a:xfrm>
            <a:off x="5756988" y="4101517"/>
            <a:ext cx="849085" cy="39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28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AE572-1CBF-423D-9A55-92AC8843FB5F}"/>
              </a:ext>
            </a:extLst>
          </p:cNvPr>
          <p:cNvSpPr txBox="1"/>
          <p:nvPr/>
        </p:nvSpPr>
        <p:spPr>
          <a:xfrm>
            <a:off x="354562" y="618252"/>
            <a:ext cx="6969968" cy="461665"/>
          </a:xfrm>
          <a:prstGeom prst="rect">
            <a:avLst/>
          </a:prstGeom>
          <a:noFill/>
        </p:spPr>
        <p:txBody>
          <a:bodyPr wrap="square" rtlCol="0">
            <a:spAutoFit/>
          </a:bodyPr>
          <a:lstStyle/>
          <a:p>
            <a:r>
              <a:rPr lang="en-US" sz="2400" b="1" dirty="0">
                <a:latin typeface="LM Roman 12" panose="00000500000000000000" pitchFamily="50" charset="0"/>
              </a:rPr>
              <a:t>Uniformity Comparisons</a:t>
            </a:r>
          </a:p>
        </p:txBody>
      </p:sp>
      <p:sp>
        <p:nvSpPr>
          <p:cNvPr id="4" name="TextBox 3">
            <a:extLst>
              <a:ext uri="{FF2B5EF4-FFF2-40B4-BE49-F238E27FC236}">
                <a16:creationId xmlns:a16="http://schemas.microsoft.com/office/drawing/2014/main" id="{91C682CC-EE39-4803-AE8C-A3C7BBC27C76}"/>
              </a:ext>
            </a:extLst>
          </p:cNvPr>
          <p:cNvSpPr txBox="1"/>
          <p:nvPr/>
        </p:nvSpPr>
        <p:spPr>
          <a:xfrm>
            <a:off x="354562" y="1086814"/>
            <a:ext cx="11187404"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To visually compare different projection types is to use saturation maps. A saturation map shows a color-coded ratio of video pixel to display pixel density. The color coding goes from red to orange, yellow, green and finally blue. </a:t>
            </a:r>
          </a:p>
          <a:p>
            <a:pPr marL="285750" indent="-285750">
              <a:buFont typeface="Arial" panose="020B0604020202020204" pitchFamily="34" charset="0"/>
              <a:buChar char="•"/>
            </a:pPr>
            <a:endParaRPr lang="en-US" dirty="0">
              <a:latin typeface="LM Roman 12" panose="00000500000000000000" pitchFamily="50" charset="0"/>
            </a:endParaRPr>
          </a:p>
          <a:p>
            <a:r>
              <a:rPr lang="en-US" dirty="0">
                <a:latin typeface="LM Roman 12" panose="00000500000000000000" pitchFamily="50" charset="0"/>
              </a:rPr>
              <a:t>                                     - Perfect pixel density where the ratio is 1:1</a:t>
            </a:r>
          </a:p>
          <a:p>
            <a:r>
              <a:rPr lang="en-US" dirty="0">
                <a:latin typeface="LM Roman 12" panose="00000500000000000000" pitchFamily="50" charset="0"/>
              </a:rPr>
              <a:t>                                     - Insufficient density (too few video pixels for the available display pixels),</a:t>
            </a:r>
          </a:p>
          <a:p>
            <a:r>
              <a:rPr lang="en-US" dirty="0">
                <a:latin typeface="LM Roman 12" panose="00000500000000000000" pitchFamily="50" charset="0"/>
              </a:rPr>
              <a:t>                                     - Wasted resources (too many video pixels for the available display pixels).</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The overall colors in a saturation map can be changed by increasing the resolution of the video. But for a saturation map with lots of variation, as you bring the least saturated areas to green, you also increase the area of the video where resources are being wasted. Therefore, the </a:t>
            </a:r>
            <a:r>
              <a:rPr lang="en-US" b="1" dirty="0">
                <a:latin typeface="LM Roman 12" panose="00000500000000000000" pitchFamily="50" charset="0"/>
              </a:rPr>
              <a:t>ideal projection</a:t>
            </a:r>
            <a:r>
              <a:rPr lang="en-US" dirty="0">
                <a:latin typeface="LM Roman 12" panose="00000500000000000000" pitchFamily="50" charset="0"/>
              </a:rPr>
              <a:t> has a </a:t>
            </a:r>
            <a:r>
              <a:rPr lang="en-US" b="1" dirty="0">
                <a:latin typeface="LM Roman 12" panose="00000500000000000000" pitchFamily="50" charset="0"/>
              </a:rPr>
              <a:t>saturation map that is uniform in color</a:t>
            </a:r>
            <a:r>
              <a:rPr lang="en-US" dirty="0">
                <a:latin typeface="LM Roman 12" panose="00000500000000000000" pitchFamily="50" charset="0"/>
              </a:rPr>
              <a:t> - because it can be uniformly green with sufficient resolution.</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Saturation is highly dependent on the size of the image as well as the resolution of the output device. Different choices of resolutions will alter the overall greenness or </a:t>
            </a:r>
            <a:r>
              <a:rPr lang="en-US" dirty="0" err="1">
                <a:latin typeface="LM Roman 12" panose="00000500000000000000" pitchFamily="50" charset="0"/>
              </a:rPr>
              <a:t>orangness</a:t>
            </a:r>
            <a:r>
              <a:rPr lang="en-US" dirty="0">
                <a:latin typeface="LM Roman 12" panose="00000500000000000000" pitchFamily="50" charset="0"/>
              </a:rPr>
              <a:t>. </a:t>
            </a:r>
          </a:p>
        </p:txBody>
      </p:sp>
      <p:sp>
        <p:nvSpPr>
          <p:cNvPr id="5" name="Rectangle 4">
            <a:extLst>
              <a:ext uri="{FF2B5EF4-FFF2-40B4-BE49-F238E27FC236}">
                <a16:creationId xmlns:a16="http://schemas.microsoft.com/office/drawing/2014/main" id="{7EBA4191-90FA-4A6A-A3ED-3B1C9B6AF7FB}"/>
              </a:ext>
            </a:extLst>
          </p:cNvPr>
          <p:cNvSpPr/>
          <p:nvPr/>
        </p:nvSpPr>
        <p:spPr>
          <a:xfrm>
            <a:off x="2612569" y="2254472"/>
            <a:ext cx="354559" cy="1959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C7E81C-2698-4B46-902C-94AB583B9C4B}"/>
              </a:ext>
            </a:extLst>
          </p:cNvPr>
          <p:cNvSpPr/>
          <p:nvPr/>
        </p:nvSpPr>
        <p:spPr>
          <a:xfrm>
            <a:off x="2612569" y="2568293"/>
            <a:ext cx="121296" cy="1959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6F417A-6BD3-429E-9133-65B8F8FC9C4F}"/>
              </a:ext>
            </a:extLst>
          </p:cNvPr>
          <p:cNvSpPr/>
          <p:nvPr/>
        </p:nvSpPr>
        <p:spPr>
          <a:xfrm>
            <a:off x="2738964" y="2561396"/>
            <a:ext cx="121296" cy="1959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4FD522-E795-4B37-9452-C41CD6FF099A}"/>
              </a:ext>
            </a:extLst>
          </p:cNvPr>
          <p:cNvSpPr/>
          <p:nvPr/>
        </p:nvSpPr>
        <p:spPr>
          <a:xfrm>
            <a:off x="2855596" y="2568293"/>
            <a:ext cx="121296" cy="195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C87D801-5553-474A-BDD4-A5542A4659E4}"/>
              </a:ext>
            </a:extLst>
          </p:cNvPr>
          <p:cNvSpPr/>
          <p:nvPr/>
        </p:nvSpPr>
        <p:spPr>
          <a:xfrm>
            <a:off x="2622333" y="2861618"/>
            <a:ext cx="354559" cy="19594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30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0843C-5E96-46B7-A9C6-10DBB346C40A}"/>
              </a:ext>
            </a:extLst>
          </p:cNvPr>
          <p:cNvSpPr txBox="1"/>
          <p:nvPr/>
        </p:nvSpPr>
        <p:spPr>
          <a:xfrm>
            <a:off x="326570" y="662473"/>
            <a:ext cx="11470337"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LM Roman 12" panose="00000500000000000000" pitchFamily="50" charset="0"/>
              </a:rPr>
              <a:t>They also introduced a useful way to analyze the uniformity of this spacing by plotting saturation maps of the ratio of video pixel density to display pixel density for each direction the viewer is looking. We will call this the Pixel Density Ratio (PDR). So for a given set of yaw and pitch angles, (𝜃, 𝜙), we will denote the ratio of video pixels to display pixels in that direction as PDR(𝜃, 𝜙).</a:t>
            </a:r>
          </a:p>
          <a:p>
            <a:pPr algn="just"/>
            <a:endParaRPr lang="en-US" dirty="0">
              <a:latin typeface="LM Roman 12" panose="00000500000000000000" pitchFamily="50" charset="0"/>
            </a:endParaRPr>
          </a:p>
          <a:p>
            <a:pPr algn="just"/>
            <a:r>
              <a:rPr lang="en-US" b="1" dirty="0">
                <a:latin typeface="LM Roman 12" panose="00000500000000000000" pitchFamily="50" charset="0"/>
              </a:rPr>
              <a:t>Quantifying viewer session quality</a:t>
            </a:r>
          </a:p>
          <a:p>
            <a:pPr algn="just"/>
            <a:endParaRPr lang="en-US" b="1"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To create a good viewing experience, the video should display the optimal number of pixels in every direction the viewer looks. Another way of saying this is that the </a:t>
            </a:r>
            <a:r>
              <a:rPr lang="en-US" b="1" dirty="0">
                <a:latin typeface="LM Roman 12" panose="00000500000000000000" pitchFamily="50" charset="0"/>
              </a:rPr>
              <a:t>ratio PDR(𝜃</a:t>
            </a:r>
            <a:r>
              <a:rPr lang="en-US" b="1" i="1" dirty="0" err="1">
                <a:latin typeface="LM Roman 12" panose="00000500000000000000" pitchFamily="50" charset="0"/>
              </a:rPr>
              <a:t>i</a:t>
            </a:r>
            <a:r>
              <a:rPr lang="en-US" b="1" dirty="0">
                <a:latin typeface="LM Roman 12" panose="00000500000000000000" pitchFamily="50" charset="0"/>
              </a:rPr>
              <a:t>, 𝜙</a:t>
            </a:r>
            <a:r>
              <a:rPr lang="en-US" b="1" i="1" dirty="0" err="1">
                <a:latin typeface="LM Roman 12" panose="00000500000000000000" pitchFamily="50" charset="0"/>
              </a:rPr>
              <a:t>i</a:t>
            </a:r>
            <a:r>
              <a:rPr lang="en-US" b="1" dirty="0">
                <a:latin typeface="LM Roman 12" panose="00000500000000000000" pitchFamily="50" charset="0"/>
              </a:rPr>
              <a:t>) should be as close to 1</a:t>
            </a:r>
            <a:r>
              <a:rPr lang="en-US" dirty="0">
                <a:latin typeface="LM Roman 12" panose="00000500000000000000" pitchFamily="50" charset="0"/>
              </a:rPr>
              <a:t> as possible for every sampled view direction (𝜃</a:t>
            </a:r>
            <a:r>
              <a:rPr lang="en-US" i="1" dirty="0" err="1">
                <a:latin typeface="LM Roman 12" panose="00000500000000000000" pitchFamily="50" charset="0"/>
              </a:rPr>
              <a:t>i</a:t>
            </a:r>
            <a:r>
              <a:rPr lang="en-US" dirty="0">
                <a:latin typeface="LM Roman 12" panose="00000500000000000000" pitchFamily="50" charset="0"/>
              </a:rPr>
              <a:t>, 𝜙</a:t>
            </a:r>
            <a:r>
              <a:rPr lang="en-US" i="1" dirty="0" err="1">
                <a:latin typeface="LM Roman 12" panose="00000500000000000000" pitchFamily="50" charset="0"/>
              </a:rPr>
              <a:t>i</a:t>
            </a:r>
            <a:r>
              <a:rPr lang="en-US" dirty="0">
                <a:latin typeface="LM Roman 12" panose="00000500000000000000" pitchFamily="50" charset="0"/>
              </a:rPr>
              <a:t>).</a:t>
            </a:r>
            <a:endParaRPr lang="en-US" b="1" dirty="0">
              <a:latin typeface="LM Roman 12" panose="00000500000000000000" pitchFamily="50" charset="0"/>
            </a:endParaRPr>
          </a:p>
          <a:p>
            <a:pPr algn="just"/>
            <a:r>
              <a:rPr lang="en-US" dirty="0">
                <a:latin typeface="LM Roman 12" panose="00000500000000000000" pitchFamily="50" charset="0"/>
              </a:rPr>
              <a:t>      </a:t>
            </a:r>
          </a:p>
          <a:p>
            <a:r>
              <a:rPr lang="en-US" dirty="0">
                <a:latin typeface="LM Roman 12" panose="00000500000000000000" pitchFamily="50" charset="0"/>
              </a:rPr>
              <a:t>Saturation Map of PDR for                              (</a:t>
            </a:r>
            <a:r>
              <a:rPr lang="en-US" dirty="0" err="1">
                <a:latin typeface="LM Roman 12" panose="00000500000000000000" pitchFamily="50" charset="0"/>
              </a:rPr>
              <a:t>i</a:t>
            </a:r>
            <a:r>
              <a:rPr lang="en-US" dirty="0">
                <a:latin typeface="LM Roman 12" panose="00000500000000000000" pitchFamily="50" charset="0"/>
              </a:rPr>
              <a:t>)equirectangular projection     (ii)cube-map projection                                                                       </a:t>
            </a:r>
          </a:p>
        </p:txBody>
      </p:sp>
      <p:pic>
        <p:nvPicPr>
          <p:cNvPr id="4098" name="Picture 2" descr="https://miro.medium.com/max/875/1*D922LCDb9i8-qMT-tZ7BQw.png">
            <a:extLst>
              <a:ext uri="{FF2B5EF4-FFF2-40B4-BE49-F238E27FC236}">
                <a16:creationId xmlns:a16="http://schemas.microsoft.com/office/drawing/2014/main" id="{F4C66A4F-2DDB-402E-BBE7-95FBF6458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6" y="4078793"/>
            <a:ext cx="5150012" cy="25720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7735E0-6CE2-47CD-AE32-0D2E2439B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92" y="4212341"/>
            <a:ext cx="6277851" cy="1983186"/>
          </a:xfrm>
          <a:prstGeom prst="rect">
            <a:avLst/>
          </a:prstGeom>
        </p:spPr>
      </p:pic>
    </p:spTree>
    <p:extLst>
      <p:ext uri="{BB962C8B-B14F-4D97-AF65-F5344CB8AC3E}">
        <p14:creationId xmlns:p14="http://schemas.microsoft.com/office/powerpoint/2010/main" val="235950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F5E96-51C5-475D-B011-1992F0A282DA}"/>
              </a:ext>
            </a:extLst>
          </p:cNvPr>
          <p:cNvSpPr txBox="1"/>
          <p:nvPr/>
        </p:nvSpPr>
        <p:spPr>
          <a:xfrm>
            <a:off x="354563" y="634482"/>
            <a:ext cx="3247054" cy="461665"/>
          </a:xfrm>
          <a:prstGeom prst="rect">
            <a:avLst/>
          </a:prstGeom>
          <a:noFill/>
        </p:spPr>
        <p:txBody>
          <a:bodyPr wrap="square" rtlCol="0">
            <a:spAutoFit/>
          </a:bodyPr>
          <a:lstStyle/>
          <a:p>
            <a:r>
              <a:rPr lang="en-US" sz="2400" b="1" dirty="0">
                <a:latin typeface="LM Roman 12" panose="00000500000000000000" pitchFamily="50" charset="0"/>
              </a:rPr>
              <a:t>Frequency Analysis</a:t>
            </a:r>
          </a:p>
        </p:txBody>
      </p:sp>
      <p:sp>
        <p:nvSpPr>
          <p:cNvPr id="4" name="TextBox 3">
            <a:extLst>
              <a:ext uri="{FF2B5EF4-FFF2-40B4-BE49-F238E27FC236}">
                <a16:creationId xmlns:a16="http://schemas.microsoft.com/office/drawing/2014/main" id="{E18D37F0-F318-4B6C-9C56-647B334085EF}"/>
              </a:ext>
            </a:extLst>
          </p:cNvPr>
          <p:cNvSpPr txBox="1"/>
          <p:nvPr/>
        </p:nvSpPr>
        <p:spPr>
          <a:xfrm>
            <a:off x="365611" y="1096147"/>
            <a:ext cx="11252719" cy="1200329"/>
          </a:xfrm>
          <a:prstGeom prst="rect">
            <a:avLst/>
          </a:prstGeom>
          <a:noFill/>
        </p:spPr>
        <p:txBody>
          <a:bodyPr wrap="square" rtlCol="0">
            <a:spAutoFit/>
          </a:bodyPr>
          <a:lstStyle/>
          <a:p>
            <a:r>
              <a:rPr lang="en-US" dirty="0">
                <a:latin typeface="LM Roman 12" panose="00000500000000000000" pitchFamily="50" charset="0"/>
              </a:rPr>
              <a:t>Noise signals are introduced onto the faces of the </a:t>
            </a:r>
            <a:r>
              <a:rPr lang="en-US" dirty="0" err="1">
                <a:latin typeface="LM Roman 12" panose="00000500000000000000" pitchFamily="50" charset="0"/>
              </a:rPr>
              <a:t>cubemap</a:t>
            </a:r>
            <a:r>
              <a:rPr lang="en-US" dirty="0">
                <a:latin typeface="LM Roman 12" panose="00000500000000000000" pitchFamily="50" charset="0"/>
              </a:rPr>
              <a:t> and the variation of the pixel intensities are </a:t>
            </a:r>
            <a:r>
              <a:rPr lang="en-US" dirty="0" err="1">
                <a:latin typeface="LM Roman 12" panose="00000500000000000000" pitchFamily="50" charset="0"/>
              </a:rPr>
              <a:t>analysed</a:t>
            </a:r>
            <a:r>
              <a:rPr lang="en-US" dirty="0">
                <a:latin typeface="LM Roman 12" panose="00000500000000000000" pitchFamily="50" charset="0"/>
              </a:rPr>
              <a:t>. </a:t>
            </a:r>
          </a:p>
          <a:p>
            <a:endParaRPr lang="en-US" dirty="0">
              <a:latin typeface="LM Roman 12" panose="00000500000000000000" pitchFamily="50" charset="0"/>
            </a:endParaRPr>
          </a:p>
          <a:p>
            <a:r>
              <a:rPr lang="en-US" dirty="0">
                <a:latin typeface="LM Roman 12" panose="00000500000000000000" pitchFamily="50" charset="0"/>
              </a:rPr>
              <a:t>              (</a:t>
            </a:r>
            <a:r>
              <a:rPr lang="en-US" dirty="0" err="1">
                <a:latin typeface="LM Roman 12" panose="00000500000000000000" pitchFamily="50" charset="0"/>
              </a:rPr>
              <a:t>i</a:t>
            </a:r>
            <a:r>
              <a:rPr lang="en-US" dirty="0">
                <a:latin typeface="LM Roman 12" panose="00000500000000000000" pitchFamily="50" charset="0"/>
              </a:rPr>
              <a:t>) Face(X+) of the cube map                                       (ii) Fourier Transform after (</a:t>
            </a:r>
            <a:r>
              <a:rPr lang="en-US" dirty="0" err="1">
                <a:latin typeface="LM Roman 12" panose="00000500000000000000" pitchFamily="50" charset="0"/>
              </a:rPr>
              <a:t>i</a:t>
            </a:r>
            <a:r>
              <a:rPr lang="en-US" dirty="0">
                <a:latin typeface="LM Roman 12" panose="00000500000000000000" pitchFamily="50" charset="0"/>
              </a:rPr>
              <a:t>)</a:t>
            </a:r>
          </a:p>
        </p:txBody>
      </p:sp>
      <p:pic>
        <p:nvPicPr>
          <p:cNvPr id="6" name="Picture 5">
            <a:extLst>
              <a:ext uri="{FF2B5EF4-FFF2-40B4-BE49-F238E27FC236}">
                <a16:creationId xmlns:a16="http://schemas.microsoft.com/office/drawing/2014/main" id="{8F688A8A-E1E7-4FF5-AB28-BFEDA474B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0" y="2296475"/>
            <a:ext cx="5516110" cy="4162463"/>
          </a:xfrm>
          <a:prstGeom prst="rect">
            <a:avLst/>
          </a:prstGeom>
        </p:spPr>
      </p:pic>
      <p:pic>
        <p:nvPicPr>
          <p:cNvPr id="8" name="Picture 7">
            <a:extLst>
              <a:ext uri="{FF2B5EF4-FFF2-40B4-BE49-F238E27FC236}">
                <a16:creationId xmlns:a16="http://schemas.microsoft.com/office/drawing/2014/main" id="{FCA86293-6170-45DD-9C6D-CFC02353E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279" y="2296474"/>
            <a:ext cx="5516110" cy="4162463"/>
          </a:xfrm>
          <a:prstGeom prst="rect">
            <a:avLst/>
          </a:prstGeom>
        </p:spPr>
      </p:pic>
    </p:spTree>
    <p:extLst>
      <p:ext uri="{BB962C8B-B14F-4D97-AF65-F5344CB8AC3E}">
        <p14:creationId xmlns:p14="http://schemas.microsoft.com/office/powerpoint/2010/main" val="76462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336A5-CC56-432F-B5A6-9BE2B424B848}"/>
              </a:ext>
            </a:extLst>
          </p:cNvPr>
          <p:cNvSpPr txBox="1"/>
          <p:nvPr/>
        </p:nvSpPr>
        <p:spPr>
          <a:xfrm>
            <a:off x="5222033" y="569168"/>
            <a:ext cx="1747934" cy="523220"/>
          </a:xfrm>
          <a:prstGeom prst="rect">
            <a:avLst/>
          </a:prstGeom>
          <a:noFill/>
        </p:spPr>
        <p:txBody>
          <a:bodyPr wrap="square" rtlCol="0">
            <a:spAutoFit/>
          </a:bodyPr>
          <a:lstStyle/>
          <a:p>
            <a:r>
              <a:rPr lang="en-US" sz="2800" b="1" dirty="0">
                <a:latin typeface="LM Roman 12" panose="00000500000000000000" pitchFamily="50" charset="0"/>
              </a:rPr>
              <a:t>Content</a:t>
            </a:r>
            <a:r>
              <a:rPr lang="en-US" dirty="0"/>
              <a:t> </a:t>
            </a:r>
          </a:p>
        </p:txBody>
      </p:sp>
      <p:sp>
        <p:nvSpPr>
          <p:cNvPr id="5" name="TextBox 4">
            <a:extLst>
              <a:ext uri="{FF2B5EF4-FFF2-40B4-BE49-F238E27FC236}">
                <a16:creationId xmlns:a16="http://schemas.microsoft.com/office/drawing/2014/main" id="{A94110A0-5565-4F6D-958A-1ABF50E98AA4}"/>
              </a:ext>
            </a:extLst>
          </p:cNvPr>
          <p:cNvSpPr txBox="1"/>
          <p:nvPr/>
        </p:nvSpPr>
        <p:spPr>
          <a:xfrm>
            <a:off x="398105" y="830778"/>
            <a:ext cx="5993362" cy="6494085"/>
          </a:xfrm>
          <a:prstGeom prst="rect">
            <a:avLst/>
          </a:prstGeom>
          <a:noFill/>
        </p:spPr>
        <p:txBody>
          <a:bodyPr wrap="square" rtlCol="0">
            <a:spAutoFit/>
          </a:bodyPr>
          <a:lstStyle/>
          <a:p>
            <a:r>
              <a:rPr lang="en-US" sz="2000" b="1" dirty="0">
                <a:latin typeface="LM Roman 12" panose="00000500000000000000" pitchFamily="50" charset="0"/>
              </a:rPr>
              <a:t>Acknowledgement</a:t>
            </a:r>
          </a:p>
          <a:p>
            <a:endParaRPr lang="en-US" sz="2000" b="1" dirty="0">
              <a:latin typeface="LM Roman 12" panose="00000500000000000000" pitchFamily="50" charset="0"/>
            </a:endParaRPr>
          </a:p>
          <a:p>
            <a:r>
              <a:rPr lang="en-US" sz="2000" b="1" dirty="0">
                <a:latin typeface="LM Roman 12" panose="00000500000000000000" pitchFamily="50" charset="0"/>
              </a:rPr>
              <a:t>Motivation</a:t>
            </a:r>
          </a:p>
          <a:p>
            <a:endParaRPr lang="en-US" sz="2000" b="1" dirty="0">
              <a:latin typeface="LM Roman 12" panose="00000500000000000000" pitchFamily="50" charset="0"/>
            </a:endParaRPr>
          </a:p>
          <a:p>
            <a:r>
              <a:rPr lang="en-US" sz="2000" b="1" dirty="0">
                <a:latin typeface="LM Roman 12" panose="00000500000000000000" pitchFamily="50" charset="0"/>
              </a:rPr>
              <a:t>Abstract</a:t>
            </a:r>
          </a:p>
          <a:p>
            <a:endParaRPr lang="en-US" sz="2000" b="1" dirty="0">
              <a:latin typeface="LM Roman 12" panose="00000500000000000000" pitchFamily="50" charset="0"/>
            </a:endParaRPr>
          </a:p>
          <a:p>
            <a:r>
              <a:rPr lang="en-US" sz="2000" b="1" dirty="0">
                <a:latin typeface="LM Roman 12" panose="00000500000000000000" pitchFamily="50" charset="0"/>
              </a:rPr>
              <a:t>Theory</a:t>
            </a:r>
          </a:p>
          <a:p>
            <a:endParaRPr lang="en-US" sz="2000" b="1" dirty="0">
              <a:latin typeface="LM Roman 12" panose="00000500000000000000" pitchFamily="50" charset="0"/>
            </a:endParaRPr>
          </a:p>
          <a:p>
            <a:r>
              <a:rPr lang="en-US" sz="2000" b="1" dirty="0">
                <a:latin typeface="LM Roman 12" panose="00000500000000000000" pitchFamily="50" charset="0"/>
              </a:rPr>
              <a:t>Challenges</a:t>
            </a:r>
          </a:p>
          <a:p>
            <a:endParaRPr lang="en-US" sz="2000" b="1" dirty="0">
              <a:latin typeface="LM Roman 12" panose="00000500000000000000" pitchFamily="50" charset="0"/>
            </a:endParaRPr>
          </a:p>
          <a:p>
            <a:r>
              <a:rPr lang="en-US" sz="2000" b="1" dirty="0">
                <a:latin typeface="LM Roman 12" panose="00000500000000000000" pitchFamily="50" charset="0"/>
              </a:rPr>
              <a:t>Solution</a:t>
            </a:r>
          </a:p>
          <a:p>
            <a:endParaRPr lang="en-US" sz="2000" b="1" dirty="0">
              <a:latin typeface="LM Roman 12" panose="00000500000000000000" pitchFamily="50" charset="0"/>
            </a:endParaRPr>
          </a:p>
          <a:p>
            <a:r>
              <a:rPr lang="en-US" sz="2000" b="1" dirty="0">
                <a:latin typeface="LM Roman 12" panose="00000500000000000000" pitchFamily="50" charset="0"/>
              </a:rPr>
              <a:t>Demo</a:t>
            </a:r>
          </a:p>
          <a:p>
            <a:endParaRPr lang="en-US" sz="2000" b="1" dirty="0">
              <a:latin typeface="LM Roman 12" panose="00000500000000000000" pitchFamily="50" charset="0"/>
            </a:endParaRPr>
          </a:p>
          <a:p>
            <a:r>
              <a:rPr lang="en-US" sz="2000" b="1" dirty="0">
                <a:latin typeface="LM Roman 12" panose="00000500000000000000" pitchFamily="50" charset="0"/>
              </a:rPr>
              <a:t>Shortcomings</a:t>
            </a:r>
          </a:p>
          <a:p>
            <a:endParaRPr lang="en-US" sz="2000" b="1" dirty="0">
              <a:latin typeface="LM Roman 12" panose="00000500000000000000" pitchFamily="50" charset="0"/>
            </a:endParaRPr>
          </a:p>
          <a:p>
            <a:r>
              <a:rPr lang="en-US" sz="2000" b="1" dirty="0">
                <a:latin typeface="LM Roman 12" panose="00000500000000000000" pitchFamily="50" charset="0"/>
              </a:rPr>
              <a:t>Frequency Analysis </a:t>
            </a:r>
          </a:p>
          <a:p>
            <a:endParaRPr lang="en-US" sz="2000" b="1" dirty="0">
              <a:latin typeface="LM Roman 12" panose="00000500000000000000" pitchFamily="50" charset="0"/>
            </a:endParaRPr>
          </a:p>
          <a:p>
            <a:r>
              <a:rPr lang="en-US" sz="2000" b="1" dirty="0">
                <a:latin typeface="LM Roman 12" panose="00000500000000000000" pitchFamily="50" charset="0"/>
              </a:rPr>
              <a:t>Conclusion</a:t>
            </a:r>
          </a:p>
          <a:p>
            <a:endParaRPr lang="en-US" dirty="0">
              <a:latin typeface="LM Roman 12" panose="00000500000000000000" pitchFamily="50" charset="0"/>
            </a:endParaRPr>
          </a:p>
          <a:p>
            <a:endParaRPr lang="en-US" dirty="0">
              <a:latin typeface="LM Roman 12" panose="00000500000000000000" pitchFamily="50" charset="0"/>
            </a:endParaRPr>
          </a:p>
        </p:txBody>
      </p:sp>
    </p:spTree>
    <p:extLst>
      <p:ext uri="{BB962C8B-B14F-4D97-AF65-F5344CB8AC3E}">
        <p14:creationId xmlns:p14="http://schemas.microsoft.com/office/powerpoint/2010/main" val="198626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09D29-2B20-4454-9BB9-826471063737}"/>
              </a:ext>
            </a:extLst>
          </p:cNvPr>
          <p:cNvSpPr txBox="1"/>
          <p:nvPr/>
        </p:nvSpPr>
        <p:spPr>
          <a:xfrm>
            <a:off x="317242" y="729734"/>
            <a:ext cx="5999584" cy="369332"/>
          </a:xfrm>
          <a:prstGeom prst="rect">
            <a:avLst/>
          </a:prstGeom>
          <a:noFill/>
        </p:spPr>
        <p:txBody>
          <a:bodyPr wrap="square" rtlCol="0">
            <a:spAutoFit/>
          </a:bodyPr>
          <a:lstStyle/>
          <a:p>
            <a:r>
              <a:rPr lang="en-US" b="1" dirty="0">
                <a:latin typeface="LM Roman 12" panose="00000500000000000000" pitchFamily="50" charset="0"/>
              </a:rPr>
              <a:t>Histogram of the Images</a:t>
            </a:r>
          </a:p>
        </p:txBody>
      </p:sp>
      <p:pic>
        <p:nvPicPr>
          <p:cNvPr id="4" name="Picture 3">
            <a:extLst>
              <a:ext uri="{FF2B5EF4-FFF2-40B4-BE49-F238E27FC236}">
                <a16:creationId xmlns:a16="http://schemas.microsoft.com/office/drawing/2014/main" id="{A1CE6047-2CF2-4C4C-BCBA-67F45B0B9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57" y="2522357"/>
            <a:ext cx="5653366" cy="4266036"/>
          </a:xfrm>
          <a:prstGeom prst="rect">
            <a:avLst/>
          </a:prstGeom>
        </p:spPr>
      </p:pic>
      <p:sp>
        <p:nvSpPr>
          <p:cNvPr id="5" name="TextBox 4">
            <a:extLst>
              <a:ext uri="{FF2B5EF4-FFF2-40B4-BE49-F238E27FC236}">
                <a16:creationId xmlns:a16="http://schemas.microsoft.com/office/drawing/2014/main" id="{7E7C134C-2B73-4C4C-8CE2-D6D0AFB9F9F8}"/>
              </a:ext>
            </a:extLst>
          </p:cNvPr>
          <p:cNvSpPr txBox="1"/>
          <p:nvPr/>
        </p:nvSpPr>
        <p:spPr>
          <a:xfrm>
            <a:off x="317242" y="1099066"/>
            <a:ext cx="10804849" cy="923330"/>
          </a:xfrm>
          <a:prstGeom prst="rect">
            <a:avLst/>
          </a:prstGeom>
          <a:noFill/>
        </p:spPr>
        <p:txBody>
          <a:bodyPr wrap="square" rtlCol="0">
            <a:spAutoFit/>
          </a:bodyPr>
          <a:lstStyle/>
          <a:p>
            <a:r>
              <a:rPr lang="en-US" dirty="0">
                <a:latin typeface="LM Roman 12" panose="00000500000000000000" pitchFamily="50" charset="0"/>
              </a:rPr>
              <a:t>Plotting the histogram after applying the Fourier Transform we obtain a Gaussian distribution (curve) for the same. Further on applying noise , we observe that the peak of the curve reduces and the curve gets stretched across the axis.</a:t>
            </a:r>
          </a:p>
        </p:txBody>
      </p:sp>
      <p:pic>
        <p:nvPicPr>
          <p:cNvPr id="7" name="Picture 6">
            <a:extLst>
              <a:ext uri="{FF2B5EF4-FFF2-40B4-BE49-F238E27FC236}">
                <a16:creationId xmlns:a16="http://schemas.microsoft.com/office/drawing/2014/main" id="{A7FBC7BB-4B92-4318-9A16-B549C155A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645" y="2522357"/>
            <a:ext cx="5653365" cy="4266036"/>
          </a:xfrm>
          <a:prstGeom prst="rect">
            <a:avLst/>
          </a:prstGeom>
        </p:spPr>
      </p:pic>
      <p:sp>
        <p:nvSpPr>
          <p:cNvPr id="8" name="TextBox 7">
            <a:extLst>
              <a:ext uri="{FF2B5EF4-FFF2-40B4-BE49-F238E27FC236}">
                <a16:creationId xmlns:a16="http://schemas.microsoft.com/office/drawing/2014/main" id="{9345641C-4C45-4492-AE2C-7FEBAC3A59D7}"/>
              </a:ext>
            </a:extLst>
          </p:cNvPr>
          <p:cNvSpPr txBox="1"/>
          <p:nvPr/>
        </p:nvSpPr>
        <p:spPr>
          <a:xfrm>
            <a:off x="317242" y="2295331"/>
            <a:ext cx="11196734" cy="369332"/>
          </a:xfrm>
          <a:prstGeom prst="rect">
            <a:avLst/>
          </a:prstGeom>
          <a:noFill/>
        </p:spPr>
        <p:txBody>
          <a:bodyPr wrap="square" rtlCol="0">
            <a:spAutoFit/>
          </a:bodyPr>
          <a:lstStyle/>
          <a:p>
            <a:r>
              <a:rPr lang="en-US" dirty="0">
                <a:latin typeface="LM Roman 12" panose="00000500000000000000" pitchFamily="50" charset="0"/>
              </a:rPr>
              <a:t>        (iii) Histogram after ii.                                            (iv) Histogram after the introduction of noise                      </a:t>
            </a:r>
          </a:p>
        </p:txBody>
      </p:sp>
    </p:spTree>
    <p:extLst>
      <p:ext uri="{BB962C8B-B14F-4D97-AF65-F5344CB8AC3E}">
        <p14:creationId xmlns:p14="http://schemas.microsoft.com/office/powerpoint/2010/main" val="43859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FD0794-3356-45A5-AB22-4E47B7173439}"/>
              </a:ext>
            </a:extLst>
          </p:cNvPr>
          <p:cNvSpPr txBox="1"/>
          <p:nvPr/>
        </p:nvSpPr>
        <p:spPr>
          <a:xfrm>
            <a:off x="335903" y="606490"/>
            <a:ext cx="3359020" cy="461665"/>
          </a:xfrm>
          <a:prstGeom prst="rect">
            <a:avLst/>
          </a:prstGeom>
          <a:noFill/>
        </p:spPr>
        <p:txBody>
          <a:bodyPr wrap="square" rtlCol="0">
            <a:spAutoFit/>
          </a:bodyPr>
          <a:lstStyle/>
          <a:p>
            <a:r>
              <a:rPr lang="en-US" sz="2400" b="1" dirty="0">
                <a:latin typeface="LM Roman 12" panose="00000500000000000000" pitchFamily="50" charset="0"/>
              </a:rPr>
              <a:t>Conclusion</a:t>
            </a:r>
          </a:p>
        </p:txBody>
      </p:sp>
      <p:sp>
        <p:nvSpPr>
          <p:cNvPr id="5" name="TextBox 4">
            <a:extLst>
              <a:ext uri="{FF2B5EF4-FFF2-40B4-BE49-F238E27FC236}">
                <a16:creationId xmlns:a16="http://schemas.microsoft.com/office/drawing/2014/main" id="{E5526314-3579-4890-A329-61CD68590B38}"/>
              </a:ext>
            </a:extLst>
          </p:cNvPr>
          <p:cNvSpPr txBox="1"/>
          <p:nvPr/>
        </p:nvSpPr>
        <p:spPr>
          <a:xfrm>
            <a:off x="335903" y="1483567"/>
            <a:ext cx="1144866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Analyzed two projections of a virtual reality scene, Spherical and Cube-Map format and evaluated their differences.</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Arrived at a solution to convert the equirectangular projection to the cube-map format , equivalently reducing the image artifacts occurring within the image and making best use of the network bandwidth available.</a:t>
            </a:r>
          </a:p>
          <a:p>
            <a:pPr marL="742950" lvl="1" indent="-285750">
              <a:buFont typeface="Wingdings" panose="05000000000000000000" pitchFamily="2" charset="2"/>
              <a:buChar char="q"/>
            </a:pPr>
            <a:endParaRPr lang="en-US" dirty="0">
              <a:latin typeface="LM Roman 12" panose="00000500000000000000" pitchFamily="50" charset="0"/>
            </a:endParaRPr>
          </a:p>
          <a:p>
            <a:pPr marL="742950" lvl="1" indent="-285750">
              <a:buFont typeface="Wingdings" panose="05000000000000000000" pitchFamily="2" charset="2"/>
              <a:buChar char="q"/>
            </a:pPr>
            <a:r>
              <a:rPr lang="en-US" dirty="0">
                <a:latin typeface="LM Roman 12" panose="00000500000000000000" pitchFamily="50" charset="0"/>
              </a:rPr>
              <a:t>This way we can improve the quality of the image areas where we tend to look more.</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Inverse transformation yielded better results than direct mapping because 1-1 mapping was ensured.</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Saturation Maps-Another useful method to compare the two different projections visually can be employed to study the pixel variations in the formats.</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Frequency Analysis- Noise signals (Gaussian Blur) was introduced to one of the faces of the cubic format and the respective histograms were plotted.</a:t>
            </a:r>
          </a:p>
          <a:p>
            <a:pPr marL="285750" indent="-285750">
              <a:buFont typeface="Arial" panose="020B0604020202020204" pitchFamily="34" charset="0"/>
              <a:buChar char="•"/>
            </a:pPr>
            <a:endParaRPr lang="en-US" dirty="0">
              <a:latin typeface="LM Roman 12" panose="00000500000000000000" pitchFamily="50" charset="0"/>
            </a:endParaRPr>
          </a:p>
        </p:txBody>
      </p:sp>
    </p:spTree>
    <p:extLst>
      <p:ext uri="{BB962C8B-B14F-4D97-AF65-F5344CB8AC3E}">
        <p14:creationId xmlns:p14="http://schemas.microsoft.com/office/powerpoint/2010/main" val="93890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30FE2-E76E-4332-A472-F58FEBBF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683" y="2145640"/>
            <a:ext cx="5651317" cy="4273821"/>
          </a:xfrm>
          <a:prstGeom prst="rect">
            <a:avLst/>
          </a:prstGeom>
        </p:spPr>
      </p:pic>
      <p:sp>
        <p:nvSpPr>
          <p:cNvPr id="5" name="TextBox 4">
            <a:extLst>
              <a:ext uri="{FF2B5EF4-FFF2-40B4-BE49-F238E27FC236}">
                <a16:creationId xmlns:a16="http://schemas.microsoft.com/office/drawing/2014/main" id="{CF057151-A110-4F38-AAD2-12490235EAB0}"/>
              </a:ext>
            </a:extLst>
          </p:cNvPr>
          <p:cNvSpPr txBox="1"/>
          <p:nvPr/>
        </p:nvSpPr>
        <p:spPr>
          <a:xfrm>
            <a:off x="746449" y="1283360"/>
            <a:ext cx="1069288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Plotting the histogram of the equirectangular image after the introduction of noise signals</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The histogram obtained is a smooth Gaussian curve</a:t>
            </a:r>
          </a:p>
        </p:txBody>
      </p:sp>
      <p:pic>
        <p:nvPicPr>
          <p:cNvPr id="6" name="Picture 5">
            <a:extLst>
              <a:ext uri="{FF2B5EF4-FFF2-40B4-BE49-F238E27FC236}">
                <a16:creationId xmlns:a16="http://schemas.microsoft.com/office/drawing/2014/main" id="{3BC9A334-E115-4AE3-8784-842BA5978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49" y="2511452"/>
            <a:ext cx="5140060" cy="3542198"/>
          </a:xfrm>
          <a:prstGeom prst="rect">
            <a:avLst/>
          </a:prstGeom>
        </p:spPr>
      </p:pic>
      <p:sp>
        <p:nvSpPr>
          <p:cNvPr id="7" name="Arrow: Right 6">
            <a:extLst>
              <a:ext uri="{FF2B5EF4-FFF2-40B4-BE49-F238E27FC236}">
                <a16:creationId xmlns:a16="http://schemas.microsoft.com/office/drawing/2014/main" id="{726A8095-E1CE-43EC-851C-5B3558F9DA4E}"/>
              </a:ext>
            </a:extLst>
          </p:cNvPr>
          <p:cNvSpPr/>
          <p:nvPr/>
        </p:nvSpPr>
        <p:spPr>
          <a:xfrm>
            <a:off x="6167535" y="4002431"/>
            <a:ext cx="545397" cy="28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5EF92A-C9FC-4A36-8F58-7BE83CF370F5}"/>
              </a:ext>
            </a:extLst>
          </p:cNvPr>
          <p:cNvSpPr txBox="1"/>
          <p:nvPr/>
        </p:nvSpPr>
        <p:spPr>
          <a:xfrm>
            <a:off x="345233" y="653143"/>
            <a:ext cx="4040155" cy="461665"/>
          </a:xfrm>
          <a:prstGeom prst="rect">
            <a:avLst/>
          </a:prstGeom>
          <a:noFill/>
        </p:spPr>
        <p:txBody>
          <a:bodyPr wrap="square" rtlCol="0">
            <a:spAutoFit/>
          </a:bodyPr>
          <a:lstStyle/>
          <a:p>
            <a:r>
              <a:rPr lang="en-US" sz="2400" b="1" dirty="0">
                <a:latin typeface="LM Roman 12" panose="00000500000000000000" pitchFamily="50" charset="0"/>
              </a:rPr>
              <a:t>Additional Information</a:t>
            </a:r>
          </a:p>
        </p:txBody>
      </p:sp>
    </p:spTree>
    <p:extLst>
      <p:ext uri="{BB962C8B-B14F-4D97-AF65-F5344CB8AC3E}">
        <p14:creationId xmlns:p14="http://schemas.microsoft.com/office/powerpoint/2010/main" val="416744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21A2D-590F-4C17-8BA1-3D1D7365E3AC}"/>
              </a:ext>
            </a:extLst>
          </p:cNvPr>
          <p:cNvSpPr txBox="1"/>
          <p:nvPr/>
        </p:nvSpPr>
        <p:spPr>
          <a:xfrm>
            <a:off x="363894" y="562269"/>
            <a:ext cx="4198775" cy="461665"/>
          </a:xfrm>
          <a:prstGeom prst="rect">
            <a:avLst/>
          </a:prstGeom>
          <a:noFill/>
        </p:spPr>
        <p:txBody>
          <a:bodyPr wrap="square" rtlCol="0">
            <a:spAutoFit/>
          </a:bodyPr>
          <a:lstStyle/>
          <a:p>
            <a:r>
              <a:rPr lang="en-US" sz="2400" b="1" dirty="0">
                <a:latin typeface="LM Roman 12" panose="00000500000000000000" pitchFamily="50" charset="0"/>
              </a:rPr>
              <a:t>References</a:t>
            </a:r>
            <a:endParaRPr lang="en-US" b="1" dirty="0">
              <a:latin typeface="LM Roman 12" panose="00000500000000000000" pitchFamily="50" charset="0"/>
            </a:endParaRPr>
          </a:p>
        </p:txBody>
      </p:sp>
      <p:sp>
        <p:nvSpPr>
          <p:cNvPr id="5" name="TextBox 4">
            <a:extLst>
              <a:ext uri="{FF2B5EF4-FFF2-40B4-BE49-F238E27FC236}">
                <a16:creationId xmlns:a16="http://schemas.microsoft.com/office/drawing/2014/main" id="{A6D4471A-E4AF-45DC-92F9-110F2ECEB3E7}"/>
              </a:ext>
            </a:extLst>
          </p:cNvPr>
          <p:cNvSpPr txBox="1"/>
          <p:nvPr/>
        </p:nvSpPr>
        <p:spPr>
          <a:xfrm>
            <a:off x="485192" y="1110343"/>
            <a:ext cx="11150081" cy="3139321"/>
          </a:xfrm>
          <a:prstGeom prst="rect">
            <a:avLst/>
          </a:prstGeom>
          <a:noFill/>
        </p:spPr>
        <p:txBody>
          <a:bodyPr wrap="square" rtlCol="0">
            <a:spAutoFit/>
          </a:bodyPr>
          <a:lstStyle/>
          <a:p>
            <a:pPr marL="400050" indent="-400050">
              <a:buFont typeface="+mj-lt"/>
              <a:buAutoNum type="romanLcPeriod"/>
            </a:pPr>
            <a:r>
              <a:rPr lang="en-US" dirty="0"/>
              <a:t>Paul Bourke -</a:t>
            </a:r>
            <a:r>
              <a:rPr lang="en-US" dirty="0">
                <a:hlinkClick r:id="rId2"/>
              </a:rPr>
              <a:t> http://paulbourke.net/miscellaneous/cubemaps/</a:t>
            </a:r>
            <a:endParaRPr lang="en-US" dirty="0"/>
          </a:p>
          <a:p>
            <a:pPr marL="400050" indent="-400050">
              <a:buFont typeface="+mj-lt"/>
              <a:buAutoNum type="romanLcPeriod"/>
            </a:pPr>
            <a:endParaRPr lang="en-US" dirty="0"/>
          </a:p>
          <a:p>
            <a:pPr marL="400050" indent="-400050">
              <a:buFont typeface="+mj-lt"/>
              <a:buAutoNum type="romanLcPeriod"/>
            </a:pPr>
            <a:r>
              <a:rPr lang="en-US" dirty="0"/>
              <a:t>Paul Reed-</a:t>
            </a:r>
            <a:r>
              <a:rPr lang="en-US" dirty="0">
                <a:hlinkClick r:id="rId3"/>
              </a:rPr>
              <a:t>http://paul-reed.co.uk/programming.html</a:t>
            </a:r>
            <a:endParaRPr lang="en-US" dirty="0"/>
          </a:p>
          <a:p>
            <a:pPr marL="400050" indent="-400050">
              <a:buFont typeface="+mj-lt"/>
              <a:buAutoNum type="romanLcPeriod"/>
            </a:pPr>
            <a:endParaRPr lang="en-US" dirty="0"/>
          </a:p>
          <a:p>
            <a:pPr marL="400050" indent="-400050">
              <a:buFont typeface="+mj-lt"/>
              <a:buAutoNum type="romanLcPeriod"/>
            </a:pPr>
            <a:r>
              <a:rPr lang="en-US" dirty="0"/>
              <a:t>Google Blog- </a:t>
            </a:r>
            <a:r>
              <a:rPr lang="en-US" dirty="0">
                <a:hlinkClick r:id="rId4"/>
              </a:rPr>
              <a:t>https://blog.google/products/google-ar-vr/bringing-pixels-front-and-center-vr-video/</a:t>
            </a:r>
            <a:endParaRPr lang="en-US" dirty="0"/>
          </a:p>
          <a:p>
            <a:pPr marL="400050" indent="-400050">
              <a:buFont typeface="+mj-lt"/>
              <a:buAutoNum type="romanLcPeriod"/>
            </a:pPr>
            <a:endParaRPr lang="en-US" dirty="0"/>
          </a:p>
          <a:p>
            <a:pPr marL="400050" indent="-400050">
              <a:buFont typeface="+mj-lt"/>
              <a:buAutoNum type="romanLcPeriod"/>
            </a:pPr>
            <a:r>
              <a:rPr lang="en-US" dirty="0"/>
              <a:t>Comparing 360° degree video formats-</a:t>
            </a:r>
            <a:r>
              <a:rPr lang="en-US" dirty="0">
                <a:hlinkClick r:id="rId5"/>
              </a:rPr>
              <a:t>https://blog.vrtigo.io/comparing-360-video-formats-e82c83fd1ac7</a:t>
            </a:r>
            <a:endParaRPr lang="en-US" dirty="0"/>
          </a:p>
          <a:p>
            <a:pPr marL="400050" indent="-400050">
              <a:buFont typeface="+mj-lt"/>
              <a:buAutoNum type="romanLcPeriod"/>
            </a:pPr>
            <a:endParaRPr lang="en-US" dirty="0"/>
          </a:p>
          <a:p>
            <a:pPr marL="400050" indent="-400050">
              <a:buFont typeface="+mj-lt"/>
              <a:buAutoNum type="romanLcPeriod"/>
            </a:pPr>
            <a:endParaRPr lang="en-US" dirty="0"/>
          </a:p>
          <a:p>
            <a:pPr marL="400050" indent="-400050">
              <a:buFont typeface="+mj-lt"/>
              <a:buAutoNum type="romanLcPeriod"/>
            </a:pPr>
            <a:endParaRPr lang="en-US" dirty="0"/>
          </a:p>
          <a:p>
            <a:pPr marL="400050" indent="-400050">
              <a:buFont typeface="+mj-lt"/>
              <a:buAutoNum type="romanLcPeriod"/>
            </a:pPr>
            <a:endParaRPr lang="en-US" dirty="0"/>
          </a:p>
        </p:txBody>
      </p:sp>
    </p:spTree>
    <p:extLst>
      <p:ext uri="{BB962C8B-B14F-4D97-AF65-F5344CB8AC3E}">
        <p14:creationId xmlns:p14="http://schemas.microsoft.com/office/powerpoint/2010/main" val="341606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E799B-37C2-4084-B349-74562C6DB3A5}"/>
              </a:ext>
            </a:extLst>
          </p:cNvPr>
          <p:cNvSpPr txBox="1"/>
          <p:nvPr/>
        </p:nvSpPr>
        <p:spPr>
          <a:xfrm>
            <a:off x="450010" y="588897"/>
            <a:ext cx="4019353" cy="523220"/>
          </a:xfrm>
          <a:prstGeom prst="rect">
            <a:avLst/>
          </a:prstGeom>
          <a:noFill/>
        </p:spPr>
        <p:txBody>
          <a:bodyPr wrap="square" rtlCol="0">
            <a:spAutoFit/>
          </a:bodyPr>
          <a:lstStyle/>
          <a:p>
            <a:r>
              <a:rPr lang="en-US" sz="2800" b="1" dirty="0">
                <a:latin typeface="LM Roman 12" panose="00000500000000000000" pitchFamily="50" charset="0"/>
              </a:rPr>
              <a:t>Acknowledgement</a:t>
            </a:r>
            <a:endParaRPr lang="en-US" sz="3200" b="1" dirty="0">
              <a:latin typeface="LM Roman 12" panose="00000500000000000000" pitchFamily="50" charset="0"/>
            </a:endParaRPr>
          </a:p>
        </p:txBody>
      </p:sp>
      <p:sp>
        <p:nvSpPr>
          <p:cNvPr id="3" name="TextBox 2">
            <a:extLst>
              <a:ext uri="{FF2B5EF4-FFF2-40B4-BE49-F238E27FC236}">
                <a16:creationId xmlns:a16="http://schemas.microsoft.com/office/drawing/2014/main" id="{128A3DF7-E3A9-471C-9857-5C35BD8B471B}"/>
              </a:ext>
            </a:extLst>
          </p:cNvPr>
          <p:cNvSpPr txBox="1"/>
          <p:nvPr/>
        </p:nvSpPr>
        <p:spPr>
          <a:xfrm>
            <a:off x="450010" y="1397675"/>
            <a:ext cx="11465182" cy="2862322"/>
          </a:xfrm>
          <a:prstGeom prst="rect">
            <a:avLst/>
          </a:prstGeom>
          <a:noFill/>
        </p:spPr>
        <p:txBody>
          <a:bodyPr wrap="square" rtlCol="0">
            <a:spAutoFit/>
          </a:bodyPr>
          <a:lstStyle/>
          <a:p>
            <a:r>
              <a:rPr lang="en-US" dirty="0">
                <a:latin typeface="LM Roman 12" panose="00000500000000000000" pitchFamily="50" charset="0"/>
              </a:rPr>
              <a:t>The success and final outcome of this project required a lot of guidance and assistance from many people and I am extremely privileged to have got this all along the completion of my project. </a:t>
            </a:r>
          </a:p>
          <a:p>
            <a:endParaRPr lang="en-US" dirty="0">
              <a:latin typeface="LM Roman 12" panose="00000500000000000000" pitchFamily="50" charset="0"/>
            </a:endParaRPr>
          </a:p>
          <a:p>
            <a:r>
              <a:rPr lang="en-US" dirty="0">
                <a:latin typeface="LM Roman 12" panose="00000500000000000000" pitchFamily="50" charset="0"/>
              </a:rPr>
              <a:t>Firstly, I would like to express my sincere gratitude to </a:t>
            </a:r>
            <a:r>
              <a:rPr lang="en-US" b="1" dirty="0">
                <a:latin typeface="LM Roman 12" panose="00000500000000000000" pitchFamily="50" charset="0"/>
              </a:rPr>
              <a:t>Prof. Kaushik Mitra</a:t>
            </a:r>
            <a:r>
              <a:rPr lang="en-US" dirty="0">
                <a:latin typeface="LM Roman 12" panose="00000500000000000000" pitchFamily="50" charset="0"/>
              </a:rPr>
              <a:t> for providing me the opportunity of working within the Computational Imaging Lab and thus enabling me to pursue my interests in the exciting domain of Imaging Processing and Computer Vision. </a:t>
            </a:r>
            <a:br>
              <a:rPr lang="en-US" dirty="0">
                <a:latin typeface="LM Roman 12" panose="00000500000000000000" pitchFamily="50" charset="0"/>
              </a:rPr>
            </a:br>
            <a:endParaRPr lang="en-US" dirty="0">
              <a:latin typeface="LM Roman 12" panose="00000500000000000000" pitchFamily="50" charset="0"/>
            </a:endParaRPr>
          </a:p>
          <a:p>
            <a:r>
              <a:rPr lang="en-US" dirty="0">
                <a:latin typeface="LM Roman 12" panose="00000500000000000000" pitchFamily="50" charset="0"/>
              </a:rPr>
              <a:t>I would also like to express my appreciation to my Project Guide </a:t>
            </a:r>
            <a:r>
              <a:rPr lang="en-US" b="1" dirty="0">
                <a:latin typeface="LM Roman 12" panose="00000500000000000000" pitchFamily="50" charset="0"/>
              </a:rPr>
              <a:t>Dr. </a:t>
            </a:r>
            <a:r>
              <a:rPr lang="en-US" b="1" dirty="0" err="1">
                <a:latin typeface="LM Roman 12" panose="00000500000000000000" pitchFamily="50" charset="0"/>
              </a:rPr>
              <a:t>Balasubramanyam</a:t>
            </a:r>
            <a:r>
              <a:rPr lang="en-US" b="1" dirty="0">
                <a:latin typeface="LM Roman 12" panose="00000500000000000000" pitchFamily="50" charset="0"/>
              </a:rPr>
              <a:t> </a:t>
            </a:r>
            <a:r>
              <a:rPr lang="en-US" b="1" dirty="0" err="1">
                <a:latin typeface="LM Roman 12" panose="00000500000000000000" pitchFamily="50" charset="0"/>
              </a:rPr>
              <a:t>Appina</a:t>
            </a:r>
            <a:r>
              <a:rPr lang="en-US" b="1" dirty="0">
                <a:latin typeface="LM Roman 12" panose="00000500000000000000" pitchFamily="50" charset="0"/>
              </a:rPr>
              <a:t> </a:t>
            </a:r>
            <a:r>
              <a:rPr lang="en-US" dirty="0">
                <a:latin typeface="LM Roman 12" panose="00000500000000000000" pitchFamily="50" charset="0"/>
              </a:rPr>
              <a:t>who took keen interest in my project work and guided me all along, till the completion thus enabling me achieve my assigned task.</a:t>
            </a:r>
          </a:p>
        </p:txBody>
      </p:sp>
    </p:spTree>
    <p:extLst>
      <p:ext uri="{BB962C8B-B14F-4D97-AF65-F5344CB8AC3E}">
        <p14:creationId xmlns:p14="http://schemas.microsoft.com/office/powerpoint/2010/main" val="290626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B4659-89D2-45CE-B686-CA1DFAF7D768}"/>
              </a:ext>
            </a:extLst>
          </p:cNvPr>
          <p:cNvSpPr txBox="1"/>
          <p:nvPr/>
        </p:nvSpPr>
        <p:spPr>
          <a:xfrm>
            <a:off x="345232" y="597159"/>
            <a:ext cx="4581331" cy="738664"/>
          </a:xfrm>
          <a:prstGeom prst="rect">
            <a:avLst/>
          </a:prstGeom>
          <a:noFill/>
        </p:spPr>
        <p:txBody>
          <a:bodyPr wrap="square" rtlCol="0">
            <a:spAutoFit/>
          </a:bodyPr>
          <a:lstStyle/>
          <a:p>
            <a:r>
              <a:rPr lang="en-US" sz="2400" b="1" dirty="0">
                <a:latin typeface="LM Roman 12" panose="00000500000000000000" pitchFamily="50" charset="0"/>
              </a:rPr>
              <a:t>Motivation</a:t>
            </a:r>
            <a:endParaRPr lang="en-US" sz="1600" b="1" dirty="0">
              <a:latin typeface="LM Roman 12" panose="00000500000000000000" pitchFamily="50" charset="0"/>
            </a:endParaRPr>
          </a:p>
          <a:p>
            <a:endParaRPr lang="en-US" dirty="0"/>
          </a:p>
        </p:txBody>
      </p:sp>
      <p:sp>
        <p:nvSpPr>
          <p:cNvPr id="3" name="TextBox 2">
            <a:extLst>
              <a:ext uri="{FF2B5EF4-FFF2-40B4-BE49-F238E27FC236}">
                <a16:creationId xmlns:a16="http://schemas.microsoft.com/office/drawing/2014/main" id="{ADFE40E6-3C97-4959-84CF-DF3209AD81B7}"/>
              </a:ext>
            </a:extLst>
          </p:cNvPr>
          <p:cNvSpPr txBox="1"/>
          <p:nvPr/>
        </p:nvSpPr>
        <p:spPr>
          <a:xfrm>
            <a:off x="345232" y="1009251"/>
            <a:ext cx="11392678"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LM Roman 12" panose="00000500000000000000" pitchFamily="50" charset="0"/>
              </a:rPr>
              <a:t>There has been an explosive growth in multimedia technology and applications in the past several years. Efficient representation for storage, transmission, retrieval and security are some of the biggest challenges faced. </a:t>
            </a:r>
          </a:p>
          <a:p>
            <a:pPr algn="just"/>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Given the proliferation of digital images, and given the high degree of redundancy present in a digital representation of an image (despite compression), there has been an increased interest in using digital images as cover-objects for the purpose of data hiding. </a:t>
            </a:r>
          </a:p>
          <a:p>
            <a:pPr marL="285750" indent="-285750" algn="just">
              <a:buFont typeface="Arial" panose="020B0604020202020204" pitchFamily="34" charset="0"/>
              <a:buChar char="•"/>
            </a:pPr>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Streaming high quality video pushes the limits of network bandwidth, particularly for mobile networks. And when considering VR video, the bandwidth demands are vastly increased since it must represent imagery from a full sphere rather than just a small window onto the world. Stereo video roughly doubles the data yet again. Therefore making the most of available bandwidth is a top concern.</a:t>
            </a:r>
          </a:p>
          <a:p>
            <a:pPr marL="285750" indent="-285750" algn="just">
              <a:buFont typeface="Arial" panose="020B0604020202020204" pitchFamily="34" charset="0"/>
              <a:buChar char="•"/>
            </a:pPr>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Through this project, we will be mainly looking at two main spatial representations of a 360° virtual reality image-</a:t>
            </a:r>
          </a:p>
          <a:p>
            <a:pPr algn="just"/>
            <a:endParaRPr lang="en-US" dirty="0">
              <a:latin typeface="LM Roman 12" panose="00000500000000000000" pitchFamily="50" charset="0"/>
            </a:endParaRPr>
          </a:p>
          <a:p>
            <a:pPr algn="just"/>
            <a:r>
              <a:rPr lang="en-US" b="1" dirty="0">
                <a:latin typeface="LM Roman 12" panose="00000500000000000000" pitchFamily="50" charset="0"/>
              </a:rPr>
              <a:t>	(</a:t>
            </a:r>
            <a:r>
              <a:rPr lang="en-US" b="1" dirty="0" err="1">
                <a:latin typeface="LM Roman 12" panose="00000500000000000000" pitchFamily="50" charset="0"/>
              </a:rPr>
              <a:t>i</a:t>
            </a:r>
            <a:r>
              <a:rPr lang="en-US" b="1" dirty="0">
                <a:latin typeface="LM Roman 12" panose="00000500000000000000" pitchFamily="50" charset="0"/>
              </a:rPr>
              <a:t>)  Spherical Projection(Equirectangular Image)	</a:t>
            </a:r>
          </a:p>
          <a:p>
            <a:pPr algn="just"/>
            <a:r>
              <a:rPr lang="en-US" b="1" dirty="0">
                <a:latin typeface="LM Roman 12" panose="00000500000000000000" pitchFamily="50" charset="0"/>
              </a:rPr>
              <a:t>	(ii) Cube-map Projection </a:t>
            </a:r>
          </a:p>
          <a:p>
            <a:pPr marL="285750" indent="-285750" algn="just">
              <a:buFont typeface="Times New Roman" panose="02020603050405020304" pitchFamily="18" charset="0"/>
              <a:buChar char="≥"/>
            </a:pPr>
            <a:endParaRPr lang="en-US" dirty="0">
              <a:latin typeface="LM Roman 12" panose="00000500000000000000" pitchFamily="50" charset="0"/>
            </a:endParaRPr>
          </a:p>
          <a:p>
            <a:pPr algn="just"/>
            <a:r>
              <a:rPr lang="en-US" dirty="0">
                <a:latin typeface="LM Roman 12" panose="00000500000000000000" pitchFamily="50" charset="0"/>
              </a:rPr>
              <a:t>    thereby, making efficient use of the network bandwidth.</a:t>
            </a:r>
            <a:endParaRPr lang="en-US" dirty="0"/>
          </a:p>
        </p:txBody>
      </p:sp>
    </p:spTree>
    <p:extLst>
      <p:ext uri="{BB962C8B-B14F-4D97-AF65-F5344CB8AC3E}">
        <p14:creationId xmlns:p14="http://schemas.microsoft.com/office/powerpoint/2010/main" val="379574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EB675-E6AA-479E-8F47-504AB9F888B1}"/>
              </a:ext>
            </a:extLst>
          </p:cNvPr>
          <p:cNvSpPr txBox="1"/>
          <p:nvPr/>
        </p:nvSpPr>
        <p:spPr>
          <a:xfrm>
            <a:off x="354563" y="625151"/>
            <a:ext cx="3060440" cy="523220"/>
          </a:xfrm>
          <a:prstGeom prst="rect">
            <a:avLst/>
          </a:prstGeom>
          <a:noFill/>
        </p:spPr>
        <p:txBody>
          <a:bodyPr wrap="square" rtlCol="0">
            <a:spAutoFit/>
          </a:bodyPr>
          <a:lstStyle/>
          <a:p>
            <a:r>
              <a:rPr lang="en-US" sz="2800" b="1" dirty="0">
                <a:latin typeface="LM Roman 12" panose="00000500000000000000" pitchFamily="50" charset="0"/>
              </a:rPr>
              <a:t>Abstract</a:t>
            </a:r>
            <a:endParaRPr lang="en-US" sz="3200" b="1" dirty="0">
              <a:latin typeface="LM Roman 12" panose="00000500000000000000" pitchFamily="50" charset="0"/>
            </a:endParaRPr>
          </a:p>
        </p:txBody>
      </p:sp>
      <p:sp>
        <p:nvSpPr>
          <p:cNvPr id="3" name="TextBox 2">
            <a:extLst>
              <a:ext uri="{FF2B5EF4-FFF2-40B4-BE49-F238E27FC236}">
                <a16:creationId xmlns:a16="http://schemas.microsoft.com/office/drawing/2014/main" id="{15F33866-B76D-4D3B-AB52-872399DD4057}"/>
              </a:ext>
            </a:extLst>
          </p:cNvPr>
          <p:cNvSpPr txBox="1"/>
          <p:nvPr/>
        </p:nvSpPr>
        <p:spPr>
          <a:xfrm>
            <a:off x="354562" y="1209926"/>
            <a:ext cx="10851503" cy="369332"/>
          </a:xfrm>
          <a:prstGeom prst="rect">
            <a:avLst/>
          </a:prstGeom>
          <a:noFill/>
        </p:spPr>
        <p:txBody>
          <a:bodyPr wrap="square" rtlCol="0">
            <a:spAutoFit/>
          </a:bodyPr>
          <a:lstStyle/>
          <a:p>
            <a:r>
              <a:rPr lang="en-US" b="1" dirty="0">
                <a:latin typeface="LM Roman 12" panose="00000500000000000000" pitchFamily="50" charset="0"/>
              </a:rPr>
              <a:t>Spatial Analysis | Image Encoding- </a:t>
            </a:r>
            <a:r>
              <a:rPr lang="en-US" dirty="0">
                <a:latin typeface="LM Roman 12" panose="00000500000000000000" pitchFamily="50" charset="0"/>
              </a:rPr>
              <a:t>360° Equirectangular Panoramas to Cube Maps and vice versa</a:t>
            </a:r>
          </a:p>
        </p:txBody>
      </p:sp>
      <p:sp>
        <p:nvSpPr>
          <p:cNvPr id="4" name="TextBox 3">
            <a:extLst>
              <a:ext uri="{FF2B5EF4-FFF2-40B4-BE49-F238E27FC236}">
                <a16:creationId xmlns:a16="http://schemas.microsoft.com/office/drawing/2014/main" id="{CAF591A0-38D5-45A7-970F-B1D904C09A78}"/>
              </a:ext>
            </a:extLst>
          </p:cNvPr>
          <p:cNvSpPr txBox="1"/>
          <p:nvPr/>
        </p:nvSpPr>
        <p:spPr>
          <a:xfrm>
            <a:off x="354562" y="1714316"/>
            <a:ext cx="111407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M Roman 12" panose="00000500000000000000" pitchFamily="50" charset="0"/>
              </a:rPr>
              <a:t>An </a:t>
            </a:r>
            <a:r>
              <a:rPr lang="en-US" b="1" dirty="0">
                <a:latin typeface="LM Roman 12" panose="00000500000000000000" pitchFamily="50" charset="0"/>
              </a:rPr>
              <a:t>equirectangular panorama </a:t>
            </a:r>
            <a:r>
              <a:rPr lang="en-US" dirty="0">
                <a:latin typeface="LM Roman 12" panose="00000500000000000000" pitchFamily="50" charset="0"/>
              </a:rPr>
              <a:t>consists of a single rectangular image whose width and height correlate as 2:1 as shown in the following figure.</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The </a:t>
            </a:r>
            <a:r>
              <a:rPr lang="en-US" b="1" dirty="0">
                <a:latin typeface="LM Roman 12" panose="00000500000000000000" pitchFamily="50" charset="0"/>
              </a:rPr>
              <a:t>cubic format/ cube map </a:t>
            </a:r>
            <a:r>
              <a:rPr lang="en-US" dirty="0">
                <a:latin typeface="LM Roman 12" panose="00000500000000000000" pitchFamily="50" charset="0"/>
              </a:rPr>
              <a:t>uses six cube faces to fill the whole sphere around the viewer. These maps are often created by imaging the scene with six 90-degree field of view cameras giving a left, front, right, back, top, and bottom texture. The six images are typically arranged as an unfolded cube (‘horizontal cross’).</a:t>
            </a:r>
          </a:p>
        </p:txBody>
      </p:sp>
      <p:pic>
        <p:nvPicPr>
          <p:cNvPr id="2050" name="Picture 2" descr="https://miro.medium.com/max/875/1*dgJ8el2wNtlICSCJwF4dbQ.jpeg">
            <a:extLst>
              <a:ext uri="{FF2B5EF4-FFF2-40B4-BE49-F238E27FC236}">
                <a16:creationId xmlns:a16="http://schemas.microsoft.com/office/drawing/2014/main" id="{7E58D004-E03B-4A71-A4A1-1EAFB29B6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71" y="3776804"/>
            <a:ext cx="5468559" cy="27311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875/1*A8G69ONUqA0JaTEDkxLG-A.jpeg">
            <a:extLst>
              <a:ext uri="{FF2B5EF4-FFF2-40B4-BE49-F238E27FC236}">
                <a16:creationId xmlns:a16="http://schemas.microsoft.com/office/drawing/2014/main" id="{513C5E7C-44DE-4292-8C52-66984295A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46" y="3776803"/>
            <a:ext cx="4746224" cy="273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8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6B63E6-F9FF-4DAA-A218-9869D60CE89A}"/>
              </a:ext>
            </a:extLst>
          </p:cNvPr>
          <p:cNvSpPr txBox="1"/>
          <p:nvPr/>
        </p:nvSpPr>
        <p:spPr>
          <a:xfrm>
            <a:off x="345232" y="603351"/>
            <a:ext cx="3657600" cy="461665"/>
          </a:xfrm>
          <a:prstGeom prst="rect">
            <a:avLst/>
          </a:prstGeom>
          <a:noFill/>
        </p:spPr>
        <p:txBody>
          <a:bodyPr wrap="square" rtlCol="0">
            <a:spAutoFit/>
          </a:bodyPr>
          <a:lstStyle/>
          <a:p>
            <a:r>
              <a:rPr lang="en-US" sz="2400" b="1" dirty="0">
                <a:latin typeface="LM Roman 12" panose="00000500000000000000" pitchFamily="50" charset="0"/>
              </a:rPr>
              <a:t>Theory</a:t>
            </a:r>
            <a:endParaRPr lang="en-US" sz="3200" b="1" dirty="0">
              <a:latin typeface="LM Roman 12" panose="00000500000000000000" pitchFamily="50" charset="0"/>
            </a:endParaRPr>
          </a:p>
        </p:txBody>
      </p:sp>
      <p:sp>
        <p:nvSpPr>
          <p:cNvPr id="3" name="TextBox 2">
            <a:extLst>
              <a:ext uri="{FF2B5EF4-FFF2-40B4-BE49-F238E27FC236}">
                <a16:creationId xmlns:a16="http://schemas.microsoft.com/office/drawing/2014/main" id="{A94A757E-6897-4B46-85D7-1D0CCAD0AA9D}"/>
              </a:ext>
            </a:extLst>
          </p:cNvPr>
          <p:cNvSpPr txBox="1"/>
          <p:nvPr/>
        </p:nvSpPr>
        <p:spPr>
          <a:xfrm>
            <a:off x="345232" y="1206787"/>
            <a:ext cx="11346025" cy="4278094"/>
          </a:xfrm>
          <a:prstGeom prst="rect">
            <a:avLst/>
          </a:prstGeom>
          <a:noFill/>
        </p:spPr>
        <p:txBody>
          <a:bodyPr wrap="square" rtlCol="0">
            <a:spAutoFit/>
          </a:bodyPr>
          <a:lstStyle/>
          <a:p>
            <a:pPr algn="just"/>
            <a:r>
              <a:rPr lang="en-US" sz="2000" b="1" dirty="0">
                <a:latin typeface="LM Roman 12" panose="00000500000000000000" pitchFamily="50" charset="0"/>
              </a:rPr>
              <a:t>Equirectangular Panorama and Cubic Format</a:t>
            </a:r>
          </a:p>
          <a:p>
            <a:pPr algn="just"/>
            <a:endParaRPr lang="en-US" i="1" dirty="0">
              <a:latin typeface="LM Roman 12" panose="00000500000000000000" pitchFamily="50" charset="0"/>
            </a:endParaRPr>
          </a:p>
          <a:p>
            <a:pPr algn="just"/>
            <a:endParaRPr lang="en-US" i="1" dirty="0">
              <a:latin typeface="LM Roman 12" panose="00000500000000000000" pitchFamily="50" charset="0"/>
            </a:endParaRPr>
          </a:p>
          <a:p>
            <a:pPr marL="285750" indent="-285750" algn="just">
              <a:buFont typeface="Wingdings" panose="05000000000000000000" pitchFamily="2" charset="2"/>
              <a:buChar char="v"/>
            </a:pPr>
            <a:r>
              <a:rPr lang="en-US" dirty="0">
                <a:latin typeface="LM Roman 12" panose="00000500000000000000" pitchFamily="50" charset="0"/>
              </a:rPr>
              <a:t>Panoramic projections are used to map a full or partial 3D scene onto a 2-dimensional surface. For example, cylindrical projections convey the scene visible in all directions, except for right above the viewer’s head and under their feet. This means that the top and bottom of the imaginary cylinder will be missing in such map images when they are ‘wrapped.’</a:t>
            </a:r>
          </a:p>
          <a:p>
            <a:pPr marL="285750" indent="-285750" algn="just">
              <a:buFont typeface="Wingdings" panose="05000000000000000000" pitchFamily="2" charset="2"/>
              <a:buChar char="v"/>
            </a:pPr>
            <a:endParaRPr lang="en-US" dirty="0">
              <a:latin typeface="LM Roman 12" panose="00000500000000000000" pitchFamily="50" charset="0"/>
            </a:endParaRPr>
          </a:p>
          <a:p>
            <a:pPr algn="just"/>
            <a:endParaRPr lang="en-US" dirty="0">
              <a:latin typeface="LM Roman 12" panose="00000500000000000000" pitchFamily="50" charset="0"/>
            </a:endParaRPr>
          </a:p>
          <a:p>
            <a:pPr marL="285750" indent="-285750" algn="just">
              <a:buFont typeface="Wingdings" panose="05000000000000000000" pitchFamily="2" charset="2"/>
              <a:buChar char="v"/>
            </a:pPr>
            <a:r>
              <a:rPr lang="en-US" dirty="0">
                <a:latin typeface="LM Roman 12" panose="00000500000000000000" pitchFamily="50" charset="0"/>
              </a:rPr>
              <a:t>Unlike cylindrical views, spherical panoramas incorporate a 180° vertical viewing angle and a 360° horizontal viewing angle. They contain light data originating from all directions, and therefore can be visualized as comprising the points on a sphere. This format has become popular in social media and marketing and has found application in 3D graphics programs, simulations of interiors, immersive panoramic movies, and computer and video games.</a:t>
            </a:r>
          </a:p>
          <a:p>
            <a:endParaRPr lang="en-US" i="1" dirty="0">
              <a:latin typeface="LM Roman 12" panose="00000500000000000000" pitchFamily="50" charset="0"/>
            </a:endParaRPr>
          </a:p>
        </p:txBody>
      </p:sp>
    </p:spTree>
    <p:extLst>
      <p:ext uri="{BB962C8B-B14F-4D97-AF65-F5344CB8AC3E}">
        <p14:creationId xmlns:p14="http://schemas.microsoft.com/office/powerpoint/2010/main" val="81042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5B02B-D15F-4159-9687-13E7AC58D732}"/>
              </a:ext>
            </a:extLst>
          </p:cNvPr>
          <p:cNvSpPr txBox="1"/>
          <p:nvPr/>
        </p:nvSpPr>
        <p:spPr>
          <a:xfrm>
            <a:off x="335902" y="711559"/>
            <a:ext cx="7595119" cy="461665"/>
          </a:xfrm>
          <a:prstGeom prst="rect">
            <a:avLst/>
          </a:prstGeom>
          <a:noFill/>
        </p:spPr>
        <p:txBody>
          <a:bodyPr wrap="square" rtlCol="0">
            <a:spAutoFit/>
          </a:bodyPr>
          <a:lstStyle/>
          <a:p>
            <a:r>
              <a:rPr lang="en-US" sz="2400" b="1" dirty="0">
                <a:latin typeface="LM Roman 12" panose="00000500000000000000" pitchFamily="50" charset="0"/>
              </a:rPr>
              <a:t>Equirectangular Projection</a:t>
            </a:r>
          </a:p>
        </p:txBody>
      </p:sp>
      <p:pic>
        <p:nvPicPr>
          <p:cNvPr id="1026" name="Picture 2" descr="EquirectGlobe">
            <a:extLst>
              <a:ext uri="{FF2B5EF4-FFF2-40B4-BE49-F238E27FC236}">
                <a16:creationId xmlns:a16="http://schemas.microsoft.com/office/drawing/2014/main" id="{A5D9B05A-D526-4046-95C4-B7CEE6652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96568"/>
            <a:ext cx="10972799" cy="3957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7B61C5-EE9D-471F-9243-9A9792E5DED8}"/>
              </a:ext>
            </a:extLst>
          </p:cNvPr>
          <p:cNvSpPr txBox="1"/>
          <p:nvPr/>
        </p:nvSpPr>
        <p:spPr>
          <a:xfrm>
            <a:off x="335902" y="1450230"/>
            <a:ext cx="10494606" cy="369332"/>
          </a:xfrm>
          <a:prstGeom prst="rect">
            <a:avLst/>
          </a:prstGeom>
          <a:noFill/>
        </p:spPr>
        <p:txBody>
          <a:bodyPr wrap="square" rtlCol="0">
            <a:spAutoFit/>
          </a:bodyPr>
          <a:lstStyle/>
          <a:p>
            <a:r>
              <a:rPr lang="en-US" dirty="0">
                <a:latin typeface="LM Roman 12" panose="00000500000000000000" pitchFamily="50" charset="0"/>
              </a:rPr>
              <a:t>The most familiar representation is one where latitudes and longitudes are used to form a square grid. </a:t>
            </a:r>
          </a:p>
        </p:txBody>
      </p:sp>
    </p:spTree>
    <p:extLst>
      <p:ext uri="{BB962C8B-B14F-4D97-AF65-F5344CB8AC3E}">
        <p14:creationId xmlns:p14="http://schemas.microsoft.com/office/powerpoint/2010/main" val="136578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05007-1AA0-4630-9CA4-4F7FC59CB849}"/>
              </a:ext>
            </a:extLst>
          </p:cNvPr>
          <p:cNvSpPr txBox="1"/>
          <p:nvPr/>
        </p:nvSpPr>
        <p:spPr>
          <a:xfrm>
            <a:off x="503853" y="811763"/>
            <a:ext cx="4124131" cy="811764"/>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EF23644-054F-4513-A0EB-068440F47CD8}"/>
              </a:ext>
            </a:extLst>
          </p:cNvPr>
          <p:cNvSpPr txBox="1"/>
          <p:nvPr/>
        </p:nvSpPr>
        <p:spPr>
          <a:xfrm>
            <a:off x="317243" y="811763"/>
            <a:ext cx="10916816" cy="5416868"/>
          </a:xfrm>
          <a:prstGeom prst="rect">
            <a:avLst/>
          </a:prstGeom>
          <a:noFill/>
        </p:spPr>
        <p:txBody>
          <a:bodyPr wrap="square" rtlCol="0">
            <a:spAutoFit/>
          </a:bodyPr>
          <a:lstStyle/>
          <a:p>
            <a:r>
              <a:rPr lang="en-US" sz="2000" b="1" dirty="0">
                <a:latin typeface="LM Roman 12" panose="00000500000000000000" pitchFamily="50" charset="0"/>
              </a:rPr>
              <a:t>Advantages</a:t>
            </a:r>
          </a:p>
          <a:p>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Both rectangular and straightforward, therefore it is much easy to visualize.</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It’s also relatively easy to manipulate using existing video editing tools.</a:t>
            </a:r>
          </a:p>
          <a:p>
            <a:pPr marL="285750" indent="-285750">
              <a:buFont typeface="Arial" panose="020B0604020202020204" pitchFamily="34" charset="0"/>
              <a:buChar char="•"/>
            </a:pPr>
            <a:endParaRPr lang="en-US" dirty="0">
              <a:latin typeface="LM Roman 12" panose="00000500000000000000" pitchFamily="50" charset="0"/>
            </a:endParaRPr>
          </a:p>
          <a:p>
            <a:pPr marL="285750" indent="-285750">
              <a:buFont typeface="Arial" panose="020B0604020202020204" pitchFamily="34" charset="0"/>
              <a:buChar char="•"/>
            </a:pPr>
            <a:endParaRPr lang="en-US" dirty="0">
              <a:latin typeface="LM Roman 12" panose="00000500000000000000" pitchFamily="50" charset="0"/>
            </a:endParaRPr>
          </a:p>
          <a:p>
            <a:r>
              <a:rPr lang="en-US" sz="2000" b="1" dirty="0">
                <a:latin typeface="LM Roman 12" panose="00000500000000000000" pitchFamily="50" charset="0"/>
              </a:rPr>
              <a:t>Disadvantages </a:t>
            </a:r>
          </a:p>
          <a:p>
            <a:endParaRPr lang="en-US" b="1"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The poles get a lot of pixels, and the equator gets relatively few. This is challenging, because spherical videos usually have their important content distributed around the equatorial regions (the middle), which is the viewer’s horizon.(data redundancy)</a:t>
            </a:r>
          </a:p>
          <a:p>
            <a:pPr marL="285750" indent="-285750">
              <a:buFont typeface="Arial" panose="020B0604020202020204" pitchFamily="34" charset="0"/>
              <a:buChar char="•"/>
            </a:pPr>
            <a:endParaRPr lang="en-US" b="1" dirty="0">
              <a:latin typeface="LM Roman 12" panose="00000500000000000000" pitchFamily="50" charset="0"/>
            </a:endParaRPr>
          </a:p>
          <a:p>
            <a:pPr marL="285750" indent="-285750">
              <a:buFont typeface="Arial" panose="020B0604020202020204" pitchFamily="34" charset="0"/>
              <a:buChar char="•"/>
            </a:pPr>
            <a:r>
              <a:rPr lang="en-US" dirty="0">
                <a:latin typeface="LM Roman 12" panose="00000500000000000000" pitchFamily="50" charset="0"/>
              </a:rPr>
              <a:t>It has high distortion(near the poles), which makes existing video compression technology work harder.</a:t>
            </a:r>
          </a:p>
          <a:p>
            <a:endParaRPr lang="en-US" b="1" dirty="0">
              <a:latin typeface="LM Roman 12" panose="00000500000000000000" pitchFamily="50" charset="0"/>
            </a:endParaRPr>
          </a:p>
          <a:p>
            <a:pPr marL="742950" lvl="1" indent="-285750">
              <a:buFont typeface="Wingdings" panose="05000000000000000000" pitchFamily="2" charset="2"/>
              <a:buChar char="q"/>
            </a:pPr>
            <a:r>
              <a:rPr lang="en-US" dirty="0">
                <a:latin typeface="LM Roman 12" panose="00000500000000000000" pitchFamily="50" charset="0"/>
              </a:rPr>
              <a:t>Therefore coupling both, these shortcomings highlight the fundamental challenges of spherical video transmission.</a:t>
            </a:r>
          </a:p>
          <a:p>
            <a:endParaRPr lang="en-US" b="1" dirty="0">
              <a:latin typeface="LM Roman 12" panose="00000500000000000000" pitchFamily="50" charset="0"/>
            </a:endParaRPr>
          </a:p>
          <a:p>
            <a:pPr marL="285750" indent="-285750">
              <a:buFont typeface="Arial" panose="020B0604020202020204" pitchFamily="34" charset="0"/>
              <a:buChar char="•"/>
            </a:pPr>
            <a:endParaRPr lang="en-US" b="1" dirty="0">
              <a:latin typeface="LM Roman 12" panose="00000500000000000000" pitchFamily="50" charset="0"/>
            </a:endParaRPr>
          </a:p>
        </p:txBody>
      </p:sp>
    </p:spTree>
    <p:extLst>
      <p:ext uri="{BB962C8B-B14F-4D97-AF65-F5344CB8AC3E}">
        <p14:creationId xmlns:p14="http://schemas.microsoft.com/office/powerpoint/2010/main" val="329362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A00D4-C12A-427A-93AA-ED6136FA6680}"/>
              </a:ext>
            </a:extLst>
          </p:cNvPr>
          <p:cNvSpPr txBox="1"/>
          <p:nvPr/>
        </p:nvSpPr>
        <p:spPr>
          <a:xfrm>
            <a:off x="391884" y="681135"/>
            <a:ext cx="11346026" cy="830997"/>
          </a:xfrm>
          <a:prstGeom prst="rect">
            <a:avLst/>
          </a:prstGeom>
          <a:noFill/>
        </p:spPr>
        <p:txBody>
          <a:bodyPr wrap="square" rtlCol="0">
            <a:spAutoFit/>
          </a:bodyPr>
          <a:lstStyle/>
          <a:p>
            <a:pPr algn="ctr"/>
            <a:r>
              <a:rPr lang="en-US" sz="2400" b="1" dirty="0">
                <a:latin typeface="LM Roman 12" panose="00000500000000000000" pitchFamily="50" charset="0"/>
              </a:rPr>
              <a:t>Why do we need to convert from Equirectangular Format into the </a:t>
            </a:r>
          </a:p>
          <a:p>
            <a:pPr algn="ctr"/>
            <a:r>
              <a:rPr lang="en-US" sz="2400" b="1" dirty="0">
                <a:latin typeface="LM Roman 12" panose="00000500000000000000" pitchFamily="50" charset="0"/>
              </a:rPr>
              <a:t>Cube-map Format?</a:t>
            </a:r>
          </a:p>
        </p:txBody>
      </p:sp>
      <p:sp>
        <p:nvSpPr>
          <p:cNvPr id="3" name="TextBox 2">
            <a:extLst>
              <a:ext uri="{FF2B5EF4-FFF2-40B4-BE49-F238E27FC236}">
                <a16:creationId xmlns:a16="http://schemas.microsoft.com/office/drawing/2014/main" id="{8F3FFAA4-C340-45E5-B53B-74394E2A93F0}"/>
              </a:ext>
            </a:extLst>
          </p:cNvPr>
          <p:cNvSpPr txBox="1"/>
          <p:nvPr/>
        </p:nvSpPr>
        <p:spPr>
          <a:xfrm>
            <a:off x="597159" y="2008630"/>
            <a:ext cx="11140751"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LM Roman 12" panose="00000500000000000000" pitchFamily="50" charset="0"/>
              </a:rPr>
              <a:t>Equirectangular images are stretched in the ‘latitude’ direction. It is the reason for a considerable amount of data redundancy near the poles. When downsizing an image in an editor, the effective texture resolution is decreased as expected — except near the poles. </a:t>
            </a:r>
          </a:p>
          <a:p>
            <a:pPr marL="285750" indent="-285750">
              <a:buFont typeface="Arial" panose="020B0604020202020204" pitchFamily="34" charset="0"/>
              <a:buChar char="•"/>
            </a:pPr>
            <a:endParaRPr lang="en-US" dirty="0">
              <a:latin typeface="LM Roman 12" panose="00000500000000000000" pitchFamily="50" charset="0"/>
            </a:endParaRPr>
          </a:p>
          <a:p>
            <a:pPr marL="742950" lvl="1" indent="-285750">
              <a:buFont typeface="Wingdings" panose="05000000000000000000" pitchFamily="2" charset="2"/>
              <a:buChar char="q"/>
            </a:pPr>
            <a:r>
              <a:rPr lang="en-US" dirty="0">
                <a:latin typeface="LM Roman 12" panose="00000500000000000000" pitchFamily="50" charset="0"/>
              </a:rPr>
              <a:t>This can cause radial artifacts when viewed later in panorama viewers. (An equirectangular projection is thus suitable for simulating only those environments where the distortions of the texture at the top and bottom of the sphere are negligible.)</a:t>
            </a:r>
          </a:p>
          <a:p>
            <a:pPr algn="just"/>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Converting an equirectangular image into a cube-map is most commonly used for some navigable virtual environment solutions or when editing the north and south poles of spherical panoramas.</a:t>
            </a:r>
          </a:p>
          <a:p>
            <a:pPr marL="285750" indent="-285750" algn="just">
              <a:buFont typeface="Arial" panose="020B0604020202020204" pitchFamily="34" charset="0"/>
              <a:buChar char="•"/>
            </a:pPr>
            <a:endParaRPr lang="en-US" dirty="0">
              <a:latin typeface="LM Roman 12" panose="00000500000000000000" pitchFamily="50" charset="0"/>
            </a:endParaRPr>
          </a:p>
          <a:p>
            <a:pPr marL="285750" indent="-285750" algn="just">
              <a:buFont typeface="Arial" panose="020B0604020202020204" pitchFamily="34" charset="0"/>
              <a:buChar char="•"/>
            </a:pPr>
            <a:r>
              <a:rPr lang="en-US" dirty="0">
                <a:latin typeface="LM Roman 12" panose="00000500000000000000" pitchFamily="50" charset="0"/>
              </a:rPr>
              <a:t>The amount of distortion is higher, as a result of which the video compression process is difficult.</a:t>
            </a:r>
          </a:p>
          <a:p>
            <a:pPr marL="285750" indent="-285750">
              <a:buFont typeface="Arial" panose="020B0604020202020204" pitchFamily="34" charset="0"/>
              <a:buChar char="•"/>
            </a:pPr>
            <a:endParaRPr lang="en-US" dirty="0">
              <a:latin typeface="LM Roman 12" panose="00000500000000000000" pitchFamily="50" charset="0"/>
            </a:endParaRPr>
          </a:p>
          <a:p>
            <a:endParaRPr lang="en-US" dirty="0">
              <a:latin typeface="LM Roman 12" panose="00000500000000000000" pitchFamily="50" charset="0"/>
            </a:endParaRPr>
          </a:p>
        </p:txBody>
      </p:sp>
    </p:spTree>
    <p:extLst>
      <p:ext uri="{BB962C8B-B14F-4D97-AF65-F5344CB8AC3E}">
        <p14:creationId xmlns:p14="http://schemas.microsoft.com/office/powerpoint/2010/main" val="12381601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10025</TotalTime>
  <Words>2228</Words>
  <Application>Microsoft Office PowerPoint</Application>
  <PresentationFormat>Widescreen</PresentationFormat>
  <Paragraphs>193</Paragraphs>
  <Slides>23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Gill Sans MT</vt:lpstr>
      <vt:lpstr>LM Roman 12</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91</cp:revision>
  <dcterms:created xsi:type="dcterms:W3CDTF">2019-07-18T04:07:56Z</dcterms:created>
  <dcterms:modified xsi:type="dcterms:W3CDTF">2019-07-31T18:22:51Z</dcterms:modified>
</cp:coreProperties>
</file>