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9EA1-04E2-4A91-B3FB-2D7427E1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D5500-88BB-4B9C-9E30-D08785DE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BF0A2-454F-4AAD-9BD4-CCFECA5C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00A71-F8C2-4627-A7A1-C8ED1F27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B20C1-EA32-446A-9B44-95988F9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59D3-6AB0-4DB9-BBBA-109B0796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317A23-EA8B-4E54-BBCD-985283C62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30A1B-07D9-48D5-A003-254D52D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0F5F0-F1D3-41B4-9E0A-82EBE2C8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A9C7F-9252-4C6E-A80F-6F33DFC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9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D2DFED-57F6-4A70-9AF9-C156E9DD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BFCFD1-447C-4BC7-81FC-9AB8A9B3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C2104-8156-4E6A-8C4E-0F8256F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9BB40-E673-4FD5-A5C1-96558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7618D-7EC3-47D7-A3E0-B915F486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1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32900-56AE-40B7-837B-59C89F19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0C0C5-EE05-4640-9DC0-81B579BA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B13A1-FD65-4D1F-8600-1912C3F1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EE016-FE2E-4352-8DD5-D841B79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24B9B-25DC-4947-B8E4-3170910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0F4A-0205-47B8-8A72-9BA01596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F3648-CFF2-4E9B-9613-29E07FFA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2B1FF-B839-4903-A31B-B4CA6533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C08EE-DFA4-46C4-819C-D9228D25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EB383-CCCE-4444-A7DC-07C3360B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C267-07A0-430E-BD13-405E887C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7EF6F-3FC3-43D7-B22A-206993D03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4BD8A-2001-40DA-B346-10A0589E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00613-11E5-49F0-BD31-B604F036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719AE6-7B99-4706-BCE1-0A76B1F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E91B4-9353-4AB1-BD7E-DACA202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8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2A6F8-253E-4465-A7C9-DA8B516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D8A39-8A1D-4975-BB70-8E4C380B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BA700-0200-4062-B8F0-3AAA4AD6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200B40-6585-4B4F-9E6D-FCEAD55E9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9B8DC-BE54-4B66-89F9-B116601C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192791-13D8-4633-A0AE-E8B823F6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FC02DA-8C50-4BD6-B441-80C0CA5C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E2640F-2003-4084-85BF-CA3C73D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17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F8D2-5121-4EB5-A11F-A6EDE16C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59EDC-4633-4159-9C88-CF57B3C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A3671-2250-4D40-BAA2-D88224A3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B0B06E-D1B3-4CC8-995E-341AB24B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25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87FA18-F88B-4C77-84C7-5A05865E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C753D-17A9-4014-ACBE-1B4EE8E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4730B6-1961-4276-845A-5DE46020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9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E55A-CEFC-4F16-B7AB-8F6E7356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804AD-6454-4E6F-A1D3-62823B36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A9596D-79EE-4226-A34D-7E54DBF7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8A49E8-7B13-4B3F-90AC-159363C6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AB3E4-20F1-4B19-9979-DC29358F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D71F9-A832-4DBA-9E53-1DB57D0C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3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3D2D6-0B3F-4EBE-ACD9-5E761E2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EF0278-1DA6-42CE-BDC9-72B9427FF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7A6355-C4F8-402E-9B8C-BD05EA70F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D87AAD-0196-4262-A046-64D9F0E1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88FE5-39A0-4BE8-A8BB-49772181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08F0C-8BB4-43A0-B084-92F9737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3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169522-CB75-4F91-8ECB-FA181BF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2211B-92DB-4F90-971E-8AC50982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265C3-BCE8-4AD9-BFD0-EEFF28E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F1F7-809D-447C-B945-1BBBBA5E5AAF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01DE2-E49A-4794-9DBE-C4B4B2627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5EA96-18BF-4E65-9A7A-0D9AF111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1D2F-6536-47AA-BFF1-4E873E78C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3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74DA4C-9C01-4C95-996A-673C07447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s-ES" sz="7200">
                <a:solidFill>
                  <a:schemeClr val="bg1"/>
                </a:solidFill>
              </a:rPr>
              <a:t>Conecta 4 con RL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DB7C1-0546-4185-8AC2-47F52E2FC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3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44D6F-49D4-45FD-A539-6F0002F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Poda alfa beta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CD7407D-960F-4E06-AFF6-2A33A07A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736425"/>
            <a:ext cx="6472362" cy="27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CFDC8A-7371-45EF-AD22-3181878B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5BBC2-B57C-407F-8118-C1E2DDC9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 lnSpcReduction="10000"/>
          </a:bodyPr>
          <a:lstStyle/>
          <a:p>
            <a:r>
              <a:rPr lang="es-ES" sz="2400" dirty="0"/>
              <a:t>Creamos </a:t>
            </a:r>
            <a:r>
              <a:rPr lang="es-ES" sz="2400" dirty="0" err="1"/>
              <a:t>rewards</a:t>
            </a:r>
            <a:r>
              <a:rPr lang="es-ES" sz="2400" dirty="0"/>
              <a:t> dependiendo de la acción: </a:t>
            </a:r>
          </a:p>
          <a:p>
            <a:pPr lvl="1"/>
            <a:r>
              <a:rPr lang="es-ES" dirty="0"/>
              <a:t>Gana la partida: +1</a:t>
            </a:r>
          </a:p>
          <a:p>
            <a:pPr lvl="1"/>
            <a:r>
              <a:rPr lang="es-ES" dirty="0"/>
              <a:t>Pierde la partida: -1</a:t>
            </a:r>
          </a:p>
          <a:p>
            <a:pPr lvl="1"/>
            <a:r>
              <a:rPr lang="es-ES" dirty="0"/>
              <a:t>Hace un movimiento no válido: -10</a:t>
            </a:r>
          </a:p>
          <a:p>
            <a:pPr lvl="1"/>
            <a:r>
              <a:rPr lang="es-ES" dirty="0"/>
              <a:t>Hace un movimiento valido: 1/42</a:t>
            </a:r>
          </a:p>
          <a:p>
            <a:r>
              <a:rPr lang="es-ES" sz="2400" dirty="0"/>
              <a:t>El objetivo es maximizar el </a:t>
            </a:r>
            <a:r>
              <a:rPr lang="es-ES" sz="2400" dirty="0" err="1"/>
              <a:t>reward</a:t>
            </a:r>
            <a:endParaRPr lang="es-ES" sz="2400" dirty="0"/>
          </a:p>
          <a:p>
            <a:r>
              <a:rPr lang="es-ES" sz="2400" dirty="0"/>
              <a:t>La función heurística ahora se ajusta a través de una red neuronal</a:t>
            </a:r>
          </a:p>
          <a:p>
            <a:r>
              <a:rPr lang="es-ES" sz="2400" dirty="0"/>
              <a:t>Usamos el algoritmo PPO1 de </a:t>
            </a:r>
            <a:r>
              <a:rPr lang="es-ES" sz="2400" dirty="0" err="1"/>
              <a:t>Stable</a:t>
            </a:r>
            <a:r>
              <a:rPr lang="es-ES" sz="2400" dirty="0"/>
              <a:t> </a:t>
            </a:r>
            <a:r>
              <a:rPr lang="es-ES" sz="2400" dirty="0" err="1"/>
              <a:t>Baselines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443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298F33-E117-4A89-A0F8-748C090C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red neuronal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248FA4AB-897F-4A8F-8AEE-0E235E0A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29" y="4657383"/>
            <a:ext cx="6472362" cy="17960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1DBC6A-8452-43F1-9726-A78455B8CE92}"/>
              </a:ext>
            </a:extLst>
          </p:cNvPr>
          <p:cNvSpPr txBox="1"/>
          <p:nvPr/>
        </p:nvSpPr>
        <p:spPr>
          <a:xfrm>
            <a:off x="5457825" y="933454"/>
            <a:ext cx="5838825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Dos capas convolucionales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Una capa </a:t>
            </a:r>
            <a:r>
              <a:rPr lang="es-ES" sz="2400" dirty="0" err="1"/>
              <a:t>Flatten</a:t>
            </a:r>
            <a:endParaRPr lang="es-ES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Una capa de output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Función de activación </a:t>
            </a:r>
            <a:r>
              <a:rPr lang="es-ES" sz="2400" dirty="0" err="1"/>
              <a:t>ReLu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13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CC2622-F599-47DC-B838-26FCD7B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Otros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36EDA7-105E-4F11-ACF0-AA1307C4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32" y="1127845"/>
            <a:ext cx="3305467" cy="21402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112519-FA0E-4B50-8156-21BF639DB072}"/>
              </a:ext>
            </a:extLst>
          </p:cNvPr>
          <p:cNvSpPr txBox="1"/>
          <p:nvPr/>
        </p:nvSpPr>
        <p:spPr>
          <a:xfrm>
            <a:off x="9721542" y="3549171"/>
            <a:ext cx="1459873" cy="400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PPO1(28%)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3CEB3B-098F-4E10-BFC3-970E93B5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7" y="3937380"/>
            <a:ext cx="2252590" cy="14698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3B94E7-C9F5-4D9B-8CBE-9A2DABEA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369" y="3909147"/>
            <a:ext cx="2262414" cy="148188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E97B5A5-0CF2-4994-9CEB-41AD49DEAEAA}"/>
              </a:ext>
            </a:extLst>
          </p:cNvPr>
          <p:cNvSpPr txBox="1"/>
          <p:nvPr/>
        </p:nvSpPr>
        <p:spPr>
          <a:xfrm>
            <a:off x="8597195" y="692848"/>
            <a:ext cx="1124347" cy="400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A2C (6%)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D92B2D-752E-47F9-8B14-6908BBE8147C}"/>
              </a:ext>
            </a:extLst>
          </p:cNvPr>
          <p:cNvSpPr txBox="1"/>
          <p:nvPr/>
        </p:nvSpPr>
        <p:spPr>
          <a:xfrm>
            <a:off x="7105881" y="3549171"/>
            <a:ext cx="1396081" cy="400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ACER(16%)</a:t>
            </a:r>
          </a:p>
        </p:txBody>
      </p:sp>
    </p:spTree>
    <p:extLst>
      <p:ext uri="{BB962C8B-B14F-4D97-AF65-F5344CB8AC3E}">
        <p14:creationId xmlns:p14="http://schemas.microsoft.com/office/powerpoint/2010/main" val="120883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374B92F-2A08-4354-9067-9D73300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29657-95BF-47EE-BA1C-798BB3B3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/>
              <a:t>Me he venido arriba con la heurística</a:t>
            </a:r>
          </a:p>
          <a:p>
            <a:r>
              <a:rPr lang="es-ES" sz="2400"/>
              <a:t>El algoritmo de PPO1 es el más efectivo</a:t>
            </a:r>
          </a:p>
          <a:p>
            <a:r>
              <a:rPr lang="es-ES" sz="2400"/>
              <a:t>Implementar cierta profundidad en la red neuronal y que prediga varios movimientos puede ser más efectivo.</a:t>
            </a:r>
          </a:p>
        </p:txBody>
      </p:sp>
    </p:spTree>
    <p:extLst>
      <p:ext uri="{BB962C8B-B14F-4D97-AF65-F5344CB8AC3E}">
        <p14:creationId xmlns:p14="http://schemas.microsoft.com/office/powerpoint/2010/main" val="36020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3B9849D-809A-40EC-9839-55413D1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D7150-140D-4131-9803-B435C838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/>
              <a:t>¿Qué es el conecta 4?</a:t>
            </a:r>
          </a:p>
          <a:p>
            <a:r>
              <a:rPr lang="es-ES" sz="2400"/>
              <a:t>Modelos simples para que un ordenador juegue</a:t>
            </a:r>
          </a:p>
          <a:p>
            <a:r>
              <a:rPr lang="es-ES" sz="2400"/>
              <a:t>Implementación de un modelo heurístico simple</a:t>
            </a:r>
          </a:p>
          <a:p>
            <a:r>
              <a:rPr lang="es-ES" sz="2400"/>
              <a:t>Mirando el tablero en n movimientos</a:t>
            </a:r>
          </a:p>
          <a:p>
            <a:pPr lvl="1"/>
            <a:r>
              <a:rPr lang="es-ES"/>
              <a:t>Minimax</a:t>
            </a:r>
            <a:endParaRPr lang="es-ES" dirty="0"/>
          </a:p>
          <a:p>
            <a:pPr lvl="1"/>
            <a:r>
              <a:rPr lang="es-ES" dirty="0"/>
              <a:t>Poda Alfa beta</a:t>
            </a:r>
          </a:p>
          <a:p>
            <a:r>
              <a:rPr lang="es-ES" sz="240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47421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9BCC7-01AA-41D8-999B-D5827BE7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¿Qué es el conecta 4?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C2D37-B02D-4FE8-93FE-D74A7389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Un tablero de 6 x 7</a:t>
            </a:r>
          </a:p>
          <a:p>
            <a:r>
              <a:rPr lang="es-ES" sz="2400">
                <a:solidFill>
                  <a:schemeClr val="bg1"/>
                </a:solidFill>
              </a:rPr>
              <a:t>Cada jugador pone una ficha</a:t>
            </a:r>
          </a:p>
          <a:p>
            <a:r>
              <a:rPr lang="es-ES" sz="2400">
                <a:solidFill>
                  <a:schemeClr val="bg1"/>
                </a:solidFill>
              </a:rPr>
              <a:t>El primero en conectar 4 en una fila gana el juego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D1C7CBD-AAAE-4822-A372-FF4234D37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19" y="1133221"/>
            <a:ext cx="3683314" cy="41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7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5CBC2-0FB7-4941-B3B5-05F21C7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Modelos simples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988EAD86-F970-471A-AC3E-8619E654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26" y="363929"/>
            <a:ext cx="6652274" cy="86479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E6650-4E58-4CA6-8420-04DE1171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Un agente que siempre ponga fichas en una columna predeterminada</a:t>
            </a:r>
          </a:p>
          <a:p>
            <a:r>
              <a:rPr lang="es-ES" sz="2000">
                <a:solidFill>
                  <a:schemeClr val="bg1"/>
                </a:solidFill>
              </a:rPr>
              <a:t>Un agente que haga movimientos aleatorios</a:t>
            </a:r>
          </a:p>
          <a:p>
            <a:endParaRPr lang="es-ES" sz="2000">
              <a:solidFill>
                <a:schemeClr val="bg1"/>
              </a:solidFill>
            </a:endParaRPr>
          </a:p>
          <a:p>
            <a:endParaRPr lang="es-ES" sz="200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2705E-FFC0-4450-938B-0A55B9F1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96" y="4086073"/>
            <a:ext cx="6097534" cy="6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0D7AD-12A9-4049-8CCF-77FBDFDF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3700">
                <a:solidFill>
                  <a:schemeClr val="bg1"/>
                </a:solidFill>
              </a:rPr>
              <a:t>Modelo heurístico simple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CE269-209E-44E2-A8D3-143A093E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Podemos asignar una puntuación a cada tablero dependiendo de si nos favorece o no</a:t>
            </a:r>
          </a:p>
          <a:p>
            <a:r>
              <a:rPr lang="es-ES" sz="2000">
                <a:solidFill>
                  <a:schemeClr val="bg1"/>
                </a:solidFill>
              </a:rPr>
              <a:t>Intentamos buscar el tablero que mayor puntuación tenga, y nos dirá cual es el mejor movimiento. </a:t>
            </a:r>
          </a:p>
          <a:p>
            <a:pPr marL="0" indent="0">
              <a:buNone/>
            </a:pPr>
            <a:endParaRPr lang="es-ES" sz="200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016D44-3BB3-41A2-9EB4-D7F86325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52" y="362356"/>
            <a:ext cx="6642532" cy="2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94C954DC-D24C-4A9B-B03B-316F12A5C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0559"/>
            <a:ext cx="10905066" cy="35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623331-4289-470F-BDEA-E2895F64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Mirando el tablero en N movimientos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6FBD0C-6184-4D3B-9F73-FC38A0CDB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</p:spPr>
            <p:txBody>
              <a:bodyPr anchor="ctr">
                <a:normAutofit/>
              </a:bodyPr>
              <a:lstStyle/>
              <a:p>
                <a:r>
                  <a:rPr lang="es-ES" sz="2400"/>
                  <a:t>Como hemos hecho antes, pero calculamos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2400"/>
                  <a:t> tableros, y vemos cual da mejor puntuación.</a:t>
                </a:r>
              </a:p>
              <a:p>
                <a:r>
                  <a:rPr lang="es-ES" sz="2400"/>
                  <a:t>Usamos el algoritmo minimax: </a:t>
                </a:r>
              </a:p>
              <a:p>
                <a:pPr lvl="1"/>
                <a:r>
                  <a:rPr lang="es-ES" dirty="0"/>
                  <a:t>Nosotros queremos maximizar la puntuación</a:t>
                </a:r>
              </a:p>
              <a:p>
                <a:pPr lvl="1"/>
                <a:r>
                  <a:rPr lang="es-ES" dirty="0"/>
                  <a:t>El oponente quiere minimizarla</a:t>
                </a:r>
              </a:p>
              <a:p>
                <a:r>
                  <a:rPr lang="es-ES" sz="2400"/>
                  <a:t>Es computacionalmente muy intensivo -&gt; implementamos poda del árbol de juego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6FBD0C-6184-4D3B-9F73-FC38A0CDB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  <a:blipFill>
                <a:blip r:embed="rId2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8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92850-4C4F-4069-8C44-B3752124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Minimax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F391258-9A0B-44CE-BDB5-5AC53A44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736425"/>
            <a:ext cx="6472362" cy="27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orma, Polígono&#10;&#10;Descripción generada automáticamente">
            <a:extLst>
              <a:ext uri="{FF2B5EF4-FFF2-40B4-BE49-F238E27FC236}">
                <a16:creationId xmlns:a16="http://schemas.microsoft.com/office/drawing/2014/main" id="{967677A6-DCE2-4F5D-942D-F3D4922F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84" y="643467"/>
            <a:ext cx="88828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6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293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de Office</vt:lpstr>
      <vt:lpstr>Conecta 4 con RL</vt:lpstr>
      <vt:lpstr>Índice</vt:lpstr>
      <vt:lpstr>¿Qué es el conecta 4?</vt:lpstr>
      <vt:lpstr>Modelos simples</vt:lpstr>
      <vt:lpstr>Modelo heurístico simple</vt:lpstr>
      <vt:lpstr>Presentación de PowerPoint</vt:lpstr>
      <vt:lpstr>Mirando el tablero en N movimientos</vt:lpstr>
      <vt:lpstr>Minimax</vt:lpstr>
      <vt:lpstr>Presentación de PowerPoint</vt:lpstr>
      <vt:lpstr>Poda alfa beta</vt:lpstr>
      <vt:lpstr>Reinforcement Learning</vt:lpstr>
      <vt:lpstr>La red neuronal</vt:lpstr>
      <vt:lpstr>Otros modelos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Conecta 4 con RL</dc:title>
  <dc:creator>ignacio gonzalez-espejo</dc:creator>
  <cp:lastModifiedBy>ignacio gonzalez-espejo</cp:lastModifiedBy>
  <cp:revision>2</cp:revision>
  <dcterms:created xsi:type="dcterms:W3CDTF">2021-09-26T23:36:12Z</dcterms:created>
  <dcterms:modified xsi:type="dcterms:W3CDTF">2021-09-27T08:03:41Z</dcterms:modified>
</cp:coreProperties>
</file>