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303" r:id="rId2"/>
    <p:sldId id="1843" r:id="rId3"/>
    <p:sldId id="2107" r:id="rId4"/>
    <p:sldId id="870" r:id="rId5"/>
    <p:sldId id="2242" r:id="rId6"/>
    <p:sldId id="2131" r:id="rId7"/>
    <p:sldId id="2245" r:id="rId8"/>
    <p:sldId id="2255" r:id="rId9"/>
    <p:sldId id="2264" r:id="rId10"/>
    <p:sldId id="1214" r:id="rId11"/>
    <p:sldId id="2116" r:id="rId12"/>
    <p:sldId id="2253" r:id="rId13"/>
    <p:sldId id="2256" r:id="rId14"/>
    <p:sldId id="2254" r:id="rId15"/>
    <p:sldId id="2003" r:id="rId16"/>
    <p:sldId id="2238" r:id="rId17"/>
    <p:sldId id="2258" r:id="rId18"/>
    <p:sldId id="2252" r:id="rId19"/>
    <p:sldId id="2259" r:id="rId20"/>
    <p:sldId id="2261" r:id="rId21"/>
    <p:sldId id="2263" r:id="rId22"/>
    <p:sldId id="2262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A8"/>
    <a:srgbClr val="F79646"/>
    <a:srgbClr val="FF6600"/>
    <a:srgbClr val="FF0066"/>
    <a:srgbClr val="9999FF"/>
    <a:srgbClr val="FF99FF"/>
    <a:srgbClr val="FF00FF"/>
    <a:srgbClr val="CC6600"/>
    <a:srgbClr val="DAEFC3"/>
    <a:srgbClr val="FEF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99526" autoAdjust="0"/>
  </p:normalViewPr>
  <p:slideViewPr>
    <p:cSldViewPr snapToGrid="0">
      <p:cViewPr varScale="1">
        <p:scale>
          <a:sx n="117" d="100"/>
          <a:sy n="117" d="100"/>
        </p:scale>
        <p:origin x="-1278" y="-108"/>
      </p:cViewPr>
      <p:guideLst>
        <p:guide orient="horz" pos="472"/>
        <p:guide orient="horz" pos="2409"/>
        <p:guide orient="horz" pos="3952"/>
        <p:guide pos="1618"/>
        <p:guide pos="216"/>
        <p:guide pos="3019"/>
        <p:guide pos="4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586"/>
    </p:cViewPr>
  </p:sorterViewPr>
  <p:notesViewPr>
    <p:cSldViewPr snapToGrid="0" showGuides="1">
      <p:cViewPr varScale="1">
        <p:scale>
          <a:sx n="88" d="100"/>
          <a:sy n="88" d="100"/>
        </p:scale>
        <p:origin x="-3786" y="-12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F7644541-5B94-4FA4-BDEE-CB80FFC7CF80}" type="datetimeFigureOut">
              <a:rPr lang="ko-KR" altLang="en-US" smtClean="0"/>
              <a:pPr/>
              <a:t>2013-07-10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B7CCB574-9F6A-45A8-BB10-E2F91E4702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3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967EFECC-5BF6-43F2-A51E-524771743FE7}" type="datetimeFigureOut">
              <a:rPr lang="ko-KR" altLang="en-US" smtClean="0"/>
              <a:pPr/>
              <a:t>2013-07-10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0" tIns="47380" rIns="94760" bIns="4738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37BE4ABB-979C-4223-A161-B69C5D21E4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0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E4ABB-979C-4223-A161-B69C5D21E4E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E4ABB-979C-4223-A161-B69C5D21E4E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88640"/>
            <a:ext cx="126000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79512" y="524827"/>
            <a:ext cx="881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817008"/>
            <a:ext cx="162000" cy="68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5169" y="3321064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50936" y="2738064"/>
            <a:ext cx="8835552" cy="504056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4"/>
          </p:nvPr>
        </p:nvSpPr>
        <p:spPr>
          <a:xfrm>
            <a:off x="198355" y="4055806"/>
            <a:ext cx="8107760" cy="194592"/>
          </a:xfrm>
          <a:prstGeom prst="rect">
            <a:avLst/>
          </a:prstGeom>
        </p:spPr>
        <p:txBody>
          <a:bodyPr/>
          <a:lstStyle>
            <a:lvl1pPr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2642086"/>
            <a:ext cx="180000" cy="79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3795" y="3154093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50936" y="2564904"/>
            <a:ext cx="8820696" cy="576064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0"/>
          </p:nvPr>
        </p:nvSpPr>
        <p:spPr>
          <a:xfrm>
            <a:off x="208088" y="3140968"/>
            <a:ext cx="8784976" cy="288032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190146" y="3683126"/>
            <a:ext cx="2643650" cy="264678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UI</a:t>
            </a:r>
            <a:r>
              <a:rPr lang="en-US" altLang="ko-KR" sz="1000" b="1" baseline="0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altLang="ko-KR" sz="1000" b="1" dirty="0" err="1" smtClean="0">
                <a:solidFill>
                  <a:srgbClr val="00B0F0"/>
                </a:solidFill>
                <a:latin typeface="Calibri" pitchFamily="34" charset="0"/>
              </a:rPr>
              <a:t>Grp</a:t>
            </a: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 / UX</a:t>
            </a:r>
            <a:r>
              <a:rPr lang="ko-KR" altLang="en-US" sz="1000" b="1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div / AEON C</a:t>
            </a:r>
            <a:r>
              <a:rPr lang="en-US" altLang="ko-KR" sz="1000" b="1" baseline="0" dirty="0" smtClean="0">
                <a:solidFill>
                  <a:srgbClr val="00B0F0"/>
                </a:solidFill>
                <a:latin typeface="Calibri" pitchFamily="34" charset="0"/>
              </a:rPr>
              <a:t>ommunications Corp.</a:t>
            </a:r>
            <a:endParaRPr lang="en-US" altLang="ko-KR" sz="1000" b="1" dirty="0" smtClean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5"/>
          </p:nvPr>
        </p:nvSpPr>
        <p:spPr>
          <a:xfrm>
            <a:off x="198355" y="3882315"/>
            <a:ext cx="8107760" cy="194592"/>
          </a:xfrm>
          <a:prstGeom prst="rect">
            <a:avLst/>
          </a:prstGeom>
        </p:spPr>
        <p:txBody>
          <a:bodyPr/>
          <a:lstStyle>
            <a:lvl1pPr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311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79512" y="6605303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953" y="6610752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CONFIDENTIAL</a:t>
            </a:r>
            <a:endParaRPr lang="ko-KR" altLang="en-US" sz="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195736" y="6610752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COPYRIGHT </a:t>
            </a:r>
            <a:r>
              <a: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ⓒ  </a:t>
            </a:r>
            <a:r>
              <a:rPr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SAMSUNG ELECTRONICS. ALL RIGHTS RESERVED</a:t>
            </a:r>
            <a:endParaRPr lang="ko-KR" altLang="en-US" sz="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17648" y="6633356"/>
            <a:ext cx="13388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AEON</a:t>
            </a:r>
            <a:r>
              <a:rPr lang="ko-KR" altLang="en-US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r>
              <a:rPr lang="en-US" altLang="ko-KR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Communications Corp.</a:t>
            </a:r>
            <a:endParaRPr lang="ko-KR" altLang="en-US" sz="700" dirty="0">
              <a:solidFill>
                <a:schemeClr val="accent3">
                  <a:lumMod val="75000"/>
                </a:schemeClr>
              </a:solidFill>
              <a:latin typeface="Trebuchet MS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Assistant Camera(Clothes) UI Guide v.0.1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2013.07.10</a:t>
            </a:r>
          </a:p>
        </p:txBody>
      </p:sp>
    </p:spTree>
    <p:extLst>
      <p:ext uri="{BB962C8B-B14F-4D97-AF65-F5344CB8AC3E}">
        <p14:creationId xmlns:p14="http://schemas.microsoft.com/office/powerpoint/2010/main" val="2521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268C94-A6BE-4F20-8E4B-4FF85EEA97C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>
                <a:ea typeface="맑은 고딕" pitchFamily="50" charset="-127"/>
              </a:rPr>
              <a:t>Key 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550" y="804863"/>
            <a:ext cx="2160588" cy="3781029"/>
            <a:chOff x="336550" y="804863"/>
            <a:chExt cx="2160588" cy="3781029"/>
          </a:xfrm>
        </p:grpSpPr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9495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/>
              <a:t>2</a:t>
            </a:r>
            <a:r>
              <a:rPr lang="en-US" altLang="ko-KR" sz="1800" dirty="0" smtClean="0"/>
              <a:t>.1 Key screen_ </a:t>
            </a:r>
            <a:r>
              <a:rPr lang="ko-KR" altLang="en-US" sz="1800" dirty="0" smtClean="0"/>
              <a:t>색상확인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472100" y="1663997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카메라촬영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범위안의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실시간 이미지를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Tap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영역상의 노출중인 이미지가 촬영되며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색상패턴정보확인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5492078" y="168545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App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실행 시 제공되는 메인 화면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9746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색상확인 </a:t>
            </a:r>
            <a:r>
              <a:rPr lang="en-US" altLang="ko-KR" dirty="0" smtClean="0">
                <a:sym typeface="Wingdings 2" pitchFamily="18" charset="2"/>
              </a:rPr>
              <a:t>(</a:t>
            </a:r>
            <a:r>
              <a:rPr lang="ko-KR" altLang="en-US" dirty="0" err="1" smtClean="0">
                <a:sym typeface="Wingdings 2" pitchFamily="18" charset="2"/>
              </a:rPr>
              <a:t>메인화</a:t>
            </a:r>
            <a:r>
              <a:rPr lang="ko-KR" altLang="en-US" dirty="0" err="1">
                <a:sym typeface="Wingdings 2" pitchFamily="18" charset="2"/>
              </a:rPr>
              <a:t>면</a:t>
            </a:r>
            <a:r>
              <a:rPr lang="en-US" altLang="ko-KR" dirty="0" smtClean="0">
                <a:sym typeface="Wingdings 2" pitchFamily="18" charset="2"/>
              </a:rPr>
              <a:t>)]</a:t>
            </a:r>
            <a:endParaRPr lang="en-US" altLang="ko-KR" dirty="0">
              <a:sym typeface="Wingdings 2" pitchFamily="18" charset="2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472100" y="2492483"/>
            <a:ext cx="1264709" cy="901663"/>
            <a:chOff x="369068" y="4563955"/>
            <a:chExt cx="1264709" cy="90166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뷰파인더를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터치 시 촬영된 색상과 패턴 정보를 음성안내해줍니다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 bwMode="auto">
            <a:xfrm>
              <a:off x="737959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472100" y="2317356"/>
            <a:ext cx="1314462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err="1" smtClean="0">
                <a:sym typeface="Wingdings 2" pitchFamily="18" charset="2"/>
              </a:rPr>
              <a:t>알림팝업</a:t>
            </a:r>
            <a:r>
              <a:rPr lang="en-US" altLang="ko-KR" dirty="0" smtClean="0">
                <a:sym typeface="Wingdings 2" pitchFamily="18" charset="2"/>
              </a:rPr>
              <a:t>_ </a:t>
            </a:r>
            <a:r>
              <a:rPr lang="ko-KR" altLang="en-US" dirty="0" smtClean="0">
                <a:sym typeface="Wingdings 2" pitchFamily="18" charset="2"/>
              </a:rPr>
              <a:t>최초진입 시 제공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353138" y="81937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472100" y="96337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설정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설정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492078" y="98483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6552" y="81937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72100" y="131227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종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료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종료확인팝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52" name="타원 51"/>
          <p:cNvSpPr/>
          <p:nvPr/>
        </p:nvSpPr>
        <p:spPr>
          <a:xfrm>
            <a:off x="5492078" y="133373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74445" y="224281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259295" y="2492483"/>
            <a:ext cx="1264709" cy="901663"/>
            <a:chOff x="369068" y="4563955"/>
            <a:chExt cx="1264709" cy="90166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어플리케이션을 종료 하시겠습니까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259295" y="2317356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종료확인팝업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31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2.2.1 Key screen_ </a:t>
            </a:r>
            <a:r>
              <a:rPr lang="ko-KR" altLang="en-US" sz="1800" dirty="0" smtClean="0"/>
              <a:t>색상확인</a:t>
            </a:r>
            <a:r>
              <a:rPr lang="en-US" altLang="ko-KR" sz="1800" dirty="0" smtClean="0">
                <a:sym typeface="Wingdings 2" pitchFamily="18" charset="2"/>
              </a:rPr>
              <a:t> &gt; </a:t>
            </a:r>
            <a:r>
              <a:rPr lang="ko-KR" altLang="en-US" sz="1800" dirty="0" smtClean="0">
                <a:sym typeface="Wingdings 2" pitchFamily="18" charset="2"/>
              </a:rPr>
              <a:t>색상패턴정보확인</a:t>
            </a:r>
            <a:endParaRPr lang="ko-KR" altLang="en-US" sz="1800" dirty="0">
              <a:sym typeface="Wingdings 2" pitchFamily="18" charset="2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41741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색상확인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메인화면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lang="ko-KR" altLang="en-US" sz="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색상패턴정보확인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촬영 후 화면이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캡쳐되며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88806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색상패턴정보확인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550" y="804863"/>
            <a:ext cx="2160588" cy="3781029"/>
            <a:chOff x="336550" y="804863"/>
            <a:chExt cx="2160588" cy="3781029"/>
          </a:xfrm>
        </p:grpSpPr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472100" y="107185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다시듣기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현재 화면상으로 인식한 색상패턴정보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92078" y="109331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72100" y="1440825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현재패턴관련상세정보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현재패턴관련상세정보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현재 화면상으로 인식한 색상패턴정보의 추가적인 상세설명을 확인 시 이용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492078" y="146228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72100" y="1925825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이미지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색상패턴정보확인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촬영된 이미지 정보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이미지영역 선택 시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다시듣기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기능 실행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492078" y="194728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72100" y="241558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확인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색상확인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메인화면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 시 이미지는 저장되지 않음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492078" y="243704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42039" y="81937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94973" y="227687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12702" y="426400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90088" y="81937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내 색상 상세 정보</a:t>
              </a:r>
              <a:r>
                <a:rPr kumimoji="0"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2.2.2 Key screen_ </a:t>
            </a:r>
            <a:r>
              <a:rPr lang="ko-KR" altLang="en-US" sz="1800" dirty="0"/>
              <a:t>색상확인</a:t>
            </a:r>
            <a:r>
              <a:rPr lang="en-US" altLang="ko-KR" sz="1800" dirty="0">
                <a:sym typeface="Wingdings 2" pitchFamily="18" charset="2"/>
              </a:rPr>
              <a:t> &gt; </a:t>
            </a:r>
            <a:r>
              <a:rPr lang="ko-KR" altLang="en-US" sz="1800" dirty="0" smtClean="0">
                <a:sym typeface="Wingdings 2" pitchFamily="18" charset="2"/>
              </a:rPr>
              <a:t>색상패턴정보확인 </a:t>
            </a:r>
            <a:r>
              <a:rPr lang="en-US" altLang="ko-KR" sz="1800" dirty="0" smtClean="0">
                <a:sym typeface="Wingdings 2" pitchFamily="18" charset="2"/>
              </a:rPr>
              <a:t>&gt; </a:t>
            </a:r>
            <a:r>
              <a:rPr lang="ko-KR" altLang="en-US" sz="1800" dirty="0" smtClean="0">
                <a:sym typeface="Wingdings 2" pitchFamily="18" charset="2"/>
              </a:rPr>
              <a:t>현재패턴관련상세정보</a:t>
            </a:r>
            <a:endParaRPr lang="ko-KR" altLang="en-US" sz="1800" dirty="0">
              <a:sym typeface="Wingdings 2" pitchFamily="18" charset="2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색상패턴정보확인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lang="ko-KR" altLang="en-US" sz="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현재패턴관련상세정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보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109324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현재패턴관련상세정보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72100" y="1569328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en-US" altLang="ko-KR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패턴 내 색상 상세 정보</a:t>
            </a:r>
            <a:r>
              <a:rPr kumimoji="1" lang="en-US" altLang="ko-KR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패턴을 이루고 있는 색상정보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갈색</a:t>
            </a:r>
            <a:r>
              <a: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60%, 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검정</a:t>
            </a:r>
            <a:r>
              <a: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20%, 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빨강</a:t>
            </a:r>
            <a:r>
              <a: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10%, </a:t>
            </a:r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흰색</a:t>
            </a:r>
            <a:r>
              <a: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altLang="ko-KR" sz="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%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(%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치수가 높은 색상 순으로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</a:t>
            </a:r>
            <a:endParaRPr lang="en-US" altLang="ko-KR" sz="7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92078" y="159079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2247" y="114243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2100" y="2041844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패턴관련설명정보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endParaRPr kumimoji="1" lang="ko-KR" altLang="en-US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인식된 패턴과 연관하여 해당 패턴을 연상할 수 있는 설명정보제공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492078" y="206330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2100" y="980728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492078" y="100219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72100" y="1210454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확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 시 촬영된 사진은 저장되지 않음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5492078" y="123191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27935" y="733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2247" y="190265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72100" y="2695377"/>
            <a:ext cx="1461342" cy="2557347"/>
            <a:chOff x="336550" y="804863"/>
            <a:chExt cx="2160590" cy="3781029"/>
          </a:xfrm>
        </p:grpSpPr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갈색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0%,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검정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20%,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빨강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10%,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흰색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10%</a:t>
              </a:r>
              <a:endParaRPr kumimoji="0"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영국의 명품 브랜드 </a:t>
              </a:r>
              <a:r>
                <a:rPr kumimoji="0" lang="ko-KR" altLang="en-US" sz="7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버버리의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대중적으로 잘 알려진 갈색바탕의 체크무늬를 연상 할 수 있는 패턴입니다</a:t>
              </a:r>
              <a:r>
                <a:rPr kumimoji="0"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kumimoji="0"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55" name="직사각형 5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54" name="직사각형 53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844223" y="804863"/>
            <a:ext cx="2160590" cy="3781029"/>
            <a:chOff x="336550" y="804863"/>
            <a:chExt cx="2160590" cy="3781029"/>
          </a:xfrm>
        </p:grpSpPr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</a:t>
              </a:r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내 색상 상세 정보</a:t>
              </a:r>
              <a:r>
                <a:rPr lang="en-US" altLang="ko-KR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없음</a:t>
              </a: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2844223" y="650163"/>
            <a:ext cx="244297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현재패턴관련상세정보</a:t>
            </a:r>
            <a:r>
              <a:rPr lang="en-US" altLang="ko-KR" dirty="0" smtClean="0">
                <a:sym typeface="Wingdings 2" pitchFamily="18" charset="2"/>
              </a:rPr>
              <a:t>_</a:t>
            </a:r>
            <a:r>
              <a:rPr lang="ko-KR" altLang="en-US" dirty="0">
                <a:sym typeface="Wingdings 2" pitchFamily="18" charset="2"/>
              </a:rPr>
              <a:t> 패턴관련설명정보 </a:t>
            </a:r>
            <a:r>
              <a:rPr lang="ko-KR" altLang="en-US" dirty="0" smtClean="0">
                <a:sym typeface="Wingdings 2" pitchFamily="18" charset="2"/>
              </a:rPr>
              <a:t>없는 경우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5472102" y="2494615"/>
            <a:ext cx="152605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현재패턴관련상세정보 예시화면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29450" y="3652149"/>
            <a:ext cx="1743256" cy="1804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패턴관련설명정보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Sample DB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첨부예정</a:t>
            </a:r>
            <a:endParaRPr lang="en-US" altLang="ko-KR" sz="700" i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7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73" name="직사각형 72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274077" y="1284545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1394660" y="1688312"/>
              <a:ext cx="1053497" cy="323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2.3 Key screen_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설정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App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실행 시 제공되는 메인 화면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설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2725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설</a:t>
            </a:r>
            <a:r>
              <a:rPr lang="ko-KR" altLang="en-US" dirty="0">
                <a:sym typeface="Wingdings 2" pitchFamily="18" charset="2"/>
              </a:rPr>
              <a:t>정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72100" y="1573878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색상 연상할 수 있는 정보 제공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색상부가설명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색상의 일반적인 이름정보 외에 해당하는 색상을 연상할 수 있는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관용색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정보를 색상정보 음성 안내 시 추가로 제공함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492078" y="159534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72100" y="2161682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색상인식범위설정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색상인식범위설정팝업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화면내의 평균값으로 색상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값으로 색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정보을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 또는 화면 중앙의 색상 값으로 색 정보를 제공 할 지 여부를 선택 할 수 있음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92078" y="218314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2247" y="124562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2247" y="175581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812527" y="1421209"/>
            <a:ext cx="1264710" cy="519564"/>
            <a:chOff x="3023827" y="4138279"/>
            <a:chExt cx="1264710" cy="519564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3023828" y="4138279"/>
              <a:ext cx="1264709" cy="155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18000" rIns="72000" bIns="1800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" name="Text Box 15"/>
          <p:cNvSpPr txBox="1">
            <a:spLocks noChangeArrowheads="1"/>
          </p:cNvSpPr>
          <p:nvPr/>
        </p:nvSpPr>
        <p:spPr bwMode="auto">
          <a:xfrm>
            <a:off x="2812528" y="1236891"/>
            <a:ext cx="111569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색상부가설명 </a:t>
            </a:r>
            <a:r>
              <a:rPr lang="ko-KR" altLang="en-US" dirty="0" smtClean="0">
                <a:sym typeface="Wingdings 2" pitchFamily="18" charset="2"/>
              </a:rPr>
              <a:t>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3923928" y="160136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3923928" y="177433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2100" y="980728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타이틀영역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492078" y="100219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72100" y="121092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확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92078" y="123239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12528" y="2479419"/>
            <a:ext cx="1264711" cy="850618"/>
            <a:chOff x="2812526" y="3021524"/>
            <a:chExt cx="1264711" cy="850618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2812528" y="3021524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812527" y="3184416"/>
              <a:ext cx="1264709" cy="3958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색상패턴정보확인 시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촬영된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화면전체의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평균색상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값 확인하기</a:t>
              </a: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3923928" y="332193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2812526" y="3583995"/>
              <a:ext cx="1264709" cy="2881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화면중앙의 색상 값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확인하기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923928" y="3662044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2812530" y="2270825"/>
            <a:ext cx="132087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색상인식범위설정 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2247" y="227923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72100" y="275808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도움말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도움말 팝업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92078" y="277954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60782" y="740971"/>
            <a:ext cx="1398815" cy="2447925"/>
            <a:chOff x="2560782" y="740971"/>
            <a:chExt cx="1398815" cy="2447925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2560782" y="740971"/>
              <a:ext cx="1398815" cy="24479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3548451" y="784901"/>
              <a:ext cx="375173" cy="1787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2621552" y="784901"/>
              <a:ext cx="375173" cy="1787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/>
              <a:t>3</a:t>
            </a:r>
            <a:r>
              <a:rPr lang="en-US" altLang="ko-KR" sz="1800" dirty="0" smtClean="0"/>
              <a:t>.1 </a:t>
            </a:r>
            <a:r>
              <a:rPr lang="en-US" altLang="ko-KR" sz="1800" dirty="0"/>
              <a:t>Flow_ Access Launcher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24144" y="740971"/>
            <a:ext cx="1408952" cy="2447925"/>
            <a:chOff x="324144" y="806450"/>
            <a:chExt cx="1408952" cy="2447925"/>
          </a:xfrm>
        </p:grpSpPr>
        <p:sp>
          <p:nvSpPr>
            <p:cNvPr id="52" name="직사각형 334"/>
            <p:cNvSpPr/>
            <p:nvPr/>
          </p:nvSpPr>
          <p:spPr bwMode="auto">
            <a:xfrm>
              <a:off x="336550" y="806450"/>
              <a:ext cx="1396546" cy="2447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6550" y="806450"/>
              <a:ext cx="1396546" cy="66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Status</a:t>
              </a:r>
              <a:endParaRPr kumimoji="0" lang="ko-KR" altLang="en-US" sz="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4" name="그룹 671"/>
            <p:cNvGrpSpPr>
              <a:grpSpLocks/>
            </p:cNvGrpSpPr>
            <p:nvPr/>
          </p:nvGrpSpPr>
          <p:grpSpPr bwMode="auto">
            <a:xfrm>
              <a:off x="927559" y="2744924"/>
              <a:ext cx="214527" cy="45719"/>
              <a:chOff x="985981" y="3212976"/>
              <a:chExt cx="387787" cy="82936"/>
            </a:xfrm>
          </p:grpSpPr>
          <p:sp>
            <p:nvSpPr>
              <p:cNvPr id="67" name="타원 359"/>
              <p:cNvSpPr/>
              <p:nvPr/>
            </p:nvSpPr>
            <p:spPr>
              <a:xfrm>
                <a:off x="985981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360"/>
              <p:cNvSpPr/>
              <p:nvPr/>
            </p:nvSpPr>
            <p:spPr>
              <a:xfrm>
                <a:off x="1138552" y="3212976"/>
                <a:ext cx="82643" cy="8293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361"/>
              <p:cNvSpPr/>
              <p:nvPr/>
            </p:nvSpPr>
            <p:spPr>
              <a:xfrm>
                <a:off x="1291125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모서리가 둥근 직사각형 54"/>
            <p:cNvSpPr/>
            <p:nvPr/>
          </p:nvSpPr>
          <p:spPr bwMode="auto">
            <a:xfrm>
              <a:off x="40670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 bwMode="auto">
            <a:xfrm>
              <a:off x="671195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935688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1200181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146467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944523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15517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80020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473528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1209026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06702" y="965376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324144" y="1200949"/>
              <a:ext cx="368692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Clothes app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73" name="직사각형 72"/>
          <p:cNvSpPr/>
          <p:nvPr/>
        </p:nvSpPr>
        <p:spPr bwMode="auto">
          <a:xfrm>
            <a:off x="336550" y="3219505"/>
            <a:ext cx="190774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TalkBack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켜짐 상태에서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Launch icon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선택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4" name="그룹 15"/>
          <p:cNvGrpSpPr>
            <a:grpSpLocks/>
          </p:cNvGrpSpPr>
          <p:nvPr/>
        </p:nvGrpSpPr>
        <p:grpSpPr bwMode="auto">
          <a:xfrm>
            <a:off x="890392" y="2384884"/>
            <a:ext cx="325275" cy="215900"/>
            <a:chOff x="845345" y="3206006"/>
            <a:chExt cx="325276" cy="215900"/>
          </a:xfrm>
        </p:grpSpPr>
        <p:sp>
          <p:nvSpPr>
            <p:cNvPr id="75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563564" y="620688"/>
            <a:ext cx="115256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err="1">
                <a:sym typeface="Wingdings 2" pitchFamily="18" charset="2"/>
              </a:rPr>
              <a:t>알림팝업</a:t>
            </a:r>
            <a:r>
              <a:rPr lang="en-US" altLang="ko-KR" sz="700" dirty="0">
                <a:sym typeface="Wingdings 2" pitchFamily="18" charset="2"/>
              </a:rPr>
              <a:t>_ </a:t>
            </a:r>
            <a:r>
              <a:rPr lang="ko-KR" altLang="en-US" sz="700" dirty="0">
                <a:sym typeface="Wingdings 2" pitchFamily="18" charset="2"/>
              </a:rPr>
              <a:t>최초진입 시 제공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791467" y="620688"/>
            <a:ext cx="851195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색상확인 </a:t>
            </a:r>
            <a:r>
              <a:rPr lang="en-US" altLang="ko-KR" sz="700" dirty="0">
                <a:sym typeface="Wingdings 2" pitchFamily="18" charset="2"/>
              </a:rPr>
              <a:t>(</a:t>
            </a:r>
            <a:r>
              <a:rPr lang="ko-KR" altLang="en-US" sz="700" dirty="0" err="1">
                <a:sym typeface="Wingdings 2" pitchFamily="18" charset="2"/>
              </a:rPr>
              <a:t>메인화면</a:t>
            </a:r>
            <a:r>
              <a:rPr lang="en-US" altLang="ko-KR" sz="700" dirty="0">
                <a:sym typeface="Wingdings 2" pitchFamily="18" charset="2"/>
              </a:rPr>
              <a:t>)]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627834" y="1411213"/>
            <a:ext cx="1264709" cy="901663"/>
            <a:chOff x="369068" y="4563955"/>
            <a:chExt cx="1264709" cy="90166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뷰파인더를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터치 시 촬영된 색상과 패턴 정보를 음성안내해줍니다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737959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 bwMode="auto">
          <a:xfrm>
            <a:off x="2560782" y="3219505"/>
            <a:ext cx="172027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팝업내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안내문구내용을 음성안내 제공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grpSp>
        <p:nvGrpSpPr>
          <p:cNvPr id="80" name="그룹 15"/>
          <p:cNvGrpSpPr>
            <a:grpSpLocks/>
          </p:cNvGrpSpPr>
          <p:nvPr/>
        </p:nvGrpSpPr>
        <p:grpSpPr bwMode="auto">
          <a:xfrm>
            <a:off x="3094468" y="2384884"/>
            <a:ext cx="325275" cy="215900"/>
            <a:chOff x="845345" y="3206006"/>
            <a:chExt cx="325276" cy="215900"/>
          </a:xfrm>
        </p:grpSpPr>
        <p:sp>
          <p:nvSpPr>
            <p:cNvPr id="8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1467" y="740971"/>
            <a:ext cx="1398815" cy="2447925"/>
            <a:chOff x="336550" y="804863"/>
            <a:chExt cx="2160588" cy="3781029"/>
          </a:xfrm>
        </p:grpSpPr>
        <p:sp>
          <p:nvSpPr>
            <p:cNvPr id="84" name="직사각형 8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5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3.2.1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포커스 이동</a:t>
            </a:r>
            <a:r>
              <a:rPr lang="en-US" altLang="ko-KR" sz="1800" dirty="0" smtClean="0"/>
              <a:t> 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3655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6823" y="740971"/>
            <a:ext cx="1398815" cy="2447925"/>
            <a:chOff x="336550" y="804863"/>
            <a:chExt cx="2160588" cy="3781029"/>
          </a:xfrm>
        </p:grpSpPr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39295" y="1751466"/>
            <a:ext cx="420590" cy="215900"/>
            <a:chOff x="2098675" y="4761148"/>
            <a:chExt cx="420590" cy="215900"/>
          </a:xfrm>
        </p:grpSpPr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782" y="3219505"/>
            <a:ext cx="1910929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포커스된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메뉴의 레이블은 음성안내 제공함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(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기존 </a:t>
            </a:r>
            <a:r>
              <a:rPr lang="en-US" altLang="ko-KR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TalkBack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기능을 따름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076869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564864" y="740971"/>
            <a:ext cx="1398815" cy="2447925"/>
            <a:chOff x="336550" y="804863"/>
            <a:chExt cx="2160588" cy="3781029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615287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163249" y="1751466"/>
            <a:ext cx="420590" cy="215900"/>
            <a:chOff x="2098675" y="4761148"/>
            <a:chExt cx="420590" cy="215900"/>
          </a:xfrm>
        </p:grpSpPr>
        <p:sp>
          <p:nvSpPr>
            <p:cNvPr id="3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792663" y="740971"/>
            <a:ext cx="1398815" cy="2447925"/>
            <a:chOff x="336550" y="804863"/>
            <a:chExt cx="2160588" cy="3781029"/>
          </a:xfrm>
        </p:grpSpPr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566988" y="3499777"/>
            <a:ext cx="1582981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좌측방향으로 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Flick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시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정방향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순서와 반대로 포커스이동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공통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80331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281775" y="1751466"/>
            <a:ext cx="420590" cy="215900"/>
            <a:chOff x="2098675" y="4761148"/>
            <a:chExt cx="420590" cy="215900"/>
          </a:xfrm>
        </p:grpSpPr>
        <p:sp>
          <p:nvSpPr>
            <p:cNvPr id="8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254745" y="1613739"/>
            <a:ext cx="720080" cy="215444"/>
            <a:chOff x="1956033" y="1679218"/>
            <a:chExt cx="540000" cy="215444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024671" y="740971"/>
            <a:ext cx="1398815" cy="2447925"/>
            <a:chOff x="336550" y="804863"/>
            <a:chExt cx="2160588" cy="3781029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3" name="직사각형 92"/>
          <p:cNvSpPr/>
          <p:nvPr/>
        </p:nvSpPr>
        <p:spPr bwMode="auto">
          <a:xfrm>
            <a:off x="4791468" y="3219505"/>
            <a:ext cx="598258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종료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015797" y="3219505"/>
            <a:ext cx="598258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2560923" y="740971"/>
            <a:ext cx="1398815" cy="2447926"/>
            <a:chOff x="336550" y="804863"/>
            <a:chExt cx="2160588" cy="3781029"/>
          </a:xfrm>
        </p:grpSpPr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3" name="꺾인 연결선 2"/>
          <p:cNvCxnSpPr>
            <a:endCxn id="71" idx="2"/>
          </p:cNvCxnSpPr>
          <p:nvPr/>
        </p:nvCxnSpPr>
        <p:spPr>
          <a:xfrm rot="5400000">
            <a:off x="2148211" y="2076917"/>
            <a:ext cx="12700" cy="2223959"/>
          </a:xfrm>
          <a:prstGeom prst="bentConnector3">
            <a:avLst>
              <a:gd name="adj1" fmla="val 6054543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791467" y="740971"/>
            <a:ext cx="1398815" cy="2447926"/>
            <a:chOff x="336550" y="804863"/>
            <a:chExt cx="2160588" cy="3781029"/>
          </a:xfrm>
        </p:grpSpPr>
        <p:sp>
          <p:nvSpPr>
            <p:cNvPr id="90" name="직사각형 89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3.2.2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>
                <a:sym typeface="Wingdings 2" pitchFamily="18" charset="2"/>
              </a:rPr>
              <a:t>색상패턴정보확인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88288" y="1679218"/>
              <a:ext cx="25388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74684" y="1679218"/>
              <a:ext cx="48108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After N sec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3655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>
          <a:xfrm>
            <a:off x="7027099" y="740971"/>
            <a:ext cx="1398815" cy="2447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뷰파인더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image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2560782" y="3219505"/>
            <a:ext cx="165100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 촬영 효과음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색상과 패턴을 인식 중 입니다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791467" y="3219505"/>
            <a:ext cx="1907206" cy="50359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이미지가 단일 색상일 경우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/>
            </a:r>
            <a:b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</a:b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색상명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계통색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관용색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)_”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이미지가 패턴일 경우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/>
            </a:r>
            <a:b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</a:b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패턴정보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_”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2566988" y="620688"/>
            <a:ext cx="115576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색상패턴정보확인 진행팝업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06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77585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색상패턴정보확인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7023101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색상확인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6823" y="740971"/>
            <a:ext cx="1398815" cy="2447925"/>
            <a:chOff x="336550" y="804863"/>
            <a:chExt cx="2160588" cy="3781029"/>
          </a:xfrm>
        </p:grpSpPr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9" name="Oval 478"/>
          <p:cNvSpPr>
            <a:spLocks noChangeArrowheads="1"/>
          </p:cNvSpPr>
          <p:nvPr/>
        </p:nvSpPr>
        <p:spPr bwMode="auto">
          <a:xfrm>
            <a:off x="1022075" y="1989682"/>
            <a:ext cx="215899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27834" y="1438514"/>
            <a:ext cx="1264709" cy="901663"/>
            <a:chOff x="369068" y="4563955"/>
            <a:chExt cx="1264709" cy="901663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색상과 패턴을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인식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중 입니다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 bwMode="auto">
            <a:xfrm>
              <a:off x="737959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도넛 84"/>
            <p:cNvSpPr/>
            <p:nvPr/>
          </p:nvSpPr>
          <p:spPr bwMode="auto">
            <a:xfrm>
              <a:off x="906974" y="4779679"/>
              <a:ext cx="188896" cy="188896"/>
            </a:xfrm>
            <a:prstGeom prst="donut">
              <a:avLst>
                <a:gd name="adj" fmla="val 1078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900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6" name="그룹 15"/>
          <p:cNvGrpSpPr>
            <a:grpSpLocks/>
          </p:cNvGrpSpPr>
          <p:nvPr/>
        </p:nvGrpSpPr>
        <p:grpSpPr bwMode="auto">
          <a:xfrm>
            <a:off x="2743177" y="2492834"/>
            <a:ext cx="325275" cy="215900"/>
            <a:chOff x="845345" y="3206006"/>
            <a:chExt cx="325276" cy="215900"/>
          </a:xfrm>
        </p:grpSpPr>
        <p:sp>
          <p:nvSpPr>
            <p:cNvPr id="8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828551" y="3700971"/>
            <a:ext cx="66236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  <p:cxnSp>
        <p:nvCxnSpPr>
          <p:cNvPr id="95" name="직선 연결선 94"/>
          <p:cNvCxnSpPr>
            <a:stCxn id="87" idx="3"/>
            <a:endCxn id="94" idx="0"/>
          </p:cNvCxnSpPr>
          <p:nvPr/>
        </p:nvCxnSpPr>
        <p:spPr>
          <a:xfrm flipH="1">
            <a:off x="2159732" y="2677116"/>
            <a:ext cx="615063" cy="1023855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5063483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5" name="그룹 15"/>
          <p:cNvGrpSpPr>
            <a:grpSpLocks/>
          </p:cNvGrpSpPr>
          <p:nvPr/>
        </p:nvGrpSpPr>
        <p:grpSpPr bwMode="auto">
          <a:xfrm>
            <a:off x="5226342" y="2505836"/>
            <a:ext cx="325275" cy="215900"/>
            <a:chOff x="845345" y="3206006"/>
            <a:chExt cx="325276" cy="215900"/>
          </a:xfrm>
        </p:grpSpPr>
        <p:sp>
          <p:nvSpPr>
            <p:cNvPr id="11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" name="직사각형 122"/>
          <p:cNvSpPr/>
          <p:nvPr/>
        </p:nvSpPr>
        <p:spPr bwMode="auto">
          <a:xfrm>
            <a:off x="7015797" y="3219505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3.2.3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>
                <a:sym typeface="Wingdings 2" pitchFamily="18" charset="2"/>
              </a:rPr>
              <a:t>색상패턴정보확인 </a:t>
            </a:r>
            <a:r>
              <a:rPr lang="en-US" altLang="ko-KR" sz="1800" dirty="0" smtClean="0">
                <a:sym typeface="Wingdings 2" pitchFamily="18" charset="2"/>
              </a:rPr>
              <a:t>&gt; </a:t>
            </a:r>
            <a:r>
              <a:rPr lang="ko-KR" altLang="en-US" sz="1800" dirty="0" err="1" smtClean="0">
                <a:sym typeface="Wingdings 2" pitchFamily="18" charset="2"/>
              </a:rPr>
              <a:t>다시듣기</a:t>
            </a:r>
            <a:r>
              <a:rPr lang="en-US" altLang="ko-KR" sz="1800" dirty="0" smtClean="0">
                <a:sym typeface="Wingdings 2" pitchFamily="18" charset="2"/>
              </a:rPr>
              <a:t>/</a:t>
            </a:r>
            <a:r>
              <a:rPr lang="ko-KR" altLang="en-US" sz="1800" dirty="0" smtClean="0">
                <a:sym typeface="Wingdings 2" pitchFamily="18" charset="2"/>
              </a:rPr>
              <a:t>현재패턴관련상세정보</a:t>
            </a:r>
            <a:endParaRPr lang="ko-KR" altLang="en-US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740352" y="3392996"/>
            <a:ext cx="662361" cy="307975"/>
            <a:chOff x="7496761" y="3330575"/>
            <a:chExt cx="662361" cy="307975"/>
          </a:xfrm>
        </p:grpSpPr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662361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Double Tap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76868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sp>
        <p:nvSpPr>
          <p:cNvPr id="75" name="직사각형 74"/>
          <p:cNvSpPr/>
          <p:nvPr/>
        </p:nvSpPr>
        <p:spPr bwMode="auto">
          <a:xfrm>
            <a:off x="2560782" y="3219505"/>
            <a:ext cx="699407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다시듣기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015797" y="3219505"/>
            <a:ext cx="117224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현재패턴관련상세정보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35973" y="740971"/>
            <a:ext cx="1398815" cy="2447926"/>
            <a:chOff x="336550" y="804863"/>
            <a:chExt cx="2160588" cy="3781029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37169" y="620688"/>
            <a:ext cx="77585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색상패턴정보확인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7989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24234" y="1751466"/>
            <a:ext cx="420590" cy="215900"/>
            <a:chOff x="2098675" y="4761148"/>
            <a:chExt cx="420590" cy="215900"/>
          </a:xfrm>
        </p:grpSpPr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60781" y="740971"/>
            <a:ext cx="1398815" cy="2447926"/>
            <a:chOff x="336550" y="804863"/>
            <a:chExt cx="2160588" cy="3781029"/>
          </a:xfrm>
        </p:grpSpPr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601433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1" name="그룹 15"/>
          <p:cNvGrpSpPr>
            <a:grpSpLocks/>
          </p:cNvGrpSpPr>
          <p:nvPr/>
        </p:nvGrpSpPr>
        <p:grpSpPr bwMode="auto">
          <a:xfrm>
            <a:off x="3017822" y="1997279"/>
            <a:ext cx="325275" cy="215900"/>
            <a:chOff x="845345" y="3206006"/>
            <a:chExt cx="325276" cy="215900"/>
          </a:xfrm>
        </p:grpSpPr>
        <p:sp>
          <p:nvSpPr>
            <p:cNvPr id="6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85277" y="740971"/>
            <a:ext cx="1398815" cy="2447926"/>
            <a:chOff x="336550" y="804863"/>
            <a:chExt cx="2160588" cy="3781029"/>
          </a:xfrm>
        </p:grpSpPr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25929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249348" y="1751466"/>
            <a:ext cx="420590" cy="215900"/>
            <a:chOff x="2098675" y="4761148"/>
            <a:chExt cx="420590" cy="215900"/>
          </a:xfrm>
        </p:grpSpPr>
        <p:sp>
          <p:nvSpPr>
            <p:cNvPr id="8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 bwMode="auto">
          <a:xfrm>
            <a:off x="7015796" y="6297482"/>
            <a:ext cx="117224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현재패턴관련상세정보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7" name="Text Box 15"/>
          <p:cNvSpPr txBox="1">
            <a:spLocks noChangeArrowheads="1"/>
          </p:cNvSpPr>
          <p:nvPr/>
        </p:nvSpPr>
        <p:spPr bwMode="auto">
          <a:xfrm>
            <a:off x="7023101" y="3698665"/>
            <a:ext cx="95539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현재패턴관련상세정보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7023101" y="740971"/>
            <a:ext cx="1398815" cy="2447926"/>
            <a:chOff x="336550" y="804863"/>
            <a:chExt cx="2160588" cy="3781029"/>
          </a:xfrm>
        </p:grpSpPr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92112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다시듣기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756702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현재패턴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관련상세정보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8010770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791467" y="3219505"/>
            <a:ext cx="1907206" cy="50359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이미지가 단일 색상일 경우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/>
            </a:r>
            <a:b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</a:b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색상명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계통색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관용색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)_”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이미지가 패턴일 경우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/>
            </a:r>
            <a:b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</a:b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패턴정보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_”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7027099" y="3818947"/>
            <a:ext cx="1398815" cy="2447925"/>
            <a:chOff x="336550" y="804863"/>
            <a:chExt cx="2160590" cy="3781029"/>
          </a:xfrm>
        </p:grpSpPr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내 색상 상세 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05" name="직사각형 10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04" name="직사각형 103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7182488" y="3834825"/>
            <a:ext cx="967412" cy="1470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7564889" y="5116207"/>
            <a:ext cx="420590" cy="215900"/>
            <a:chOff x="2098675" y="4761148"/>
            <a:chExt cx="420590" cy="215900"/>
          </a:xfrm>
        </p:grpSpPr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790026" y="3818947"/>
            <a:ext cx="1398815" cy="2447925"/>
            <a:chOff x="336550" y="804863"/>
            <a:chExt cx="2160590" cy="3781029"/>
          </a:xfrm>
        </p:grpSpPr>
        <p:sp>
          <p:nvSpPr>
            <p:cNvPr id="114" name="직사각형 11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내 색상 상세 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18" name="직사각형 117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4785276" y="3995726"/>
            <a:ext cx="1398815" cy="5303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561648" y="3818947"/>
            <a:ext cx="1398815" cy="2447925"/>
            <a:chOff x="336550" y="804863"/>
            <a:chExt cx="2160590" cy="3781029"/>
          </a:xfrm>
        </p:grpSpPr>
        <p:sp>
          <p:nvSpPr>
            <p:cNvPr id="123" name="직사각형 122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내 색상 상세 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28" name="직사각형 12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27" name="직사각형 126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2556898" y="4526063"/>
            <a:ext cx="1398815" cy="59014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39871" y="3818947"/>
            <a:ext cx="1398815" cy="2447925"/>
            <a:chOff x="336550" y="804863"/>
            <a:chExt cx="2160590" cy="3781029"/>
          </a:xfrm>
        </p:grpSpPr>
        <p:sp>
          <p:nvSpPr>
            <p:cNvPr id="132" name="직사각형 13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36550" y="1077913"/>
              <a:ext cx="2160587" cy="819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 내 색상 상세 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36550" y="1897063"/>
              <a:ext cx="2160587" cy="9115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패턴관련설명정보</a:t>
              </a: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37" name="직사각형 136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현재패턴관련상세정보</a:t>
                </a:r>
                <a:endPara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36" name="직사각형 13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554591" y="3825044"/>
            <a:ext cx="159309" cy="17068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5324480" y="5116207"/>
            <a:ext cx="420590" cy="215900"/>
            <a:chOff x="2098675" y="4761148"/>
            <a:chExt cx="420590" cy="215900"/>
          </a:xfrm>
        </p:grpSpPr>
        <p:sp>
          <p:nvSpPr>
            <p:cNvPr id="14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980075" y="5116207"/>
            <a:ext cx="420590" cy="215900"/>
            <a:chOff x="2098675" y="4761148"/>
            <a:chExt cx="420590" cy="215900"/>
          </a:xfrm>
        </p:grpSpPr>
        <p:sp>
          <p:nvSpPr>
            <p:cNvPr id="14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5"/>
          <p:cNvGrpSpPr>
            <a:grpSpLocks/>
          </p:cNvGrpSpPr>
          <p:nvPr/>
        </p:nvGrpSpPr>
        <p:grpSpPr bwMode="auto">
          <a:xfrm>
            <a:off x="871891" y="5224157"/>
            <a:ext cx="325275" cy="215900"/>
            <a:chOff x="845345" y="3206006"/>
            <a:chExt cx="325276" cy="215900"/>
          </a:xfrm>
        </p:grpSpPr>
        <p:sp>
          <p:nvSpPr>
            <p:cNvPr id="14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50" name="직선 연결선 149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600006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53" name="직선 연결선 152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6600007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600008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58" name="직사각형 157"/>
          <p:cNvSpPr/>
          <p:nvPr/>
        </p:nvSpPr>
        <p:spPr bwMode="auto">
          <a:xfrm>
            <a:off x="2560782" y="6292378"/>
            <a:ext cx="180887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패턴관련설명정보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336823" y="6292378"/>
            <a:ext cx="643017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4791467" y="6292378"/>
            <a:ext cx="180887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“_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패턴 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내 색상 상세 정보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TextBox 10"/>
          <p:cNvSpPr txBox="1">
            <a:spLocks noChangeArrowheads="1"/>
          </p:cNvSpPr>
          <p:nvPr/>
        </p:nvSpPr>
        <p:spPr bwMode="auto">
          <a:xfrm>
            <a:off x="1020513" y="3422579"/>
            <a:ext cx="662361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b">
            <a:spAutoFit/>
          </a:bodyPr>
          <a:lstStyle>
            <a:defPPr>
              <a:defRPr lang="ko-KR"/>
            </a:defPPr>
            <a:lvl1pPr algn="ctr">
              <a:defRPr sz="800"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</a:lstStyle>
          <a:p>
            <a:pPr algn="l"/>
            <a:r>
              <a:rPr lang="en-US" altLang="ko-KR" dirty="0"/>
              <a:t>Double Tap</a:t>
            </a:r>
          </a:p>
        </p:txBody>
      </p:sp>
      <p:cxnSp>
        <p:nvCxnSpPr>
          <p:cNvPr id="164" name="직선 화살표 연결선 163"/>
          <p:cNvCxnSpPr/>
          <p:nvPr/>
        </p:nvCxnSpPr>
        <p:spPr>
          <a:xfrm rot="10800000">
            <a:off x="1024690" y="3392996"/>
            <a:ext cx="0" cy="30797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96438"/>
              </p:ext>
            </p:extLst>
          </p:nvPr>
        </p:nvGraphicFramePr>
        <p:xfrm>
          <a:off x="244221" y="620688"/>
          <a:ext cx="8648258" cy="1780249"/>
        </p:xfrm>
        <a:graphic>
          <a:graphicData uri="http://schemas.openxmlformats.org/drawingml/2006/table">
            <a:tbl>
              <a:tblPr/>
              <a:tblGrid>
                <a:gridCol w="755879"/>
                <a:gridCol w="642942"/>
                <a:gridCol w="3022743"/>
                <a:gridCol w="3235569"/>
                <a:gridCol w="991125"/>
              </a:tblGrid>
              <a:tr h="129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Version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 name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Changes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Authors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2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2013.07.10</a:t>
                      </a: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0.1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(AEON)_</a:t>
                      </a:r>
                      <a:r>
                        <a:rPr kumimoji="1" lang="en-GB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AssistantCamera</a:t>
                      </a: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(Clothes)_UI_Guideline_v.0.1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Document Created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GB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- Key screen &amp; Flow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Aeon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7029450" y="740971"/>
            <a:ext cx="1399088" cy="2448402"/>
            <a:chOff x="336550" y="804863"/>
            <a:chExt cx="2160590" cy="3781029"/>
          </a:xfrm>
        </p:grpSpPr>
        <p:sp>
          <p:nvSpPr>
            <p:cNvPr id="85" name="직사각형 8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84267" y="740971"/>
            <a:ext cx="1399088" cy="2448402"/>
            <a:chOff x="336550" y="804863"/>
            <a:chExt cx="2160590" cy="3781029"/>
          </a:xfrm>
        </p:grpSpPr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색상 연상할 수 있는 정보 </a:t>
            </a:r>
            <a:r>
              <a:rPr lang="ko-KR" altLang="en-US" sz="1800" dirty="0" smtClean="0"/>
              <a:t>제공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740352" y="3392996"/>
            <a:ext cx="662361" cy="307975"/>
            <a:chOff x="7496761" y="3330575"/>
            <a:chExt cx="662361" cy="307975"/>
          </a:xfrm>
        </p:grpSpPr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662361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Double Tap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76868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3655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560783" y="3219505"/>
            <a:ext cx="4664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791467" y="3219505"/>
            <a:ext cx="158640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색상 연상할 수 있는 정보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켜짐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015797" y="3219505"/>
            <a:ext cx="141274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색상 연상할 수 있는 정보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2566988" y="620688"/>
            <a:ext cx="2372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설정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7023101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6823" y="740971"/>
            <a:ext cx="1398815" cy="2447925"/>
            <a:chOff x="336550" y="804863"/>
            <a:chExt cx="2160588" cy="3781029"/>
          </a:xfrm>
        </p:grpSpPr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87247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3" name="그룹 15"/>
          <p:cNvGrpSpPr>
            <a:grpSpLocks/>
          </p:cNvGrpSpPr>
          <p:nvPr/>
        </p:nvGrpSpPr>
        <p:grpSpPr bwMode="auto">
          <a:xfrm>
            <a:off x="873592" y="1997279"/>
            <a:ext cx="325275" cy="215900"/>
            <a:chOff x="845345" y="3206006"/>
            <a:chExt cx="325276" cy="215900"/>
          </a:xfrm>
        </p:grpSpPr>
        <p:sp>
          <p:nvSpPr>
            <p:cNvPr id="3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60509" y="740971"/>
            <a:ext cx="1399088" cy="2448402"/>
            <a:chOff x="336550" y="804863"/>
            <a:chExt cx="2160590" cy="3781029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691966" y="758308"/>
            <a:ext cx="187586" cy="14560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85276" y="917785"/>
            <a:ext cx="1398815" cy="33622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1" name="그룹 15"/>
          <p:cNvGrpSpPr>
            <a:grpSpLocks/>
          </p:cNvGrpSpPr>
          <p:nvPr/>
        </p:nvGrpSpPr>
        <p:grpSpPr bwMode="auto">
          <a:xfrm>
            <a:off x="5254483" y="1889329"/>
            <a:ext cx="325275" cy="215900"/>
            <a:chOff x="845345" y="3206006"/>
            <a:chExt cx="325276" cy="215900"/>
          </a:xfrm>
        </p:grpSpPr>
        <p:sp>
          <p:nvSpPr>
            <p:cNvPr id="8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097803" y="1613739"/>
            <a:ext cx="1264710" cy="519564"/>
            <a:chOff x="3023827" y="4138279"/>
            <a:chExt cx="1264710" cy="519564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3023828" y="4138279"/>
              <a:ext cx="1264709" cy="155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18000" rIns="72000" bIns="1800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타원 98"/>
          <p:cNvSpPr/>
          <p:nvPr/>
        </p:nvSpPr>
        <p:spPr bwMode="auto">
          <a:xfrm>
            <a:off x="8209204" y="179389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8209204" y="196686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97803" y="1613739"/>
            <a:ext cx="1264710" cy="15871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7029450" y="3816124"/>
            <a:ext cx="1399088" cy="2448402"/>
            <a:chOff x="336550" y="804863"/>
            <a:chExt cx="2160590" cy="3781029"/>
          </a:xfrm>
        </p:grpSpPr>
        <p:sp>
          <p:nvSpPr>
            <p:cNvPr id="105" name="직사각형 10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7015797" y="6294658"/>
            <a:ext cx="71319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켜짐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097803" y="4688892"/>
            <a:ext cx="1264710" cy="519564"/>
            <a:chOff x="3023827" y="4138279"/>
            <a:chExt cx="1264710" cy="519564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3023828" y="4138279"/>
              <a:ext cx="1264709" cy="155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18000" rIns="72000" bIns="1800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1" name="타원 120"/>
          <p:cNvSpPr/>
          <p:nvPr/>
        </p:nvSpPr>
        <p:spPr bwMode="auto">
          <a:xfrm>
            <a:off x="8209204" y="486905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8209204" y="504201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097803" y="4869051"/>
            <a:ext cx="1264710" cy="15871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780428" y="3816124"/>
            <a:ext cx="1399088" cy="2448402"/>
            <a:chOff x="336550" y="804863"/>
            <a:chExt cx="2160590" cy="3781029"/>
          </a:xfrm>
        </p:grpSpPr>
        <p:sp>
          <p:nvSpPr>
            <p:cNvPr id="125" name="직사각형 12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1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4784267" y="6294658"/>
            <a:ext cx="71319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꺼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짐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4848781" y="4688892"/>
            <a:ext cx="1264710" cy="519564"/>
            <a:chOff x="3023827" y="4138279"/>
            <a:chExt cx="1264710" cy="519564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3023828" y="4138279"/>
              <a:ext cx="1264709" cy="155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18000" rIns="72000" bIns="1800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9" name="타원 138"/>
          <p:cNvSpPr/>
          <p:nvPr/>
        </p:nvSpPr>
        <p:spPr bwMode="auto">
          <a:xfrm>
            <a:off x="5960182" y="486905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40" name="타원 139"/>
          <p:cNvSpPr/>
          <p:nvPr/>
        </p:nvSpPr>
        <p:spPr bwMode="auto">
          <a:xfrm>
            <a:off x="5960182" y="504201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848781" y="5048414"/>
            <a:ext cx="1264710" cy="15871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2" name="그룹 15"/>
          <p:cNvGrpSpPr>
            <a:grpSpLocks/>
          </p:cNvGrpSpPr>
          <p:nvPr/>
        </p:nvGrpSpPr>
        <p:grpSpPr bwMode="auto">
          <a:xfrm>
            <a:off x="5311132" y="5451546"/>
            <a:ext cx="325275" cy="215900"/>
            <a:chOff x="845345" y="3206006"/>
            <a:chExt cx="325276" cy="215900"/>
          </a:xfrm>
        </p:grpSpPr>
        <p:sp>
          <p:nvSpPr>
            <p:cNvPr id="143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260054" y="1914724"/>
            <a:ext cx="420590" cy="215900"/>
            <a:chOff x="2098675" y="4761148"/>
            <a:chExt cx="420590" cy="215900"/>
          </a:xfrm>
        </p:grpSpPr>
        <p:sp>
          <p:nvSpPr>
            <p:cNvPr id="146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7596146" y="2388253"/>
            <a:ext cx="420590" cy="215900"/>
            <a:chOff x="2098675" y="4761148"/>
            <a:chExt cx="420590" cy="215900"/>
          </a:xfrm>
        </p:grpSpPr>
        <p:sp>
          <p:nvSpPr>
            <p:cNvPr id="149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7596146" y="5451546"/>
            <a:ext cx="420590" cy="215900"/>
            <a:chOff x="2098675" y="4761148"/>
            <a:chExt cx="420590" cy="215900"/>
          </a:xfrm>
        </p:grpSpPr>
        <p:sp>
          <p:nvSpPr>
            <p:cNvPr id="15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55" name="직선 연결선 154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600006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58" name="직선 연결선 15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90014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567566" y="3810441"/>
            <a:ext cx="1399088" cy="2448402"/>
            <a:chOff x="336550" y="804863"/>
            <a:chExt cx="2160590" cy="3781029"/>
          </a:xfrm>
        </p:grpSpPr>
        <p:sp>
          <p:nvSpPr>
            <p:cNvPr id="161" name="직사각형 16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꺼짐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9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170" name="직사각형 169"/>
          <p:cNvSpPr/>
          <p:nvPr/>
        </p:nvSpPr>
        <p:spPr bwMode="auto">
          <a:xfrm>
            <a:off x="2574766" y="6288975"/>
            <a:ext cx="1586405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색상 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연상할 수 있는 정보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제공 설정 상태는 꺼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짐으로 변경됨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5" name="Text Box 15"/>
          <p:cNvSpPr txBox="1">
            <a:spLocks noChangeArrowheads="1"/>
          </p:cNvSpPr>
          <p:nvPr/>
        </p:nvSpPr>
        <p:spPr bwMode="auto">
          <a:xfrm>
            <a:off x="2566988" y="3691236"/>
            <a:ext cx="2372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설정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691966" y="3828856"/>
            <a:ext cx="187586" cy="14560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7029450" y="740971"/>
            <a:ext cx="1399088" cy="2448402"/>
            <a:chOff x="336550" y="804863"/>
            <a:chExt cx="2160590" cy="3781029"/>
          </a:xfrm>
        </p:grpSpPr>
        <p:sp>
          <p:nvSpPr>
            <p:cNvPr id="85" name="직사각형 8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84267" y="740971"/>
            <a:ext cx="1399088" cy="2448402"/>
            <a:chOff x="336550" y="804863"/>
            <a:chExt cx="2160590" cy="3781029"/>
          </a:xfrm>
        </p:grpSpPr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색상인식범위설정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740352" y="3446014"/>
            <a:ext cx="369012" cy="254957"/>
            <a:chOff x="7496761" y="3232380"/>
            <a:chExt cx="369012" cy="406170"/>
          </a:xfrm>
        </p:grpSpPr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7496761" y="3232380"/>
              <a:ext cx="369012" cy="34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Flick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66875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36550" y="620688"/>
            <a:ext cx="2372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설정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560783" y="3219505"/>
            <a:ext cx="1709138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색상인식범위설정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색상패턴정보확인 시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latin typeface="Arial" pitchFamily="34" charset="0"/>
                <a:cs typeface="Arial" pitchFamily="34" charset="0"/>
              </a:rPr>
              <a:t>촬영된 화면전체의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평균색상 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값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확인하기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”</a:t>
            </a:r>
            <a:endParaRPr lang="ko-KR" alt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791467" y="3219505"/>
            <a:ext cx="101907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색상인식범위설정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ko-KR" altLang="en-US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015797" y="3219505"/>
            <a:ext cx="1777139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색상패턴정보확인 시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촬영된 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화면전체의 평균색상 값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확인하기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60509" y="740971"/>
            <a:ext cx="1399088" cy="2448402"/>
            <a:chOff x="336550" y="804863"/>
            <a:chExt cx="2160590" cy="3781029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7029450" y="3816124"/>
            <a:ext cx="1399088" cy="2448402"/>
            <a:chOff x="336550" y="804863"/>
            <a:chExt cx="2160590" cy="3781029"/>
          </a:xfrm>
        </p:grpSpPr>
        <p:sp>
          <p:nvSpPr>
            <p:cNvPr id="105" name="직사각형 10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7015797" y="6294658"/>
            <a:ext cx="1307494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화면중앙의 색상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값 확인하기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ko-KR" altLang="en-US" sz="7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780428" y="3816124"/>
            <a:ext cx="1399088" cy="2448402"/>
            <a:chOff x="336550" y="804863"/>
            <a:chExt cx="2160590" cy="3781029"/>
          </a:xfrm>
        </p:grpSpPr>
        <p:sp>
          <p:nvSpPr>
            <p:cNvPr id="125" name="직사각형 12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1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23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화면중앙의 색상 값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확인하기</a:t>
              </a:r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4766775" y="6294658"/>
            <a:ext cx="71319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설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정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7596146" y="2388253"/>
            <a:ext cx="420590" cy="215900"/>
            <a:chOff x="2098675" y="4761148"/>
            <a:chExt cx="420590" cy="215900"/>
          </a:xfrm>
        </p:grpSpPr>
        <p:sp>
          <p:nvSpPr>
            <p:cNvPr id="149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55" name="직선 연결선 154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490013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58" name="직선 연결선 15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600008" y="4727669"/>
              <a:ext cx="27672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36550" y="740971"/>
            <a:ext cx="1399088" cy="2448402"/>
            <a:chOff x="336550" y="804863"/>
            <a:chExt cx="2160590" cy="3781029"/>
          </a:xfrm>
        </p:grpSpPr>
        <p:sp>
          <p:nvSpPr>
            <p:cNvPr id="172" name="직사각형 17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2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356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색상패턴정보확인 시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촬영된 화면전체의 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평균색상 값 확인하기</a:t>
              </a: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337559" y="917785"/>
            <a:ext cx="1398815" cy="33622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1017882" y="1914724"/>
            <a:ext cx="420590" cy="215900"/>
            <a:chOff x="2098675" y="4761148"/>
            <a:chExt cx="420590" cy="215900"/>
          </a:xfrm>
        </p:grpSpPr>
        <p:sp>
          <p:nvSpPr>
            <p:cNvPr id="18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2565956" y="1260352"/>
            <a:ext cx="1398815" cy="33622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8" name="그룹 15"/>
          <p:cNvGrpSpPr>
            <a:grpSpLocks/>
          </p:cNvGrpSpPr>
          <p:nvPr/>
        </p:nvGrpSpPr>
        <p:grpSpPr bwMode="auto">
          <a:xfrm>
            <a:off x="3205330" y="1889329"/>
            <a:ext cx="325275" cy="215900"/>
            <a:chOff x="845345" y="3206006"/>
            <a:chExt cx="325276" cy="215900"/>
          </a:xfrm>
        </p:grpSpPr>
        <p:sp>
          <p:nvSpPr>
            <p:cNvPr id="189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1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115576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색상인식범위설정 설정팝업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4847615" y="1503862"/>
            <a:ext cx="1264711" cy="850618"/>
            <a:chOff x="2812526" y="3021524"/>
            <a:chExt cx="1264711" cy="850618"/>
          </a:xfrm>
        </p:grpSpPr>
        <p:sp>
          <p:nvSpPr>
            <p:cNvPr id="193" name="직사각형 192"/>
            <p:cNvSpPr/>
            <p:nvPr/>
          </p:nvSpPr>
          <p:spPr bwMode="auto">
            <a:xfrm>
              <a:off x="2812528" y="3021524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812527" y="3184416"/>
              <a:ext cx="1264709" cy="3958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색상패턴정보확인 시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촬영된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화면전체의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평균색상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값 확인하기</a:t>
              </a:r>
            </a:p>
          </p:txBody>
        </p:sp>
        <p:sp>
          <p:nvSpPr>
            <p:cNvPr id="195" name="타원 194"/>
            <p:cNvSpPr/>
            <p:nvPr/>
          </p:nvSpPr>
          <p:spPr bwMode="auto">
            <a:xfrm>
              <a:off x="3923928" y="332193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2812526" y="3583995"/>
              <a:ext cx="1264709" cy="2881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화면중앙의 색상 값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확인하기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3923928" y="3662044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4848781" y="1504353"/>
            <a:ext cx="1264710" cy="15871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367168" y="2388253"/>
            <a:ext cx="420590" cy="215900"/>
            <a:chOff x="2098675" y="4761148"/>
            <a:chExt cx="420590" cy="215900"/>
          </a:xfrm>
        </p:grpSpPr>
        <p:sp>
          <p:nvSpPr>
            <p:cNvPr id="20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7096639" y="1503862"/>
            <a:ext cx="1264711" cy="850618"/>
            <a:chOff x="2812526" y="3021524"/>
            <a:chExt cx="1264711" cy="850618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2812528" y="3021524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2812527" y="3184416"/>
              <a:ext cx="1264709" cy="3958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색상패턴정보확인 시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촬영된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화면전체의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평균색상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값 확인하기</a:t>
              </a:r>
            </a:p>
          </p:txBody>
        </p:sp>
        <p:sp>
          <p:nvSpPr>
            <p:cNvPr id="205" name="타원 204"/>
            <p:cNvSpPr/>
            <p:nvPr/>
          </p:nvSpPr>
          <p:spPr bwMode="auto">
            <a:xfrm>
              <a:off x="3923928" y="332193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2812526" y="3583995"/>
              <a:ext cx="1264709" cy="2881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화면중앙의 색상 값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확인하기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타원 206"/>
            <p:cNvSpPr/>
            <p:nvPr/>
          </p:nvSpPr>
          <p:spPr bwMode="auto">
            <a:xfrm>
              <a:off x="3923928" y="3662044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208" name="직사각형 207"/>
          <p:cNvSpPr/>
          <p:nvPr/>
        </p:nvSpPr>
        <p:spPr>
          <a:xfrm>
            <a:off x="7097805" y="1676185"/>
            <a:ext cx="1264710" cy="39014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096639" y="4573332"/>
            <a:ext cx="1264711" cy="850618"/>
            <a:chOff x="2812526" y="3021524"/>
            <a:chExt cx="1264711" cy="850618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2812528" y="3021524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2812527" y="3184416"/>
              <a:ext cx="1264709" cy="3958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색상패턴정보확인 시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촬영된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화면전체의 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평균색상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값 확인하기</a:t>
              </a:r>
            </a:p>
          </p:txBody>
        </p:sp>
        <p:sp>
          <p:nvSpPr>
            <p:cNvPr id="222" name="타원 221"/>
            <p:cNvSpPr/>
            <p:nvPr/>
          </p:nvSpPr>
          <p:spPr bwMode="auto">
            <a:xfrm>
              <a:off x="3923928" y="332193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2812526" y="3583995"/>
              <a:ext cx="1264709" cy="2881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화면중앙의 색상 값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확인하기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타원 223"/>
            <p:cNvSpPr/>
            <p:nvPr/>
          </p:nvSpPr>
          <p:spPr bwMode="auto">
            <a:xfrm>
              <a:off x="3923928" y="3662044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7097805" y="5132092"/>
            <a:ext cx="1264710" cy="29185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26" name="그룹 15"/>
          <p:cNvGrpSpPr>
            <a:grpSpLocks/>
          </p:cNvGrpSpPr>
          <p:nvPr/>
        </p:nvGrpSpPr>
        <p:grpSpPr bwMode="auto">
          <a:xfrm>
            <a:off x="7557333" y="5451546"/>
            <a:ext cx="325275" cy="215900"/>
            <a:chOff x="845345" y="3206006"/>
            <a:chExt cx="325276" cy="215900"/>
          </a:xfrm>
        </p:grpSpPr>
        <p:sp>
          <p:nvSpPr>
            <p:cNvPr id="22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9" name="Text Box 15"/>
          <p:cNvSpPr txBox="1">
            <a:spLocks noChangeArrowheads="1"/>
          </p:cNvSpPr>
          <p:nvPr/>
        </p:nvSpPr>
        <p:spPr bwMode="auto">
          <a:xfrm>
            <a:off x="4797101" y="3691236"/>
            <a:ext cx="2372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설정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915723" y="3828856"/>
            <a:ext cx="187586" cy="14560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1" name="그룹 230"/>
          <p:cNvGrpSpPr/>
          <p:nvPr/>
        </p:nvGrpSpPr>
        <p:grpSpPr>
          <a:xfrm rot="10800000">
            <a:off x="5367168" y="5349692"/>
            <a:ext cx="420590" cy="215900"/>
            <a:chOff x="2098675" y="4761148"/>
            <a:chExt cx="420590" cy="215900"/>
          </a:xfrm>
        </p:grpSpPr>
        <p:sp>
          <p:nvSpPr>
            <p:cNvPr id="23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2560507" y="3816124"/>
            <a:ext cx="1399088" cy="2448402"/>
            <a:chOff x="336550" y="804863"/>
            <a:chExt cx="2160590" cy="3781029"/>
          </a:xfrm>
        </p:grpSpPr>
        <p:sp>
          <p:nvSpPr>
            <p:cNvPr id="235" name="직사각형 23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6" name="직사각형 235"/>
            <p:cNvSpPr/>
            <p:nvPr/>
          </p:nvSpPr>
          <p:spPr bwMode="auto">
            <a:xfrm>
              <a:off x="336550" y="1077913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색상 연상할 수 있는 정보 제공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336550" y="1597138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색상인식범위설정</a:t>
              </a:r>
              <a:endParaRPr lang="en-US" altLang="ko-KR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직사각형 237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40" name="직사각형 23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1" name="Text Box 15"/>
            <p:cNvSpPr txBox="1">
              <a:spLocks noChangeArrowheads="1"/>
            </p:cNvSpPr>
            <p:nvPr/>
          </p:nvSpPr>
          <p:spPr bwMode="auto">
            <a:xfrm>
              <a:off x="2255574" y="1284546"/>
              <a:ext cx="198039" cy="118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5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242" name="직사각형 241"/>
            <p:cNvSpPr/>
            <p:nvPr/>
          </p:nvSpPr>
          <p:spPr bwMode="auto">
            <a:xfrm>
              <a:off x="336550" y="2120557"/>
              <a:ext cx="2160587" cy="519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3" name="Text Box 15"/>
            <p:cNvSpPr txBox="1">
              <a:spLocks noChangeArrowheads="1"/>
            </p:cNvSpPr>
            <p:nvPr/>
          </p:nvSpPr>
          <p:spPr bwMode="auto">
            <a:xfrm>
              <a:off x="1394660" y="1688313"/>
              <a:ext cx="1053497" cy="23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화면중앙의 색상 값</a:t>
              </a:r>
            </a:p>
            <a:p>
              <a:pPr algn="r"/>
              <a:r>
                <a:rPr lang="ko-KR" altLang="en-US" sz="500" b="0" dirty="0">
                  <a:solidFill>
                    <a:srgbClr val="0070C0"/>
                  </a:solidFill>
                  <a:sym typeface="Wingdings 2" pitchFamily="18" charset="2"/>
                </a:rPr>
                <a:t>확인하기</a:t>
              </a:r>
            </a:p>
          </p:txBody>
        </p:sp>
      </p:grpSp>
      <p:sp>
        <p:nvSpPr>
          <p:cNvPr id="244" name="직사각형 243"/>
          <p:cNvSpPr/>
          <p:nvPr/>
        </p:nvSpPr>
        <p:spPr bwMode="auto">
          <a:xfrm>
            <a:off x="2546854" y="6294658"/>
            <a:ext cx="71319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확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인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3789735" y="3838417"/>
            <a:ext cx="138141" cy="15452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9" name="그룹 15"/>
          <p:cNvGrpSpPr>
            <a:grpSpLocks/>
          </p:cNvGrpSpPr>
          <p:nvPr/>
        </p:nvGrpSpPr>
        <p:grpSpPr bwMode="auto">
          <a:xfrm>
            <a:off x="3205330" y="5210164"/>
            <a:ext cx="325275" cy="215900"/>
            <a:chOff x="845345" y="3206006"/>
            <a:chExt cx="325276" cy="215900"/>
          </a:xfrm>
        </p:grpSpPr>
        <p:sp>
          <p:nvSpPr>
            <p:cNvPr id="25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253" name="직선 연결선 252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6490015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255" name="Text Box 15"/>
          <p:cNvSpPr txBox="1">
            <a:spLocks noChangeArrowheads="1"/>
          </p:cNvSpPr>
          <p:nvPr/>
        </p:nvSpPr>
        <p:spPr bwMode="auto">
          <a:xfrm>
            <a:off x="336550" y="369742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336823" y="3817711"/>
            <a:ext cx="1398815" cy="2447925"/>
            <a:chOff x="336550" y="804863"/>
            <a:chExt cx="2160588" cy="3781029"/>
          </a:xfrm>
        </p:grpSpPr>
        <p:sp>
          <p:nvSpPr>
            <p:cNvPr id="257" name="직사각형 25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0" name="직사각형 259"/>
          <p:cNvSpPr/>
          <p:nvPr/>
        </p:nvSpPr>
        <p:spPr bwMode="auto">
          <a:xfrm>
            <a:off x="331934" y="6294658"/>
            <a:ext cx="71319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err="1" smtClean="0">
                <a:latin typeface="Calibri" pitchFamily="34" charset="0"/>
                <a:cs typeface="Calibri" pitchFamily="34" charset="0"/>
              </a:rPr>
              <a:t>뷰파인</a:t>
            </a:r>
            <a:r>
              <a:rPr lang="ko-KR" altLang="en-US" sz="700" dirty="0" err="1">
                <a:latin typeface="Calibri" pitchFamily="34" charset="0"/>
                <a:cs typeface="Calibri" pitchFamily="34" charset="0"/>
              </a:rPr>
              <a:t>더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3.2.5 Flow_ </a:t>
            </a:r>
            <a:r>
              <a:rPr lang="ko-KR" altLang="en-US" sz="1800" dirty="0" smtClean="0"/>
              <a:t>색상확인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종료</a:t>
            </a:r>
            <a:endParaRPr lang="ko-KR" altLang="en-US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3655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색상확인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560782" y="3219505"/>
            <a:ext cx="6025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종료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791467" y="3219505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어플리케이션을 종료 하시겠습니까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종료확인팝업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6823" y="740971"/>
            <a:ext cx="1398815" cy="2447925"/>
            <a:chOff x="336550" y="804863"/>
            <a:chExt cx="2160588" cy="3781029"/>
          </a:xfrm>
        </p:grpSpPr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10800000">
            <a:off x="762420" y="1964933"/>
            <a:ext cx="420590" cy="215900"/>
            <a:chOff x="2098675" y="4761148"/>
            <a:chExt cx="420590" cy="215900"/>
          </a:xfrm>
        </p:grpSpPr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5220" y="740971"/>
            <a:ext cx="1398815" cy="2447925"/>
            <a:chOff x="336550" y="804863"/>
            <a:chExt cx="2160588" cy="3781029"/>
          </a:xfrm>
        </p:grpSpPr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560748" y="784902"/>
            <a:ext cx="375173" cy="18321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783302" y="740971"/>
            <a:ext cx="1398815" cy="2447925"/>
            <a:chOff x="336550" y="804863"/>
            <a:chExt cx="2160588" cy="3781029"/>
          </a:xfrm>
        </p:grpSpPr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1862088" y="872717"/>
              <a:ext cx="579487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850354" y="1477248"/>
            <a:ext cx="1264709" cy="901663"/>
            <a:chOff x="369068" y="4563955"/>
            <a:chExt cx="1264709" cy="901663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어플리케이션을 종료 하시겠습니까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74" name="그룹 15"/>
          <p:cNvGrpSpPr>
            <a:grpSpLocks/>
          </p:cNvGrpSpPr>
          <p:nvPr/>
        </p:nvGrpSpPr>
        <p:grpSpPr bwMode="auto">
          <a:xfrm>
            <a:off x="5254483" y="1889329"/>
            <a:ext cx="325275" cy="215900"/>
            <a:chOff x="845345" y="3206006"/>
            <a:chExt cx="325276" cy="215900"/>
          </a:xfrm>
        </p:grpSpPr>
        <p:sp>
          <p:nvSpPr>
            <p:cNvPr id="79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008302" y="740971"/>
            <a:ext cx="1408952" cy="2447925"/>
            <a:chOff x="324144" y="806450"/>
            <a:chExt cx="1408952" cy="2447925"/>
          </a:xfrm>
        </p:grpSpPr>
        <p:sp>
          <p:nvSpPr>
            <p:cNvPr id="82" name="직사각형 334"/>
            <p:cNvSpPr/>
            <p:nvPr/>
          </p:nvSpPr>
          <p:spPr bwMode="auto">
            <a:xfrm>
              <a:off x="336550" y="806450"/>
              <a:ext cx="1396546" cy="2447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6550" y="806450"/>
              <a:ext cx="1396546" cy="66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Status</a:t>
              </a:r>
              <a:endParaRPr kumimoji="0" lang="ko-KR" altLang="en-US" sz="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4" name="그룹 671"/>
            <p:cNvGrpSpPr>
              <a:grpSpLocks/>
            </p:cNvGrpSpPr>
            <p:nvPr/>
          </p:nvGrpSpPr>
          <p:grpSpPr bwMode="auto">
            <a:xfrm>
              <a:off x="927559" y="2744924"/>
              <a:ext cx="214527" cy="45719"/>
              <a:chOff x="985981" y="3212976"/>
              <a:chExt cx="387787" cy="82936"/>
            </a:xfrm>
          </p:grpSpPr>
          <p:sp>
            <p:nvSpPr>
              <p:cNvPr id="98" name="타원 359"/>
              <p:cNvSpPr/>
              <p:nvPr/>
            </p:nvSpPr>
            <p:spPr>
              <a:xfrm>
                <a:off x="985981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360"/>
              <p:cNvSpPr/>
              <p:nvPr/>
            </p:nvSpPr>
            <p:spPr>
              <a:xfrm>
                <a:off x="1138552" y="3212976"/>
                <a:ext cx="82643" cy="8293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361"/>
              <p:cNvSpPr/>
              <p:nvPr/>
            </p:nvSpPr>
            <p:spPr>
              <a:xfrm>
                <a:off x="1291125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모서리가 둥근 직사각형 84"/>
            <p:cNvSpPr/>
            <p:nvPr/>
          </p:nvSpPr>
          <p:spPr bwMode="auto">
            <a:xfrm>
              <a:off x="40670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 bwMode="auto">
            <a:xfrm>
              <a:off x="671195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 bwMode="auto">
            <a:xfrm>
              <a:off x="935688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1200181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 bwMode="auto">
            <a:xfrm>
              <a:off x="146467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944523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15517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80020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473528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1209026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 bwMode="auto">
            <a:xfrm>
              <a:off x="406702" y="965376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24144" y="1200949"/>
              <a:ext cx="368692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Clothes app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 of Content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78923"/>
              </p:ext>
            </p:extLst>
          </p:nvPr>
        </p:nvGraphicFramePr>
        <p:xfrm>
          <a:off x="251520" y="620688"/>
          <a:ext cx="8640960" cy="3082676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2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Content</a:t>
                      </a: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837"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 Basic Guideline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1.1 Interaction Guide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1.2 Menu Structure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1.3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색상패턴인식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프로세스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1.4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 음성안내정보</a:t>
                      </a:r>
                      <a:endParaRPr lang="ko-KR" altLang="en-US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8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2.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Key Screen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2.1 Key screen_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2.2.1 Key screen_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색상패턴정보확인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2.2.2 Key screen_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색상패턴정보확인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현재패턴관련상세정보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 Key screen_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설정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3. Flow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3.1 Flow_ Access Launcher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3.2.1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포커스 이동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3.2.2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색상패턴정보확인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3.2.3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색상패턴정보확인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다시듣기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현재패턴관련상세정보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설정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 연상할 수 있는 정보 제공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설정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색상인식범위설정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3.2.5 Flow_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색상확인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종료</a:t>
                      </a: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Notation Guide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2" name="Group 3"/>
          <p:cNvGraphicFramePr>
            <a:graphicFrameLocks noGrp="1"/>
          </p:cNvGraphicFramePr>
          <p:nvPr/>
        </p:nvGraphicFramePr>
        <p:xfrm>
          <a:off x="251520" y="1988840"/>
          <a:ext cx="8640960" cy="2138562"/>
        </p:xfrm>
        <a:graphic>
          <a:graphicData uri="http://schemas.openxmlformats.org/drawingml/2006/table">
            <a:tbl>
              <a:tblPr/>
              <a:tblGrid>
                <a:gridCol w="2160240"/>
                <a:gridCol w="2160240"/>
                <a:gridCol w="2160240"/>
                <a:gridCol w="2160240"/>
              </a:tblGrid>
              <a:tr h="2061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Document Flag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Provides the principle of UX</a:t>
                      </a:r>
                    </a:p>
                  </a:txBody>
                  <a:tcPr marL="66462" marR="66462" marT="72000" marB="7200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Comments</a:t>
                      </a:r>
                    </a:p>
                  </a:txBody>
                  <a:tcPr marL="66462" marR="66462" marT="72000" marB="72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Updated items</a:t>
                      </a:r>
                    </a:p>
                  </a:txBody>
                  <a:tcPr marL="66462" marR="66462" marT="72000" marB="72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Keep the previous history</a:t>
                      </a:r>
                    </a:p>
                  </a:txBody>
                  <a:tcPr marL="66462" marR="66462" marT="72000" marB="72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9351"/>
              </p:ext>
            </p:extLst>
          </p:nvPr>
        </p:nvGraphicFramePr>
        <p:xfrm>
          <a:off x="4845707" y="2789328"/>
          <a:ext cx="1640282" cy="371280"/>
        </p:xfrm>
        <a:graphic>
          <a:graphicData uri="http://schemas.openxmlformats.org/drawingml/2006/table">
            <a:tbl>
              <a:tblPr/>
              <a:tblGrid>
                <a:gridCol w="1640282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x.x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C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14185"/>
              </p:ext>
            </p:extLst>
          </p:nvPr>
        </p:nvGraphicFramePr>
        <p:xfrm>
          <a:off x="2681046" y="2789328"/>
          <a:ext cx="1661872" cy="3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2"/>
              </a:tblGrid>
              <a:tr h="1201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Authors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</a:p>
                  </a:txBody>
                  <a:tcPr marT="46800" marB="46800" anchor="ctr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70240"/>
              </p:ext>
            </p:extLst>
          </p:nvPr>
        </p:nvGraphicFramePr>
        <p:xfrm>
          <a:off x="472651" y="2789328"/>
          <a:ext cx="16618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2"/>
              </a:tblGrid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7F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11256"/>
              </p:ext>
            </p:extLst>
          </p:nvPr>
        </p:nvGraphicFramePr>
        <p:xfrm>
          <a:off x="7020273" y="2796381"/>
          <a:ext cx="1640282" cy="371280"/>
        </p:xfrm>
        <a:graphic>
          <a:graphicData uri="http://schemas.openxmlformats.org/drawingml/2006/table">
            <a:tbl>
              <a:tblPr/>
              <a:tblGrid>
                <a:gridCol w="1640282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x.x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Basic Guideline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1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sz="1800" dirty="0" smtClean="0"/>
              <a:t>1.1 </a:t>
            </a:r>
            <a:r>
              <a:rPr lang="en-US" altLang="ko-KR" sz="1800" dirty="0"/>
              <a:t>Interaction Guide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08723" y="650163"/>
            <a:ext cx="100565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sym typeface="Wingdings 2" pitchFamily="18" charset="2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sym typeface="Wingdings 2" pitchFamily="18" charset="2"/>
              </a:rPr>
              <a:t>터치 </a:t>
            </a:r>
            <a:r>
              <a:rPr lang="ko-KR" altLang="en-US" dirty="0" err="1" smtClean="0">
                <a:solidFill>
                  <a:schemeClr val="tx1"/>
                </a:solidFill>
                <a:sym typeface="Wingdings 2" pitchFamily="18" charset="2"/>
              </a:rPr>
              <a:t>인터랙션</a:t>
            </a:r>
            <a:r>
              <a:rPr lang="ko-KR" altLang="en-US" dirty="0" smtClean="0">
                <a:solidFill>
                  <a:schemeClr val="tx1"/>
                </a:solidFill>
                <a:sym typeface="Wingdings 2" pitchFamily="18" charset="2"/>
              </a:rPr>
              <a:t> 정의</a:t>
            </a:r>
            <a:r>
              <a:rPr lang="en-US" altLang="ko-KR" dirty="0">
                <a:solidFill>
                  <a:schemeClr val="tx1"/>
                </a:solidFill>
                <a:sym typeface="Wingdings 2" pitchFamily="18" charset="2"/>
              </a:rPr>
              <a:t>]</a:t>
            </a: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57608"/>
              </p:ext>
            </p:extLst>
          </p:nvPr>
        </p:nvGraphicFramePr>
        <p:xfrm>
          <a:off x="344489" y="836613"/>
          <a:ext cx="8475984" cy="4906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159"/>
                <a:gridCol w="1152128"/>
                <a:gridCol w="2988332"/>
                <a:gridCol w="3276365"/>
              </a:tblGrid>
              <a:tr h="26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동작명칭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동작표시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터치 동작정의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기능정의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</a:t>
                      </a: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화면상에 선택한 위치의 메뉴상에 포커스가 제공되며 포커스 된 항목관련 음성안내 제공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 Tap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연속해서 두 번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선택하여 포커스 된 메뉴 실행 또는 진입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진입 시 효과음 제공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Touch &amp; Hold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일정 시간</a:t>
                      </a: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이상 길게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영역을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Touch &amp; Hold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할 경우 해당 위치로 카메라 초점이 맞춰지며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Release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하면 사진 촬영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초점이 맞춰지면 효과음 제공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Flick up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일정 방향과 속도로 위쪽으로 쓸어 올리는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현재 선택된 항목의 이전 항목이 선택되며 포커스제공 포커스 된 항목명 음성안내 제공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좌측방향으로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up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과 동일한 기능 수행함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Flick down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일정 방향과 속도로 아래쪽으로 쓸어 내리는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현재 선택된 항목의 다음 항목이 선택되며 포커스제공 포커스 된 항목명 음성안내 제공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우측방향으로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down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과 동일한 기능 수행함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Pinch in</a:t>
                      </a: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개의 손가락으로 화면을 누르고 안으로 오므리는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zoom out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Pinch out</a:t>
                      </a: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개의 손가락으로 화면을 누르고 바깥으로 벌리는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zoom in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Touch &amp; Move “L”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누른 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“L”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형태로 이동하여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마지막음성반복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마지막음성읽기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피드백일시중지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TalkBack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설정 메뉴 제공</a:t>
                      </a: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Oval 478"/>
          <p:cNvSpPr>
            <a:spLocks noChangeArrowheads="1"/>
          </p:cNvSpPr>
          <p:nvPr/>
        </p:nvSpPr>
        <p:spPr bwMode="auto">
          <a:xfrm>
            <a:off x="1890230" y="1268413"/>
            <a:ext cx="215900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478"/>
          <p:cNvSpPr>
            <a:spLocks noChangeArrowheads="1"/>
          </p:cNvSpPr>
          <p:nvPr/>
        </p:nvSpPr>
        <p:spPr bwMode="auto">
          <a:xfrm>
            <a:off x="1890230" y="2435225"/>
            <a:ext cx="215900" cy="215900"/>
          </a:xfrm>
          <a:prstGeom prst="ellipse">
            <a:avLst/>
          </a:prstGeom>
          <a:solidFill>
            <a:srgbClr val="FF33CC">
              <a:alpha val="65097"/>
            </a:srgbClr>
          </a:solidFill>
          <a:ln w="19050" algn="ctr">
            <a:solidFill>
              <a:srgbClr val="FF33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12"/>
          <p:cNvGrpSpPr>
            <a:grpSpLocks/>
          </p:cNvGrpSpPr>
          <p:nvPr/>
        </p:nvGrpSpPr>
        <p:grpSpPr bwMode="auto">
          <a:xfrm rot="16200000">
            <a:off x="1734191" y="3032945"/>
            <a:ext cx="526392" cy="215900"/>
            <a:chOff x="673101" y="5644406"/>
            <a:chExt cx="526391" cy="215900"/>
          </a:xfrm>
        </p:grpSpPr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787401" y="5752357"/>
              <a:ext cx="4120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Oval 478"/>
            <p:cNvSpPr>
              <a:spLocks noChangeArrowheads="1"/>
            </p:cNvSpPr>
            <p:nvPr/>
          </p:nvSpPr>
          <p:spPr bwMode="auto">
            <a:xfrm>
              <a:off x="673101" y="56444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15"/>
          <p:cNvGrpSpPr>
            <a:grpSpLocks/>
          </p:cNvGrpSpPr>
          <p:nvPr/>
        </p:nvGrpSpPr>
        <p:grpSpPr bwMode="auto">
          <a:xfrm>
            <a:off x="1819078" y="1852613"/>
            <a:ext cx="325275" cy="215900"/>
            <a:chOff x="845345" y="3206006"/>
            <a:chExt cx="325276" cy="215900"/>
          </a:xfrm>
        </p:grpSpPr>
        <p:sp>
          <p:nvSpPr>
            <p:cNvPr id="5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11660" y="4209847"/>
            <a:ext cx="420590" cy="215900"/>
            <a:chOff x="2098675" y="4761148"/>
            <a:chExt cx="420590" cy="215900"/>
          </a:xfrm>
        </p:grpSpPr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10800000">
            <a:off x="1997758" y="4209847"/>
            <a:ext cx="420590" cy="215900"/>
            <a:chOff x="2098675" y="4761148"/>
            <a:chExt cx="420590" cy="215900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082564" y="4821915"/>
            <a:ext cx="420590" cy="215900"/>
            <a:chOff x="2098675" y="4761148"/>
            <a:chExt cx="420590" cy="215900"/>
          </a:xfrm>
        </p:grpSpPr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10800000">
            <a:off x="1529142" y="4821915"/>
            <a:ext cx="420590" cy="215900"/>
            <a:chOff x="2098675" y="4761148"/>
            <a:chExt cx="420590" cy="215900"/>
          </a:xfrm>
        </p:grpSpPr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12"/>
          <p:cNvGrpSpPr>
            <a:grpSpLocks/>
          </p:cNvGrpSpPr>
          <p:nvPr/>
        </p:nvGrpSpPr>
        <p:grpSpPr bwMode="auto">
          <a:xfrm rot="5400000">
            <a:off x="1734191" y="3609009"/>
            <a:ext cx="526392" cy="215900"/>
            <a:chOff x="673101" y="5644406"/>
            <a:chExt cx="526391" cy="215900"/>
          </a:xfrm>
        </p:grpSpPr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787401" y="5752357"/>
              <a:ext cx="4120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Oval 478"/>
            <p:cNvSpPr>
              <a:spLocks noChangeArrowheads="1"/>
            </p:cNvSpPr>
            <p:nvPr/>
          </p:nvSpPr>
          <p:spPr bwMode="auto">
            <a:xfrm>
              <a:off x="673101" y="56444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87352" y="5193320"/>
            <a:ext cx="452276" cy="539936"/>
            <a:chOff x="1887352" y="5193320"/>
            <a:chExt cx="452276" cy="539936"/>
          </a:xfrm>
        </p:grpSpPr>
        <p:sp>
          <p:nvSpPr>
            <p:cNvPr id="41" name="Oval 478"/>
            <p:cNvSpPr>
              <a:spLocks noChangeArrowheads="1"/>
            </p:cNvSpPr>
            <p:nvPr/>
          </p:nvSpPr>
          <p:spPr bwMode="auto">
            <a:xfrm>
              <a:off x="1887352" y="5193320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Oval 478"/>
            <p:cNvSpPr>
              <a:spLocks noChangeArrowheads="1"/>
            </p:cNvSpPr>
            <p:nvPr/>
          </p:nvSpPr>
          <p:spPr bwMode="auto">
            <a:xfrm>
              <a:off x="2123728" y="5517356"/>
              <a:ext cx="215900" cy="215900"/>
            </a:xfrm>
            <a:prstGeom prst="ellips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xtLst/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" name="꺾인 연결선 5"/>
            <p:cNvCxnSpPr/>
            <p:nvPr/>
          </p:nvCxnSpPr>
          <p:spPr>
            <a:xfrm rot="16200000" flipH="1">
              <a:off x="1942045" y="5360900"/>
              <a:ext cx="317601" cy="211087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oval" w="sm" len="sm"/>
              <a:tailEnd type="triangle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260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1.2 Menu Structure</a:t>
            </a:r>
            <a:endParaRPr lang="ko-KR" altLang="en-US" sz="1800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538919" y="944724"/>
            <a:ext cx="1203956" cy="37291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Clothes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App</a:t>
            </a:r>
            <a:endParaRPr kumimoji="0" lang="en-US" altLang="ko-KR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248610" y="944724"/>
            <a:ext cx="1203954" cy="3729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색상확인</a:t>
            </a:r>
            <a:r>
              <a:rPr lang="en-US" altLang="ko-KR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메인화면</a:t>
            </a:r>
            <a:r>
              <a:rPr lang="en-US" altLang="ko-KR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76698" y="1796170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설정</a:t>
            </a:r>
            <a:endParaRPr kumimoji="0"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9" name="직선 연결선 98"/>
          <p:cNvCxnSpPr>
            <a:stCxn id="80" idx="3"/>
            <a:endCxn id="84" idx="1"/>
          </p:cNvCxnSpPr>
          <p:nvPr/>
        </p:nvCxnSpPr>
        <p:spPr>
          <a:xfrm>
            <a:off x="1742875" y="1131184"/>
            <a:ext cx="50573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84" idx="3"/>
            <a:endCxn id="92" idx="1"/>
          </p:cNvCxnSpPr>
          <p:nvPr/>
        </p:nvCxnSpPr>
        <p:spPr>
          <a:xfrm>
            <a:off x="3452565" y="1131184"/>
            <a:ext cx="524134" cy="8501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76698" y="945974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색상패턴정보확인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6" name="직선 연결선 55"/>
          <p:cNvCxnSpPr>
            <a:stCxn id="84" idx="3"/>
            <a:endCxn id="52" idx="1"/>
          </p:cNvCxnSpPr>
          <p:nvPr/>
        </p:nvCxnSpPr>
        <p:spPr>
          <a:xfrm flipV="1">
            <a:off x="3452565" y="1131182"/>
            <a:ext cx="524134" cy="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744310" y="945974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현재패턴관련상세정보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3" name="직선 연결선 92"/>
          <p:cNvCxnSpPr>
            <a:stCxn id="52" idx="3"/>
            <a:endCxn id="70" idx="1"/>
          </p:cNvCxnSpPr>
          <p:nvPr/>
        </p:nvCxnSpPr>
        <p:spPr>
          <a:xfrm>
            <a:off x="5180652" y="1131182"/>
            <a:ext cx="56365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1.3 </a:t>
            </a:r>
            <a:r>
              <a:rPr lang="ko-KR" altLang="en-US" sz="1800" dirty="0" smtClean="0"/>
              <a:t>색상패</a:t>
            </a:r>
            <a:r>
              <a:rPr lang="ko-KR" altLang="en-US" sz="1800" dirty="0"/>
              <a:t>턴</a:t>
            </a:r>
            <a:r>
              <a:rPr lang="ko-KR" altLang="en-US" sz="1800" dirty="0" smtClean="0"/>
              <a:t>인식 프로세스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36823" y="1601469"/>
            <a:ext cx="851195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색상확인 </a:t>
            </a:r>
            <a:r>
              <a:rPr lang="en-US" altLang="ko-KR" sz="700" dirty="0">
                <a:sym typeface="Wingdings 2" pitchFamily="18" charset="2"/>
              </a:rPr>
              <a:t>(</a:t>
            </a:r>
            <a:r>
              <a:rPr lang="ko-KR" altLang="en-US" sz="700" dirty="0" err="1">
                <a:sym typeface="Wingdings 2" pitchFamily="18" charset="2"/>
              </a:rPr>
              <a:t>메인화면</a:t>
            </a:r>
            <a:r>
              <a:rPr lang="en-US" altLang="ko-KR" sz="700" dirty="0">
                <a:sym typeface="Wingdings 2" pitchFamily="18" charset="2"/>
              </a:rPr>
              <a:t>)]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36823" y="1721752"/>
            <a:ext cx="1398815" cy="2447925"/>
            <a:chOff x="336550" y="804863"/>
            <a:chExt cx="2160588" cy="3781029"/>
          </a:xfrm>
        </p:grpSpPr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862088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14434" y="872717"/>
              <a:ext cx="57948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1740855" y="2945308"/>
            <a:ext cx="6349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1937796" y="2727790"/>
            <a:ext cx="241018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dirty="0" smtClean="0"/>
              <a:t>Tap</a:t>
            </a:r>
            <a:endParaRPr lang="ko-KR" altLang="en-US" dirty="0"/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1108243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후 색상패턴인식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6549" y="809768"/>
            <a:ext cx="6179667" cy="589768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메인화면에서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색상패턴정보 버튼이 선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택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된 상태에서 화면을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Tap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하면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뷰파인더상에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이미지가 촬영되며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색상패턴정보확인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화면으로 이동하며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촬영된 화면상에 색상과 패턴을 인식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색상부가설명 설정상태일 경우 색상부가설명을 음성안내로 추가 제공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b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색상부가설명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색상의 일반적인 이름정보 외에 해당하는 색상을 연상할 수 있는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 </a:t>
            </a:r>
            <a:endParaRPr lang="ko-KR" altLang="en-US" sz="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Oval 478"/>
          <p:cNvSpPr>
            <a:spLocks noChangeArrowheads="1"/>
          </p:cNvSpPr>
          <p:nvPr/>
        </p:nvSpPr>
        <p:spPr bwMode="auto">
          <a:xfrm>
            <a:off x="905108" y="3250107"/>
            <a:ext cx="215899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7344308" y="2276872"/>
            <a:ext cx="155331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err="1">
                <a:sym typeface="Wingdings 2" pitchFamily="18" charset="2"/>
              </a:rPr>
              <a:t>알림팝업</a:t>
            </a:r>
            <a:r>
              <a:rPr lang="en-US" altLang="ko-KR" sz="700" dirty="0">
                <a:sym typeface="Wingdings 2" pitchFamily="18" charset="2"/>
              </a:rPr>
              <a:t>_ </a:t>
            </a:r>
            <a:r>
              <a:rPr lang="ko-KR" altLang="en-US" sz="700" dirty="0" smtClean="0">
                <a:sym typeface="Wingdings 2" pitchFamily="18" charset="2"/>
              </a:rPr>
              <a:t>인식 프로세스 진행 중 </a:t>
            </a:r>
            <a:r>
              <a:rPr lang="ko-KR" altLang="en-US" sz="700" dirty="0">
                <a:sym typeface="Wingdings 2" pitchFamily="18" charset="2"/>
              </a:rPr>
              <a:t>제공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44308" y="2463366"/>
            <a:ext cx="1264709" cy="901663"/>
            <a:chOff x="369068" y="4563955"/>
            <a:chExt cx="1264709" cy="901663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색상과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패턴을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인식 중 입니다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737959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도넛 66"/>
            <p:cNvSpPr/>
            <p:nvPr/>
          </p:nvSpPr>
          <p:spPr bwMode="auto">
            <a:xfrm>
              <a:off x="906974" y="4779679"/>
              <a:ext cx="188896" cy="188896"/>
            </a:xfrm>
            <a:prstGeom prst="donut">
              <a:avLst>
                <a:gd name="adj" fmla="val 1078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900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5688124" y="2664358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색상패턴인식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164350" y="2945308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2375756" y="2664358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506056" y="2945308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4024158" y="2664358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색상패턴정보확인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화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6818424" y="2945308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2324956" y="4169677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색상부가설명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설정 상태인가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직선 화살표 연결선 83"/>
          <p:cNvCxnSpPr>
            <a:stCxn id="83" idx="2"/>
          </p:cNvCxnSpPr>
          <p:nvPr/>
        </p:nvCxnSpPr>
        <p:spPr>
          <a:xfrm>
            <a:off x="2940906" y="4995177"/>
            <a:ext cx="0" cy="5238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2979798" y="5159196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556856" y="4582428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3680876" y="4364910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375756" y="5520195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색상정보 음성안내 제공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74958" y="4301478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색상정보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색상부가설명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음성안내 제공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5205258" y="4582428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5723360" y="4301478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패턴정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음성안내 제공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꺾인 연결선 4"/>
          <p:cNvCxnSpPr>
            <a:stCxn id="88" idx="3"/>
            <a:endCxn id="92" idx="1"/>
          </p:cNvCxnSpPr>
          <p:nvPr/>
        </p:nvCxnSpPr>
        <p:spPr>
          <a:xfrm flipV="1">
            <a:off x="3506056" y="4578497"/>
            <a:ext cx="2217304" cy="1218717"/>
          </a:xfrm>
          <a:prstGeom prst="bentConnector3">
            <a:avLst>
              <a:gd name="adj1" fmla="val 87622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2"/>
            <a:endCxn id="83" idx="0"/>
          </p:cNvCxnSpPr>
          <p:nvPr/>
        </p:nvCxnSpPr>
        <p:spPr>
          <a:xfrm rot="5400000">
            <a:off x="5056461" y="1249475"/>
            <a:ext cx="804648" cy="5035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847455" y="4581633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7365557" y="4300683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색상패턴정보확인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화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1.4 </a:t>
            </a:r>
            <a:r>
              <a:rPr lang="ko-KR" altLang="en-US" sz="1800" dirty="0" smtClean="0"/>
              <a:t>색상패턴 음성안내정보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26343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색상패턴인식 후 제공되는 색상 패턴 음성안내정보 정의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6550" y="780498"/>
            <a:ext cx="7259786" cy="2608782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 패턴 정보 제공 항목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패턴정보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체크무늬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줄무늬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단색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계통색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관용색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색상정보의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색상명은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계통색과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관용색을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음성안내 제공 함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관련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KS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규격 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color_20130709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엑셀문서 참조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.)</a:t>
            </a:r>
            <a:b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Case1_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체크무늬 색상패턴정보 음성안내 경우</a:t>
            </a:r>
            <a:endParaRPr kumimoji="1" lang="en-US" altLang="ko-KR" sz="8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체크무늬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계통색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관용색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바탕색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(%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가 가장 높은 색상을 바탕색으로 정의함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N%,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색상명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N%.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체크무늬 하양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바탕색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70%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30%”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      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체크무늬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5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0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50%”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      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체크무늬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바탕색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70%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0%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보라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10%”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Case2_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줄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무늬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색상패턴정보 음성안내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무늬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계통색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관용색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바탕색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(%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가 가장 높은 색상을 바탕색으로 정의함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N%, 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색상명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N%.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무늬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바탕색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70%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30%”</a:t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     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무늬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50%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50%”</a:t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     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무늬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바탕색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70%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파랑 바다색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20%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보라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10%”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Case3_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단색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색상패턴정보 음성안내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색상정보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계통색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관용색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단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색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하양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흰눈색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36000" tIns="36000" rIns="36000" bIns="36000" rtlCol="0" anchor="t"/>
      <a:lstStyle>
        <a:defPPr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67566</TotalTime>
  <Words>1995</Words>
  <Application>Microsoft Office PowerPoint</Application>
  <PresentationFormat>화면 슬라이드 쇼(4:3)</PresentationFormat>
  <Paragraphs>717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kun</cp:lastModifiedBy>
  <cp:revision>5696</cp:revision>
  <cp:lastPrinted>2012-10-11T01:28:18Z</cp:lastPrinted>
  <dcterms:created xsi:type="dcterms:W3CDTF">2012-02-14T06:03:39Z</dcterms:created>
  <dcterms:modified xsi:type="dcterms:W3CDTF">2013-07-10T08:50:25Z</dcterms:modified>
</cp:coreProperties>
</file>