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D50"/>
    <a:srgbClr val="DD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92" autoAdjust="0"/>
  </p:normalViewPr>
  <p:slideViewPr>
    <p:cSldViewPr snapToObjects="1" showGuides="1">
      <p:cViewPr>
        <p:scale>
          <a:sx n="90" d="100"/>
          <a:sy n="90" d="100"/>
        </p:scale>
        <p:origin x="-1428" y="-690"/>
      </p:cViewPr>
      <p:guideLst>
        <p:guide orient="horz" pos="1638"/>
        <p:guide pos="3120"/>
        <p:guide pos="126"/>
        <p:guide pos="61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82563" y="533419"/>
            <a:ext cx="9540876" cy="11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0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82563" y="533419"/>
            <a:ext cx="9540876" cy="111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charset="0"/>
              <a:sym typeface="Wingdings 2" pitchFamily="18" charset="2"/>
            </a:endParaRPr>
          </a:p>
        </p:txBody>
      </p:sp>
      <p:sp>
        <p:nvSpPr>
          <p:cNvPr id="3" name="Line 63"/>
          <p:cNvSpPr>
            <a:spLocks noChangeShapeType="1"/>
          </p:cNvSpPr>
          <p:nvPr userDrawn="1"/>
        </p:nvSpPr>
        <p:spPr bwMode="auto">
          <a:xfrm flipV="1">
            <a:off x="8202613" y="90493"/>
            <a:ext cx="0" cy="358775"/>
          </a:xfrm>
          <a:prstGeom prst="line">
            <a:avLst/>
          </a:prstGeom>
          <a:noFill/>
          <a:ln w="6350" cap="rnd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5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68"/>
            <a:ext cx="2311400" cy="365125"/>
          </a:xfrm>
          <a:prstGeom prst="rect">
            <a:avLst/>
          </a:prstGeom>
        </p:spPr>
        <p:txBody>
          <a:bodyPr/>
          <a:lstStyle/>
          <a:p>
            <a:fld id="{4E6DF027-4B21-42FB-8A96-E2F1F4E3B6E6}" type="datetimeFigureOut">
              <a:rPr lang="ko-KR" altLang="en-US">
                <a:solidFill>
                  <a:srgbClr val="000000"/>
                </a:solidFill>
              </a:rPr>
              <a:pPr/>
              <a:t>2013-07-15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6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68"/>
            <a:ext cx="2311400" cy="365125"/>
          </a:xfrm>
          <a:prstGeom prst="rect">
            <a:avLst/>
          </a:prstGeom>
        </p:spPr>
        <p:txBody>
          <a:bodyPr/>
          <a:lstStyle/>
          <a:p>
            <a:fld id="{B12D7FE6-4FC1-4655-9B96-6FFD4A99E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6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2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/>
          <p:cNvSpPr txBox="1">
            <a:spLocks noChangeArrowheads="1"/>
          </p:cNvSpPr>
          <p:nvPr userDrawn="1"/>
        </p:nvSpPr>
        <p:spPr bwMode="auto">
          <a:xfrm>
            <a:off x="9437795" y="6649068"/>
            <a:ext cx="144270" cy="1384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808038" eaLnBrk="0" hangingPunct="0"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1pPr>
            <a:lvl2pPr marL="742950" indent="-285750" defTabSz="808038" eaLnBrk="0" hangingPunct="0"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2pPr>
            <a:lvl3pPr marL="1143000" indent="-228600" defTabSz="808038" eaLnBrk="0" hangingPunct="0"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3pPr>
            <a:lvl4pPr marL="1600200" indent="-228600" defTabSz="808038" eaLnBrk="0" hangingPunct="0"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4pPr>
            <a:lvl5pPr marL="2057400" indent="-228600" defTabSz="808038" eaLnBrk="0" hangingPunct="0"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hangingPunct="1">
              <a:defRPr/>
            </a:pPr>
            <a:fld id="{0B16DAC4-F905-41A3-85B2-D9AFA8575179}" type="slidenum"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pPr algn="ctr" eaLnBrk="1" hangingPunct="1">
                <a:defRPr/>
              </a:pPr>
              <a:t>‹#›</a:t>
            </a:fld>
            <a:endParaRPr lang="en-US" altLang="ko-KR" sz="900" dirty="0" smtClean="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4" name="Line 59"/>
          <p:cNvSpPr>
            <a:spLocks noChangeShapeType="1"/>
          </p:cNvSpPr>
          <p:nvPr userDrawn="1"/>
        </p:nvSpPr>
        <p:spPr bwMode="auto">
          <a:xfrm flipV="1">
            <a:off x="4953000" y="6642118"/>
            <a:ext cx="0" cy="161925"/>
          </a:xfrm>
          <a:prstGeom prst="line">
            <a:avLst/>
          </a:prstGeom>
          <a:noFill/>
          <a:ln w="6350" cap="rnd">
            <a:solidFill>
              <a:srgbClr val="C7C7C7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Line 63"/>
          <p:cNvSpPr>
            <a:spLocks noChangeShapeType="1"/>
          </p:cNvSpPr>
          <p:nvPr userDrawn="1"/>
        </p:nvSpPr>
        <p:spPr bwMode="auto">
          <a:xfrm flipV="1">
            <a:off x="9297989" y="6642118"/>
            <a:ext cx="0" cy="161925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6" name="Line 63"/>
          <p:cNvSpPr>
            <a:spLocks noChangeShapeType="1"/>
          </p:cNvSpPr>
          <p:nvPr userDrawn="1"/>
        </p:nvSpPr>
        <p:spPr bwMode="auto">
          <a:xfrm flipV="1">
            <a:off x="819482" y="6642118"/>
            <a:ext cx="0" cy="161925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바닥글 개체 틀 3"/>
          <p:cNvSpPr txBox="1">
            <a:spLocks/>
          </p:cNvSpPr>
          <p:nvPr userDrawn="1"/>
        </p:nvSpPr>
        <p:spPr>
          <a:xfrm>
            <a:off x="943231" y="6654800"/>
            <a:ext cx="2376487" cy="1270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800" kern="10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Marketing &amp; UX Research Consultancy</a:t>
            </a:r>
          </a:p>
        </p:txBody>
      </p:sp>
      <p:pic>
        <p:nvPicPr>
          <p:cNvPr id="19" name="Picture 2" descr="D:\jennifer\내 문서\2011\회사 관련\회사 소개서\AEON_Insight_20110107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3393" y="6655604"/>
            <a:ext cx="491195" cy="13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 userDrawn="1"/>
        </p:nvSpPr>
        <p:spPr bwMode="auto">
          <a:xfrm>
            <a:off x="182563" y="6592906"/>
            <a:ext cx="9540876" cy="9525"/>
          </a:xfrm>
          <a:prstGeom prst="rect">
            <a:avLst/>
          </a:prstGeom>
          <a:solidFill>
            <a:srgbClr val="CFCFC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charset="0"/>
              <a:sym typeface="Wingdings 2" pitchFamily="18" charset="2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182563" y="533419"/>
            <a:ext cx="9540876" cy="111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24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000" b="1" dirty="0">
          <a:solidFill>
            <a:schemeClr val="tx1"/>
          </a:solidFill>
          <a:latin typeface="+mj-lt"/>
          <a:ea typeface="+mj-ea"/>
          <a:cs typeface="+mj-cs"/>
          <a:sym typeface="Wingdings 2" pitchFamily="18" charset="2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sym typeface="Wingdings 2" pitchFamily="18" charset="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sym typeface="Wingdings 2" pitchFamily="18" charset="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sym typeface="Wingdings 2" pitchFamily="18" charset="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sym typeface="Wingdings 2" pitchFamily="18" charset="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3231214" y="689852"/>
            <a:ext cx="6042266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3000"/>
                </a:schemeClr>
              </a:gs>
              <a:gs pos="50000">
                <a:schemeClr val="accent1">
                  <a:shade val="67500"/>
                  <a:satMod val="115000"/>
                  <a:lumMod val="19000"/>
                  <a:lumOff val="81000"/>
                </a:schemeClr>
              </a:gs>
              <a:gs pos="100000">
                <a:schemeClr val="accent1">
                  <a:shade val="100000"/>
                  <a:satMod val="115000"/>
                  <a:lumMod val="18000"/>
                  <a:lumOff val="82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0" rIns="0" bIns="0" anchor="ctr"/>
          <a:lstStyle/>
          <a:p>
            <a:pPr marL="0" lvl="1" latinLnBrk="0">
              <a:lnSpc>
                <a:spcPct val="125000"/>
              </a:lnSpc>
            </a:pPr>
            <a:r>
              <a:rPr lang="ko-KR" altLang="en-US" sz="1000" b="1" dirty="0">
                <a:solidFill>
                  <a:srgbClr val="000000"/>
                </a:solidFill>
              </a:rPr>
              <a:t>상세정보</a:t>
            </a:r>
            <a:endParaRPr lang="en-US" altLang="ko-KR" sz="1000" b="1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036676" y="689852"/>
            <a:ext cx="1194538" cy="290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3000"/>
                </a:schemeClr>
              </a:gs>
              <a:gs pos="50000">
                <a:schemeClr val="accent1">
                  <a:shade val="67500"/>
                  <a:satMod val="115000"/>
                  <a:lumMod val="19000"/>
                  <a:lumOff val="81000"/>
                </a:schemeClr>
              </a:gs>
              <a:gs pos="100000">
                <a:schemeClr val="accent1">
                  <a:shade val="100000"/>
                  <a:satMod val="115000"/>
                  <a:lumMod val="18000"/>
                  <a:lumOff val="82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88000" tIns="0" rIns="0" bIns="0" anchor="ctr"/>
          <a:lstStyle/>
          <a:p>
            <a:pPr marL="0" lvl="1" latinLnBrk="0">
              <a:lnSpc>
                <a:spcPct val="125000"/>
              </a:lnSpc>
            </a:pPr>
            <a:r>
              <a:rPr lang="ko-KR" altLang="en-US" sz="1000" b="1" dirty="0">
                <a:solidFill>
                  <a:srgbClr val="000000"/>
                </a:solidFill>
              </a:rPr>
              <a:t>촬영 이미지</a:t>
            </a:r>
            <a:endParaRPr lang="en-US" altLang="ko-KR" sz="1000" b="1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14518" y="689852"/>
            <a:ext cx="1427956" cy="290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3000"/>
                </a:schemeClr>
              </a:gs>
              <a:gs pos="50000">
                <a:schemeClr val="accent1">
                  <a:shade val="67500"/>
                  <a:satMod val="115000"/>
                  <a:lumMod val="19000"/>
                  <a:lumOff val="81000"/>
                </a:schemeClr>
              </a:gs>
              <a:gs pos="100000">
                <a:schemeClr val="accent1">
                  <a:shade val="100000"/>
                  <a:satMod val="115000"/>
                  <a:lumMod val="18000"/>
                  <a:lumOff val="82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0" rIns="0" bIns="0" anchor="ctr"/>
          <a:lstStyle/>
          <a:p>
            <a:pPr marL="0" lvl="1" latinLnBrk="0">
              <a:lnSpc>
                <a:spcPct val="125000"/>
              </a:lnSpc>
            </a:pPr>
            <a:r>
              <a:rPr lang="ko-KR" altLang="en-US" sz="1000" b="1" dirty="0">
                <a:solidFill>
                  <a:srgbClr val="000000"/>
                </a:solidFill>
              </a:rPr>
              <a:t>촬영대상</a:t>
            </a:r>
            <a:endParaRPr lang="en-US" altLang="ko-KR" sz="10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1" y="92602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현재패턴관련 상세정보 </a:t>
            </a:r>
            <a:r>
              <a:rPr lang="en-US" altLang="ko-KR" b="1" dirty="0" smtClean="0">
                <a:solidFill>
                  <a:srgbClr val="000000"/>
                </a:solidFill>
              </a:rPr>
              <a:t>sample</a:t>
            </a:r>
            <a:endParaRPr lang="en-US" altLang="ko-KR" b="1" dirty="0">
              <a:solidFill>
                <a:srgbClr val="000000"/>
              </a:solidFill>
            </a:endParaRPr>
          </a:p>
        </p:txBody>
      </p:sp>
      <p:pic>
        <p:nvPicPr>
          <p:cNvPr id="20" name="Picture 2" descr="버버리 체크 치마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9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016732"/>
            <a:ext cx="1035873" cy="77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버버리 체크 치마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9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19" t="38888" r="50000" b="21909"/>
          <a:stretch/>
        </p:blipFill>
        <p:spPr bwMode="auto">
          <a:xfrm>
            <a:off x="2451275" y="1160748"/>
            <a:ext cx="341485" cy="5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476836" y="1160457"/>
            <a:ext cx="579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cs typeface="Calibri" pitchFamily="34" charset="0"/>
              </a:rPr>
              <a:t>영국의 명품 브랜드 </a:t>
            </a:r>
            <a:r>
              <a:rPr lang="ko-KR" altLang="en-US" sz="1000" dirty="0" err="1">
                <a:latin typeface="+mn-ea"/>
                <a:cs typeface="Calibri" pitchFamily="34" charset="0"/>
              </a:rPr>
              <a:t>버버리의</a:t>
            </a:r>
            <a:r>
              <a:rPr lang="ko-KR" altLang="en-US" sz="1000" dirty="0">
                <a:latin typeface="+mn-ea"/>
                <a:cs typeface="Calibri" pitchFamily="34" charset="0"/>
              </a:rPr>
              <a:t> 대중적으로 잘 알려진 갈색바탕의 체크무늬를 연상 할 수 있는 패턴입니다</a:t>
            </a:r>
            <a:r>
              <a:rPr lang="en-US" altLang="ko-KR" sz="1000" dirty="0">
                <a:latin typeface="+mn-ea"/>
                <a:cs typeface="Calibri" pitchFamily="34" charset="0"/>
              </a:rPr>
              <a:t>.</a:t>
            </a:r>
          </a:p>
        </p:txBody>
      </p:sp>
      <p:cxnSp>
        <p:nvCxnSpPr>
          <p:cNvPr id="1024" name="직선 연결선 1023"/>
          <p:cNvCxnSpPr/>
          <p:nvPr/>
        </p:nvCxnSpPr>
        <p:spPr bwMode="auto">
          <a:xfrm>
            <a:off x="596516" y="1952836"/>
            <a:ext cx="867696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614518" y="3104964"/>
            <a:ext cx="867696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036676" y="993687"/>
            <a:ext cx="0" cy="534339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3224808" y="993687"/>
            <a:ext cx="6406" cy="534339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060848"/>
            <a:ext cx="911263" cy="9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8369" r="57272" b="35861"/>
          <a:stretch/>
        </p:blipFill>
        <p:spPr bwMode="auto">
          <a:xfrm>
            <a:off x="2451275" y="2186777"/>
            <a:ext cx="339515" cy="5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http://petit-puppy.com/shop/data/goods/1355417080179s0.jpg"/>
          <p:cNvPicPr>
            <a:picLocks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43" b="897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38415" r="54251" b="33083"/>
          <a:stretch/>
        </p:blipFill>
        <p:spPr bwMode="auto">
          <a:xfrm>
            <a:off x="2450595" y="3284984"/>
            <a:ext cx="340195" cy="5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petit-puppy.com/shop/data/goods/1355417080179s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3" b="897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2" y="3114699"/>
            <a:ext cx="710066" cy="9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76836" y="2186776"/>
            <a:ext cx="5796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 smtClean="0">
                <a:latin typeface="+mn-ea"/>
                <a:cs typeface="Calibri" pitchFamily="34" charset="0"/>
              </a:rPr>
              <a:t>체스판처럼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 흑과 백의 격자무늬가 번갈아 가며 조화를 이루고 있는 체크패턴입니다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.</a:t>
            </a:r>
            <a:endParaRPr lang="en-US" altLang="ko-KR" sz="1000" dirty="0">
              <a:latin typeface="+mn-ea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81076" y="3271067"/>
            <a:ext cx="579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+mn-ea"/>
                <a:cs typeface="Calibri" pitchFamily="34" charset="0"/>
              </a:rPr>
              <a:t>꿀벌의 얼룩무늬를 연상시키는 노랑색과 검정색의 줄무늬 패턴입니다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.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  </a:t>
            </a:r>
            <a:endParaRPr lang="en-US" altLang="ko-KR" sz="1000" dirty="0" smtClean="0">
              <a:latin typeface="+mn-ea"/>
              <a:cs typeface="Calibri" pitchFamily="34" charset="0"/>
            </a:endParaRPr>
          </a:p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73892" y="4373222"/>
            <a:ext cx="5796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+mn-ea"/>
                <a:cs typeface="Calibri" pitchFamily="34" charset="0"/>
              </a:rPr>
              <a:t>프랑</a:t>
            </a:r>
            <a:r>
              <a:rPr lang="ko-KR" altLang="en-US" sz="1000" dirty="0">
                <a:latin typeface="+mn-ea"/>
                <a:cs typeface="Calibri" pitchFamily="34" charset="0"/>
              </a:rPr>
              <a:t>스 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국기와 영국 국기를 연상시키는 파랑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, 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흰색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, 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빨강이 조화된 줄무늬 패턴입니다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.</a:t>
            </a:r>
            <a:endParaRPr lang="en-US" altLang="ko-KR" sz="1000" dirty="0">
              <a:latin typeface="+mn-ea"/>
              <a:cs typeface="Calibri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632520" y="4138447"/>
            <a:ext cx="867696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4" name="Picture 9" descr="http://www.8seconds.co.kr/images/goods/8seconds/2013/05/2013052071166_4_368x36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7" y="5301208"/>
            <a:ext cx="1035873" cy="103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/>
          <p:cNvPicPr preferRelativeResize="0"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5" y="5522144"/>
            <a:ext cx="342000" cy="5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연결선 37"/>
          <p:cNvCxnSpPr/>
          <p:nvPr/>
        </p:nvCxnSpPr>
        <p:spPr bwMode="auto">
          <a:xfrm>
            <a:off x="632520" y="5229200"/>
            <a:ext cx="867696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직사각형 40"/>
          <p:cNvSpPr/>
          <p:nvPr/>
        </p:nvSpPr>
        <p:spPr>
          <a:xfrm>
            <a:off x="3481076" y="5522143"/>
            <a:ext cx="5796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162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+mn-ea"/>
                <a:cs typeface="Calibri" pitchFamily="34" charset="0"/>
              </a:rPr>
              <a:t>청정해수를 연상시키는 선명한 </a:t>
            </a:r>
            <a:r>
              <a:rPr lang="ko-KR" altLang="en-US" sz="1000" dirty="0" err="1" smtClean="0">
                <a:latin typeface="+mn-ea"/>
                <a:cs typeface="Calibri" pitchFamily="34" charset="0"/>
              </a:rPr>
              <a:t>파랑색의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 단색 패턴입니다</a:t>
            </a:r>
            <a:r>
              <a:rPr lang="en-US" altLang="ko-KR" sz="1000" dirty="0" smtClean="0">
                <a:latin typeface="+mn-ea"/>
                <a:cs typeface="Calibri" pitchFamily="34" charset="0"/>
              </a:rPr>
              <a:t>.</a:t>
            </a:r>
            <a:r>
              <a:rPr lang="ko-KR" altLang="en-US" sz="1000" dirty="0" smtClean="0">
                <a:latin typeface="+mn-ea"/>
                <a:cs typeface="Calibri" pitchFamily="34" charset="0"/>
              </a:rPr>
              <a:t> </a:t>
            </a:r>
            <a:endParaRPr lang="en-US" altLang="ko-KR" sz="1000" dirty="0">
              <a:latin typeface="+mn-ea"/>
              <a:cs typeface="Calibri" pitchFamily="34" charset="0"/>
            </a:endParaRPr>
          </a:p>
        </p:txBody>
      </p:sp>
      <p:pic>
        <p:nvPicPr>
          <p:cNvPr id="46" name="Picture 22" descr="http://www.8seconds.co.kr/images/goods/8seconds/2013/04/2013040364807_4_368x368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3" y="4238634"/>
            <a:ext cx="971939" cy="9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4"/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57" y="4373223"/>
            <a:ext cx="342000" cy="6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6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보고서 본문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F3F3F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맑은 고딕" pitchFamily="50" charset="-127"/>
            <a:sym typeface="Wingdings 2" pitchFamily="18" charset="2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62</Words>
  <Application>Microsoft Office PowerPoint</Application>
  <PresentationFormat>A4 용지(210x297mm)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1_보고서 본문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kun</cp:lastModifiedBy>
  <cp:revision>37</cp:revision>
  <dcterms:created xsi:type="dcterms:W3CDTF">2013-07-03T02:17:12Z</dcterms:created>
  <dcterms:modified xsi:type="dcterms:W3CDTF">2013-07-15T04:26:17Z</dcterms:modified>
</cp:coreProperties>
</file>