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21" r:id="rId5"/>
    <p:sldId id="509" r:id="rId6"/>
    <p:sldId id="508" r:id="rId7"/>
    <p:sldId id="523" r:id="rId8"/>
    <p:sldId id="526" r:id="rId9"/>
    <p:sldId id="527" r:id="rId10"/>
    <p:sldId id="512" r:id="rId11"/>
    <p:sldId id="513" r:id="rId12"/>
    <p:sldId id="511" r:id="rId13"/>
    <p:sldId id="514" r:id="rId14"/>
    <p:sldId id="524" r:id="rId15"/>
    <p:sldId id="468" r:id="rId16"/>
    <p:sldId id="516" r:id="rId17"/>
    <p:sldId id="528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CC99"/>
    <a:srgbClr val="000000"/>
    <a:srgbClr val="006666"/>
    <a:srgbClr val="660066"/>
    <a:srgbClr val="FFCC00"/>
    <a:srgbClr val="FFFF00"/>
    <a:srgbClr val="CC0099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C320E-AF3D-4B0F-9CAD-6C3BE444CE3C}" v="6" dt="2021-02-16T19:20:07.779"/>
    <p1510:client id="{C752F0B8-CB45-4AC2-B3F1-AD689D49B9CB}" v="1" dt="2021-02-16T15:20:1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3" autoAdjust="0"/>
    <p:restoredTop sz="66471" autoAdjust="0"/>
  </p:normalViewPr>
  <p:slideViewPr>
    <p:cSldViewPr>
      <p:cViewPr varScale="1">
        <p:scale>
          <a:sx n="108" d="100"/>
          <a:sy n="108" d="100"/>
        </p:scale>
        <p:origin x="1056" y="114"/>
      </p:cViewPr>
      <p:guideLst>
        <p:guide orient="horz" pos="2160"/>
        <p:guide pos="2592"/>
      </p:guideLst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Qi [COM S]" userId="S::qli@iastate.edu::a9a6d976-dd74-4879-aa62-82795eaef9f6" providerId="AD" clId="Web-{C752F0B8-CB45-4AC2-B3F1-AD689D49B9CB}"/>
    <pc:docChg chg="sldOrd">
      <pc:chgData name="Li, Qi [COM S]" userId="S::qli@iastate.edu::a9a6d976-dd74-4879-aa62-82795eaef9f6" providerId="AD" clId="Web-{C752F0B8-CB45-4AC2-B3F1-AD689D49B9CB}" dt="2021-02-16T15:20:11.251" v="0"/>
      <pc:docMkLst>
        <pc:docMk/>
      </pc:docMkLst>
      <pc:sldChg chg="ord">
        <pc:chgData name="Li, Qi [COM S]" userId="S::qli@iastate.edu::a9a6d976-dd74-4879-aa62-82795eaef9f6" providerId="AD" clId="Web-{C752F0B8-CB45-4AC2-B3F1-AD689D49B9CB}" dt="2021-02-16T15:20:11.251" v="0"/>
        <pc:sldMkLst>
          <pc:docMk/>
          <pc:sldMk cId="290101900" sldId="511"/>
        </pc:sldMkLst>
      </pc:sldChg>
    </pc:docChg>
  </pc:docChgLst>
  <pc:docChgLst>
    <pc:chgData name="Li, Qi [COM S]" userId="S::qli@iastate.edu::a9a6d976-dd74-4879-aa62-82795eaef9f6" providerId="AD" clId="Web-{555C320E-AF3D-4B0F-9CAD-6C3BE444CE3C}"/>
    <pc:docChg chg="modSld">
      <pc:chgData name="Li, Qi [COM S]" userId="S::qli@iastate.edu::a9a6d976-dd74-4879-aa62-82795eaef9f6" providerId="AD" clId="Web-{555C320E-AF3D-4B0F-9CAD-6C3BE444CE3C}" dt="2021-02-16T19:20:07.763" v="5" actId="20577"/>
      <pc:docMkLst>
        <pc:docMk/>
      </pc:docMkLst>
      <pc:sldChg chg="modSp">
        <pc:chgData name="Li, Qi [COM S]" userId="S::qli@iastate.edu::a9a6d976-dd74-4879-aa62-82795eaef9f6" providerId="AD" clId="Web-{555C320E-AF3D-4B0F-9CAD-6C3BE444CE3C}" dt="2021-02-16T19:20:07.763" v="5" actId="20577"/>
        <pc:sldMkLst>
          <pc:docMk/>
          <pc:sldMk cId="3383572108" sldId="514"/>
        </pc:sldMkLst>
        <pc:spChg chg="mod">
          <ac:chgData name="Li, Qi [COM S]" userId="S::qli@iastate.edu::a9a6d976-dd74-4879-aa62-82795eaef9f6" providerId="AD" clId="Web-{555C320E-AF3D-4B0F-9CAD-6C3BE444CE3C}" dt="2021-02-16T19:20:07.763" v="5" actId="20577"/>
          <ac:spMkLst>
            <pc:docMk/>
            <pc:sldMk cId="3383572108" sldId="514"/>
            <ac:spMk id="37376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45" tIns="48472" rIns="96945" bIns="48472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latin typeface="Times New Roman" pitchFamily="18" charset="0"/>
              </a:defRPr>
            </a:lvl1pPr>
          </a:lstStyle>
          <a:p>
            <a:fld id="{952853A2-50DE-4B62-A701-F7E3FABE4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3850" y="0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4600" y="708025"/>
            <a:ext cx="4827588" cy="3621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564063"/>
            <a:ext cx="5407025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defTabSz="947738">
              <a:defRPr sz="1300"/>
            </a:lvl1pPr>
          </a:lstStyle>
          <a:p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3850" y="9128125"/>
            <a:ext cx="31813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0" tIns="47416" rIns="94830" bIns="47416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/>
            </a:lvl1pPr>
          </a:lstStyle>
          <a:p>
            <a:fld id="{6FC4DE18-8089-46CC-807A-FA67B697BA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1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</a:t>
            </a:r>
            <a:r>
              <a:rPr lang="en-US" baseline="0" dirty="0"/>
              <a:t> about algebra.</a:t>
            </a:r>
          </a:p>
          <a:p>
            <a:r>
              <a:rPr lang="en-US" baseline="0" dirty="0"/>
              <a:t>For example (a^2+b)*c/d.</a:t>
            </a:r>
          </a:p>
          <a:p>
            <a:r>
              <a:rPr lang="en-US" baseline="0" dirty="0"/>
              <a:t>Algebra has symbols defining for different operations. </a:t>
            </a:r>
          </a:p>
          <a:p>
            <a:r>
              <a:rPr lang="en-US" baseline="0" dirty="0"/>
              <a:t>These operations has different level of priority. So (a^2+b)*c/d is different from a^2+b*c/d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We can rewrite the same formula for faster calculation. (a^2+b)*c/d = a^2*c/</a:t>
            </a:r>
            <a:r>
              <a:rPr lang="en-US" baseline="0" dirty="0" err="1"/>
              <a:t>d+b</a:t>
            </a:r>
            <a:r>
              <a:rPr lang="en-US" baseline="0" dirty="0"/>
              <a:t>*c/d, but the left hand side have less operations, so faster to calculate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10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12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A1CDC-217B-4855-BE93-0A8F48F5DD20}" type="slidenum">
              <a:rPr lang="en-US"/>
              <a:pPr/>
              <a:t>13</a:t>
            </a:fld>
            <a:endParaRPr lang="en-US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2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Sigma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Sigma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𝜎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3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Pi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Pi</a:t>
                </a:r>
                <a:r>
                  <a:rPr lang="en-US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𝜋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="001"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𝑆𝑡𝑢𝑑𝑒𝑛𝑡𝑠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chooses the row first and then choose the column.</a:t>
                </a:r>
              </a:p>
              <a:p>
                <a:r>
                  <a:rPr lang="en-US" dirty="0"/>
                  <a:t>Can</a:t>
                </a:r>
                <a:r>
                  <a:rPr lang="en-US" baseline="0" dirty="0"/>
                  <a:t> we switch these two operations?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𝜋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_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𝑛𝑎𝑚𝑒 (𝜎_(𝑖𝑑="001") (𝑆𝑡𝑢𝑑𝑒𝑛𝑡𝑠))</a:t>
                </a:r>
                <a:r>
                  <a:rPr lang="en-US" dirty="0" smtClean="0"/>
                  <a:t> chooses the row first and then choose the column.</a:t>
                </a:r>
              </a:p>
              <a:p>
                <a:r>
                  <a:rPr lang="en-US" dirty="0" smtClean="0"/>
                  <a:t>Can</a:t>
                </a:r>
                <a:r>
                  <a:rPr lang="en-US" baseline="0" dirty="0" smtClean="0"/>
                  <a:t> we switch these two operations?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5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Start with</a:t>
                </a:r>
                <a:r>
                  <a:rPr lang="en-US" baseline="0" dirty="0"/>
                  <a:t> the basic</a:t>
                </a:r>
              </a:p>
              <a:p>
                <a:r>
                  <a:rPr lang="en-US" baseline="0" dirty="0"/>
                  <a:t>Relations are sets of tuples</a:t>
                </a:r>
              </a:p>
              <a:p>
                <a:r>
                  <a:rPr lang="en-US" baseline="0" dirty="0"/>
                  <a:t>So all set operators can be applied here (but there is a requirement: the schema of the two relations has to be the same)</a:t>
                </a:r>
              </a:p>
              <a:p>
                <a:r>
                  <a:rPr lang="en-US" baseline="0" dirty="0"/>
                  <a:t>Union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baseline="0" dirty="0"/>
              </a:p>
              <a:p>
                <a:r>
                  <a:rPr lang="en-US" baseline="0" dirty="0"/>
                  <a:t>Intersection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b="0" baseline="0" dirty="0"/>
              </a:p>
              <a:p>
                <a:r>
                  <a:rPr lang="en-US" baseline="0" dirty="0"/>
                  <a:t>Difference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baseline="0" dirty="0"/>
              </a:p>
              <a:p>
                <a:endParaRPr lang="en-US" baseline="0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Start with</a:t>
                </a:r>
                <a:r>
                  <a:rPr lang="en-US" baseline="0" dirty="0" smtClean="0"/>
                  <a:t> the basic</a:t>
                </a:r>
              </a:p>
              <a:p>
                <a:r>
                  <a:rPr lang="en-US" baseline="0" dirty="0" smtClean="0"/>
                  <a:t>Relations are sets</a:t>
                </a:r>
                <a:r>
                  <a:rPr lang="en-US" baseline="0" dirty="0"/>
                  <a:t> </a:t>
                </a:r>
                <a:r>
                  <a:rPr lang="en-US" baseline="0" dirty="0" smtClean="0"/>
                  <a:t>of tuples</a:t>
                </a:r>
              </a:p>
              <a:p>
                <a:r>
                  <a:rPr lang="en-US" baseline="0" dirty="0" smtClean="0"/>
                  <a:t>So all set operators can be applied here (but there is a requirement: the schema of the two relations has to be the same)</a:t>
                </a:r>
              </a:p>
              <a:p>
                <a:r>
                  <a:rPr lang="en-US" baseline="0" dirty="0" smtClean="0"/>
                  <a:t>Union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∪</a:t>
                </a:r>
                <a:endParaRPr lang="en-US" b="0" baseline="0" dirty="0" smtClean="0"/>
              </a:p>
              <a:p>
                <a:r>
                  <a:rPr lang="en-US" baseline="0" dirty="0" smtClean="0"/>
                  <a:t>Intersection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∩</a:t>
                </a:r>
                <a:endParaRPr lang="en-US" b="0" baseline="0" dirty="0" smtClean="0"/>
              </a:p>
              <a:p>
                <a:r>
                  <a:rPr lang="en-US" baseline="0" dirty="0" smtClean="0"/>
                  <a:t>Difference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−</a:t>
                </a:r>
                <a:endParaRPr lang="en-US" b="0" baseline="0" dirty="0" smtClean="0"/>
              </a:p>
              <a:p>
                <a:endParaRPr lang="en-US" baseline="0" dirty="0" smtClean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0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DE18-8089-46CC-807A-FA67B697BA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2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7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8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</p:spPr>
        <p:txBody>
          <a:bodyPr/>
          <a:lstStyle/>
          <a:p>
            <a:r>
              <a:rPr lang="en-US" dirty="0"/>
              <a:t>Cross product</a:t>
            </a:r>
            <a:r>
              <a:rPr lang="en-US" baseline="0" dirty="0"/>
              <a:t> (aka Cartesian product)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3C5FA5-A3F7-4CE8-BC9F-E66425B27411}" type="slidenum">
              <a:rPr lang="en-US"/>
              <a:pPr/>
              <a:t>9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/>
                  <a:t>Join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47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31838" y="4560888"/>
                <a:ext cx="5851525" cy="4319587"/>
              </a:xfrm>
            </p:spPr>
            <p:txBody>
              <a:bodyPr/>
              <a:lstStyle/>
              <a:p>
                <a:r>
                  <a:rPr lang="en-US" dirty="0" smtClean="0"/>
                  <a:t>Join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⋈</a:t>
                </a:r>
                <a:endParaRPr lang="en-US" dirty="0"/>
              </a:p>
            </p:txBody>
          </p:sp>
        </mc:Fallback>
      </mc:AlternateContent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8D4FE-4A6D-4D5D-8397-D8BE38861C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33702-9513-4D92-9AEC-0A719A9D27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C0FB4-BFE9-4C9D-AD73-01B766F122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1E1A93-D47C-4DCB-8A33-D1E7EEADE8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4DBEC2-225A-4FE0-8A24-0CECC808E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64ECC-E2D4-479E-9283-C9FA0E7C3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57175-7011-446F-AA99-A38B5EB6D9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8C92-56FE-438A-830E-A8BD0D3CE4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5F1A0-00B0-4D2E-911A-316A6067BD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A8F49-1D62-4080-A4DE-A9BA13EFF8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ADE7E-E2C8-4934-A7CD-DBF51C40C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54F59-556B-421E-9BCC-EF3FB59A07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8C3B8-7B5D-42B6-B6B0-9FF75FB60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E935863C-B6DD-40F6-BC4B-22EC722ADE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Why we need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4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763000" cy="4572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Condition Join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807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7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you link natural join with cross product?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85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5800"/>
            <a:ext cx="5410200" cy="166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648200"/>
            <a:ext cx="6553200" cy="1190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352800"/>
            <a:ext cx="1948808" cy="1038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590800"/>
            <a:ext cx="6324600" cy="6220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6019800"/>
            <a:ext cx="6553200" cy="4747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 sz="3200"/>
              <a:t>Relational Algebra as a Query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19200"/>
            <a:ext cx="5410200" cy="16679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276600"/>
            <a:ext cx="6781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to examples on OneNote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5334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Select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38200"/>
            <a:ext cx="6400800" cy="17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971800"/>
            <a:ext cx="5154420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Project Operator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5348978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62000"/>
            <a:ext cx="7086600" cy="23118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276600"/>
            <a:ext cx="6096000" cy="305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VS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relational algebra, “Selection” is on rows (i.e., which rows satisfy the conditions), while “Projection” is on columns.</a:t>
                </a:r>
              </a:p>
              <a:p>
                <a:r>
                  <a:rPr lang="en-US" dirty="0"/>
                  <a:t>Don’t get confused with the Select statement in SQL.</a:t>
                </a:r>
              </a:p>
              <a:p>
                <a:pPr lvl="1"/>
                <a:r>
                  <a:rPr lang="en-US" dirty="0"/>
                  <a:t>Select name from Students where id=“001”</a:t>
                </a:r>
              </a:p>
              <a:p>
                <a:pPr lvl="1"/>
                <a:r>
                  <a:rPr lang="en-US" dirty="0"/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𝑛𝑎𝑚𝑒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="001"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𝑆𝑡𝑢𝑑𝑒𝑛𝑡𝑠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t="-2074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1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6858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Union, Intersection and Difference Operators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7467600" cy="195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3769688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657600"/>
            <a:ext cx="4408334" cy="216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8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4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828800" y="4572000"/>
            <a:ext cx="2362200" cy="1752600"/>
          </a:xfrm>
          <a:prstGeom prst="ellipse">
            <a:avLst/>
          </a:prstGeom>
          <a:solidFill>
            <a:srgbClr val="00CC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4800600"/>
            <a:ext cx="1485900" cy="1295400"/>
          </a:xfrm>
          <a:prstGeom prst="ellipse">
            <a:avLst/>
          </a:prstGeom>
          <a:solidFill>
            <a:srgbClr val="3333CC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987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Renaming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600"/>
            <a:ext cx="6858000" cy="2174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67000"/>
            <a:ext cx="5580845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571999"/>
            <a:ext cx="5585750" cy="21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Cross Product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6553200" cy="607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Natural Join Operator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685800"/>
            <a:ext cx="7031846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810000"/>
            <a:ext cx="1447800" cy="562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038600"/>
            <a:ext cx="6052285" cy="24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1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2441066D76A468055ACF92456AB51" ma:contentTypeVersion="4" ma:contentTypeDescription="Create a new document." ma:contentTypeScope="" ma:versionID="ed1f7e012127d74fb68bc9ae15bf2f21">
  <xsd:schema xmlns:xsd="http://www.w3.org/2001/XMLSchema" xmlns:xs="http://www.w3.org/2001/XMLSchema" xmlns:p="http://schemas.microsoft.com/office/2006/metadata/properties" xmlns:ns2="0b61e18b-4a5d-488f-b4f5-dfe22aa73b68" targetNamespace="http://schemas.microsoft.com/office/2006/metadata/properties" ma:root="true" ma:fieldsID="6938536058a50c772b07512b226ecff9" ns2:_="">
    <xsd:import namespace="0b61e18b-4a5d-488f-b4f5-dfe22aa73b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61e18b-4a5d-488f-b4f5-dfe22aa73b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C444B1-0F71-4DB6-8E56-A72BC640B2EE}">
  <ds:schemaRefs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0b61e18b-4a5d-488f-b4f5-dfe22aa73b68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FE4785B-75FD-4932-8D49-DA8F415BC8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07E73B-3030-4A9E-8858-E4410739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61e18b-4a5d-488f-b4f5-dfe22aa73b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21996</TotalTime>
  <Words>331</Words>
  <Application>Microsoft Office PowerPoint</Application>
  <PresentationFormat>On-screen Show (4:3)</PresentationFormat>
  <Paragraphs>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Cambria Math</vt:lpstr>
      <vt:lpstr>Comic Sans MS</vt:lpstr>
      <vt:lpstr>Times New Roman</vt:lpstr>
      <vt:lpstr>Default Design</vt:lpstr>
      <vt:lpstr>Relational Algebra</vt:lpstr>
      <vt:lpstr>Select Operator</vt:lpstr>
      <vt:lpstr>Project Operator</vt:lpstr>
      <vt:lpstr>Row VS Column</vt:lpstr>
      <vt:lpstr>Union, Intersection and Difference Operators</vt:lpstr>
      <vt:lpstr>Question </vt:lpstr>
      <vt:lpstr>Renaming Operator</vt:lpstr>
      <vt:lpstr>Cross Product Operator</vt:lpstr>
      <vt:lpstr>Natural Join Operator</vt:lpstr>
      <vt:lpstr>Condition Join Operators</vt:lpstr>
      <vt:lpstr>Question</vt:lpstr>
      <vt:lpstr>Relational Algebra as a Query Language</vt:lpstr>
      <vt:lpstr>Relational Algebra as a Query Language</vt:lpstr>
      <vt:lpstr>Go to examples on OneNote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Department of Computer Scienc</dc:creator>
  <cp:lastModifiedBy>Li, Qi [COM S]</cp:lastModifiedBy>
  <cp:revision>863</cp:revision>
  <dcterms:created xsi:type="dcterms:W3CDTF">2000-02-08T07:42:55Z</dcterms:created>
  <dcterms:modified xsi:type="dcterms:W3CDTF">2023-09-11T14:13:29Z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0x010100E722441066D76A468055ACF92456AB51</vt:lpwstr>
  </property>
</Properties>
</file>