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05718-F380-45F7-842A-60F677C8457D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74A1C-F128-4288-B8D4-AAD25160E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65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Agriculture médecine</a:t>
            </a:r>
          </a:p>
          <a:p>
            <a:r>
              <a:rPr lang="fr-FR" dirty="0"/>
              <a:t>Responsabilité d’apprendre l’informatique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74A1C-F128-4288-B8D4-AAD25160E46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720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Déjà utiliser comme support sur des jeux de drag and drop (par exemple sur code.org) car très apprécié des enfants</a:t>
            </a:r>
          </a:p>
          <a:p>
            <a:r>
              <a:rPr lang="fr-FR" dirty="0"/>
              <a:t>Fais appel à des ressources fondamentales comme la créativité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74A1C-F128-4288-B8D4-AAD25160E46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873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Est-ce que </a:t>
            </a:r>
            <a:r>
              <a:rPr lang="fr-FR" dirty="0" err="1"/>
              <a:t>minecraft</a:t>
            </a:r>
            <a:r>
              <a:rPr lang="fr-FR" dirty="0"/>
              <a:t> va éloigner du domaine pédagogique?</a:t>
            </a:r>
          </a:p>
          <a:p>
            <a:r>
              <a:rPr lang="fr-FR" dirty="0"/>
              <a:t>Pourtant bien présent dans des </a:t>
            </a:r>
            <a:r>
              <a:rPr lang="fr-FR" dirty="0" err="1"/>
              <a:t>serious</a:t>
            </a:r>
            <a:r>
              <a:rPr lang="fr-FR" dirty="0"/>
              <a:t> </a:t>
            </a:r>
            <a:r>
              <a:rPr lang="fr-FR" dirty="0" err="1"/>
              <a:t>game</a:t>
            </a:r>
            <a:endParaRPr lang="fr-FR" dirty="0"/>
          </a:p>
          <a:p>
            <a:endParaRPr lang="fr-FR" dirty="0"/>
          </a:p>
          <a:p>
            <a:r>
              <a:rPr lang="fr-FR" dirty="0"/>
              <a:t>Résultat pédagogique incertains malgré le fait que l’on utilise les éléments de l’existant</a:t>
            </a:r>
          </a:p>
          <a:p>
            <a:r>
              <a:rPr lang="fr-FR" dirty="0"/>
              <a:t>Mais preuve que l’informatique est partout ! Sans que l’on s’en rende forcément compte, et donc très accessible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74A1C-F128-4288-B8D4-AAD25160E46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482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Informatique on se dit compliquer alors que accessible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74A1C-F128-4288-B8D4-AAD25160E46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743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Foodtech</a:t>
            </a:r>
            <a:r>
              <a:rPr lang="fr-FR" dirty="0"/>
              <a:t> </a:t>
            </a:r>
            <a:r>
              <a:rPr lang="fr-FR" dirty="0" err="1"/>
              <a:t>foodservice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74A1C-F128-4288-B8D4-AAD25160E46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809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Musique, dessins, animation </a:t>
            </a:r>
            <a:r>
              <a:rPr lang="fr-FR" dirty="0" err="1"/>
              <a:t>etc</a:t>
            </a:r>
            <a:endParaRPr lang="fr-FR" dirty="0"/>
          </a:p>
          <a:p>
            <a:r>
              <a:rPr lang="fr-FR" dirty="0"/>
              <a:t>Automatisation de l’apprentissage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74A1C-F128-4288-B8D4-AAD25160E46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229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L’enfant ne vas pas commencer par apprendre boucles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74A1C-F128-4288-B8D4-AAD25160E46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9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Etude sur l’effet cognitif de l’utilisation de Logo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Etude sur l’apprentissage de la </a:t>
            </a:r>
            <a:r>
              <a:rPr lang="fr-FR" dirty="0" err="1"/>
              <a:t>récusivité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Etudes des années 80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Plus vieux, moins dans le contexte actuel, besoin d’évolution switch ensuite sur Sonic PI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74A1C-F128-4288-B8D4-AAD25160E46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231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Engagement questions sans se rendre compte info</a:t>
            </a:r>
          </a:p>
          <a:p>
            <a:r>
              <a:rPr lang="fr-FR" dirty="0"/>
              <a:t>Musique plus qu’un cadre ou prétexte éducatif</a:t>
            </a:r>
          </a:p>
          <a:p>
            <a:endParaRPr lang="fr-FR" dirty="0"/>
          </a:p>
          <a:p>
            <a:r>
              <a:rPr lang="fr-FR" dirty="0"/>
              <a:t>Nécessite quand même d’avoir un certain âge pas si facile (réflexion tempo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74A1C-F128-4288-B8D4-AAD25160E46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303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professeurs n’ont pas à être informaticien, ils doivent être formés</a:t>
            </a:r>
          </a:p>
          <a:p>
            <a:r>
              <a:rPr lang="fr-FR" dirty="0"/>
              <a:t>Apprentissage du binaire, tri informatique, détection d’erreur, notion d’interblocage</a:t>
            </a:r>
          </a:p>
          <a:p>
            <a:endParaRPr lang="fr-FR" dirty="0"/>
          </a:p>
          <a:p>
            <a:r>
              <a:rPr lang="fr-FR" dirty="0"/>
              <a:t>Pas souvent évident de faire le lien avec l’informatique parfois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74A1C-F128-4288-B8D4-AAD25160E46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146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Apprentissage des bonnes pratiques</a:t>
            </a:r>
          </a:p>
          <a:p>
            <a:r>
              <a:rPr lang="fr-FR" dirty="0"/>
              <a:t>Évolution intuitive</a:t>
            </a:r>
          </a:p>
          <a:p>
            <a:endParaRPr lang="fr-FR" dirty="0"/>
          </a:p>
          <a:p>
            <a:r>
              <a:rPr lang="fr-FR" dirty="0"/>
              <a:t>Bloqué payant, solutions gratuite comme code.org open source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74A1C-F128-4288-B8D4-AAD25160E46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48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Evolution malgré le fait que pas présent dans le scolaire</a:t>
            </a:r>
          </a:p>
          <a:p>
            <a:r>
              <a:rPr lang="fr-FR" dirty="0"/>
              <a:t>Cependant en bonne voie pour l’année prochaine lycée notamment SNT</a:t>
            </a:r>
          </a:p>
          <a:p>
            <a:endParaRPr lang="fr-FR" dirty="0"/>
          </a:p>
          <a:p>
            <a:r>
              <a:rPr lang="fr-FR" dirty="0"/>
              <a:t>Bonne </a:t>
            </a:r>
            <a:r>
              <a:rPr lang="fr-FR" dirty="0" err="1"/>
              <a:t>receptivité</a:t>
            </a:r>
            <a:r>
              <a:rPr lang="fr-FR" dirty="0"/>
              <a:t> si on s’en donne les moyens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74A1C-F128-4288-B8D4-AAD25160E46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626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Casse tête connu on a envie de le résoudre, -&gt; engagement direct</a:t>
            </a:r>
          </a:p>
          <a:p>
            <a:r>
              <a:rPr lang="fr-FR" dirty="0"/>
              <a:t>Bien faire le lien avec le contexte et l’apprentissage, on apprends sans savoir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74A1C-F128-4288-B8D4-AAD25160E46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24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F25E-CD3E-4167-B545-CC255EA28312}" type="datetime1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56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BACE-6594-4BFC-A49C-0B6E01A23748}" type="datetime1">
              <a:rPr lang="fr-FR" smtClean="0"/>
              <a:t>03/07/2019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03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26FD-5A70-4852-9CD0-61067BB656D1}" type="datetime1">
              <a:rPr lang="fr-FR" smtClean="0"/>
              <a:t>03/07/2019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998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441B-ECFD-4C0E-8332-0B5DF9942678}" type="datetime1">
              <a:rPr lang="fr-FR" smtClean="0"/>
              <a:t>03/07/2019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9816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10FC-6363-4381-BC1C-B078D43FBF71}" type="datetime1">
              <a:rPr lang="fr-FR" smtClean="0"/>
              <a:t>03/07/2019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914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5F7B-EA9B-46F7-B465-D3C3CBFFFC61}" type="datetime1">
              <a:rPr lang="fr-FR" smtClean="0"/>
              <a:t>03/07/2019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464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81D3-E5A5-48A8-AD34-75850D9B15C7}" type="datetime1">
              <a:rPr lang="fr-FR" smtClean="0"/>
              <a:t>03/07/2019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652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D115-9F35-4119-A96E-CFCC547F38D6}" type="datetime1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905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7556-25B4-4C9D-A219-59AFACB86B8A}" type="datetime1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25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4F90-AD87-4D08-908F-98D4AA73D701}" type="datetime1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23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527C-CC02-4C51-9B68-D756B4CFC11F}" type="datetime1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48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EB4-8BEC-46D2-BBEB-2D35B36B00ED}" type="datetime1">
              <a:rPr lang="fr-FR" smtClean="0"/>
              <a:t>03/07/2019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15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5670-2B70-455B-B201-872509B544DC}" type="datetime1">
              <a:rPr lang="fr-FR" smtClean="0"/>
              <a:t>03/07/2019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64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B3B8-330B-461C-8156-D8594C758B65}" type="datetime1">
              <a:rPr lang="fr-FR" smtClean="0"/>
              <a:t>03/07/2019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3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867E-F2BF-4325-9BE5-26F92B8B27AE}" type="datetime1">
              <a:rPr lang="fr-FR" smtClean="0"/>
              <a:t>03/07/2019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94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9B69-78D1-4264-8337-F5CDA1BE1B37}" type="datetime1">
              <a:rPr lang="fr-FR" smtClean="0"/>
              <a:t>03/07/2019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41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83EC-9565-4FFB-8D16-EDB0C6A2A3DB}" type="datetime1">
              <a:rPr lang="fr-FR" smtClean="0"/>
              <a:t>03/07/2019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6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2B79-3567-4B28-AA7B-4E67C59C87FC}" type="datetime1">
              <a:rPr lang="fr-FR" smtClean="0"/>
              <a:t>03/07/2019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73B12-D7FC-46F7-8091-A89AFD363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528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ouets pour apprendre à programmer, coûteux gadgets ou outils pédagogiques ?">
            <a:extLst>
              <a:ext uri="{FF2B5EF4-FFF2-40B4-BE49-F238E27FC236}">
                <a16:creationId xmlns:a16="http://schemas.microsoft.com/office/drawing/2014/main" id="{99D3B397-9EA5-4EAC-B420-55E0D0BFE7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5"/>
          <a:stretch/>
        </p:blipFill>
        <p:spPr bwMode="auto">
          <a:xfrm>
            <a:off x="20" y="2030"/>
            <a:ext cx="12191980" cy="685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ADE677-6AE1-43F5-9E60-1FEDC981A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947" y="992234"/>
            <a:ext cx="9626106" cy="810087"/>
          </a:xfrm>
        </p:spPr>
        <p:txBody>
          <a:bodyPr>
            <a:normAutofit/>
          </a:bodyPr>
          <a:lstStyle/>
          <a:p>
            <a:r>
              <a:rPr lang="fr-FR" dirty="0"/>
              <a:t>Soutenance de mémoire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B59B31-F422-42F8-8CB9-F62CE243A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8" y="2407224"/>
            <a:ext cx="9001462" cy="1431600"/>
          </a:xfrm>
        </p:spPr>
        <p:txBody>
          <a:bodyPr>
            <a:normAutofit/>
          </a:bodyPr>
          <a:lstStyle/>
          <a:p>
            <a:r>
              <a:rPr lang="fr-FR" sz="3600" dirty="0"/>
              <a:t>Comment familiariser les concepts informatiques aux enfants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F4DE7D-BD44-40A5-9A68-4EBD1BB2A461}"/>
              </a:ext>
            </a:extLst>
          </p:cNvPr>
          <p:cNvSpPr txBox="1"/>
          <p:nvPr/>
        </p:nvSpPr>
        <p:spPr>
          <a:xfrm>
            <a:off x="4691128" y="5388990"/>
            <a:ext cx="2809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Master MIAGE</a:t>
            </a:r>
          </a:p>
          <a:p>
            <a:pPr algn="ctr"/>
            <a:r>
              <a:rPr lang="fr-FR" dirty="0"/>
              <a:t>Année 2018/2019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Soutenu par Nicolas Piot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B1CAEBA-7863-47D8-B0A2-DD555A5BE40D}"/>
              </a:ext>
            </a:extLst>
          </p:cNvPr>
          <p:cNvSpPr txBox="1"/>
          <p:nvPr/>
        </p:nvSpPr>
        <p:spPr>
          <a:xfrm>
            <a:off x="589488" y="608643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03/07/2019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D7B836A-6F66-4E24-880F-3EFC3969AB5A}"/>
              </a:ext>
            </a:extLst>
          </p:cNvPr>
          <p:cNvSpPr txBox="1"/>
          <p:nvPr/>
        </p:nvSpPr>
        <p:spPr>
          <a:xfrm>
            <a:off x="9075897" y="4443729"/>
            <a:ext cx="3041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Tuteur enseignant : </a:t>
            </a:r>
          </a:p>
          <a:p>
            <a:pPr algn="ctr"/>
            <a:r>
              <a:rPr lang="fr-FR" b="1" dirty="0"/>
              <a:t>Fabrice LEGOND-AUBRY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FB89AF8-3220-4255-9289-609954014C15}"/>
              </a:ext>
            </a:extLst>
          </p:cNvPr>
          <p:cNvSpPr txBox="1"/>
          <p:nvPr/>
        </p:nvSpPr>
        <p:spPr>
          <a:xfrm>
            <a:off x="494485" y="4443728"/>
            <a:ext cx="2201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Tuteur entreprise : </a:t>
            </a:r>
          </a:p>
          <a:p>
            <a:pPr algn="ctr"/>
            <a:r>
              <a:rPr lang="fr-FR" b="1" dirty="0"/>
              <a:t>Bilal </a:t>
            </a:r>
            <a:r>
              <a:rPr lang="fr-FR" b="1" dirty="0" err="1"/>
              <a:t>Ajaj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0DFC5E2-469D-41A1-AB15-1DF32A049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3" y="110700"/>
            <a:ext cx="3045041" cy="773155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7A0703-96FE-487B-904D-8CA58F70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269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EF2EA607-B7AA-4ECF-B8E9-B0883AF5E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2">
            <a:extLst>
              <a:ext uri="{FF2B5EF4-FFF2-40B4-BE49-F238E27FC236}">
                <a16:creationId xmlns:a16="http://schemas.microsoft.com/office/drawing/2014/main" id="{3571A55B-8C56-492F-B317-105830ECF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0" y="1"/>
            <a:ext cx="4690532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94843BA-DEF9-406F-8134-09F810F0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326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1805318-0C52-42E7-82C2-AF97A03A2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58" y="246005"/>
            <a:ext cx="3002747" cy="177162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AA62DD4-9FC9-489D-8738-9DCFDAFAA2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585" y="2431008"/>
            <a:ext cx="2664091" cy="177162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A69C31F-DBD5-4A3A-8F6F-456FD28320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75" y="4717937"/>
            <a:ext cx="3217333" cy="1624753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748F56-08D9-431E-92A9-40F7C1AB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993" y="2072950"/>
            <a:ext cx="6310546" cy="3885398"/>
          </a:xfrm>
        </p:spPr>
        <p:txBody>
          <a:bodyPr>
            <a:normAutofit/>
          </a:bodyPr>
          <a:lstStyle/>
          <a:p>
            <a:pPr>
              <a:buClr>
                <a:srgbClr val="DE5A39"/>
              </a:buClr>
            </a:pPr>
            <a:r>
              <a:rPr lang="fr-FR" dirty="0"/>
              <a:t>Apprendre l’informatique sans ordinateur</a:t>
            </a:r>
          </a:p>
          <a:p>
            <a:pPr>
              <a:buClr>
                <a:srgbClr val="DE5A39"/>
              </a:buClr>
            </a:pPr>
            <a:endParaRPr lang="fr-FR" dirty="0"/>
          </a:p>
          <a:p>
            <a:pPr>
              <a:buClr>
                <a:srgbClr val="DE5A39"/>
              </a:buClr>
            </a:pPr>
            <a:r>
              <a:rPr lang="fr-FR" dirty="0"/>
              <a:t>Création de curriculum pour les leçons</a:t>
            </a:r>
          </a:p>
          <a:p>
            <a:pPr>
              <a:buClr>
                <a:srgbClr val="DE5A39"/>
              </a:buClr>
            </a:pPr>
            <a:endParaRPr lang="fr-FR" dirty="0"/>
          </a:p>
          <a:p>
            <a:pPr>
              <a:buClr>
                <a:srgbClr val="DE5A39"/>
              </a:buClr>
            </a:pPr>
            <a:r>
              <a:rPr lang="fr-FR" dirty="0"/>
              <a:t>Documentation à l’attention des professeurs</a:t>
            </a:r>
          </a:p>
          <a:p>
            <a:pPr>
              <a:buClr>
                <a:srgbClr val="DE5A39"/>
              </a:buClr>
            </a:pPr>
            <a:endParaRPr lang="fr-FR" dirty="0"/>
          </a:p>
          <a:p>
            <a:pPr>
              <a:buClr>
                <a:srgbClr val="DE5A39"/>
              </a:buClr>
            </a:pPr>
            <a:r>
              <a:rPr lang="fr-FR" dirty="0"/>
              <a:t>Jeu et lien informatique</a:t>
            </a:r>
          </a:p>
          <a:p>
            <a:pPr>
              <a:buClr>
                <a:srgbClr val="DE5A39"/>
              </a:buClr>
            </a:pPr>
            <a:endParaRPr lang="fr-FR" dirty="0"/>
          </a:p>
          <a:p>
            <a:pPr>
              <a:buClr>
                <a:srgbClr val="DE5A39"/>
              </a:buClr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A062A0-0197-419A-8FDD-A5ED24FD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392" y="315614"/>
            <a:ext cx="6999015" cy="1296202"/>
          </a:xfrm>
        </p:spPr>
        <p:txBody>
          <a:bodyPr>
            <a:normAutofit/>
          </a:bodyPr>
          <a:lstStyle/>
          <a:p>
            <a:r>
              <a:rPr lang="fr-FR" dirty="0"/>
              <a:t>Le projet </a:t>
            </a:r>
            <a:r>
              <a:rPr lang="fr-FR" dirty="0" err="1"/>
              <a:t>cs</a:t>
            </a:r>
            <a:r>
              <a:rPr lang="fr-FR" dirty="0"/>
              <a:t> </a:t>
            </a:r>
            <a:r>
              <a:rPr lang="fr-FR" dirty="0" err="1"/>
              <a:t>unplugged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DEA2AD2-3B3D-43FC-8381-7AC90C5CAF75}"/>
              </a:ext>
            </a:extLst>
          </p:cNvPr>
          <p:cNvSpPr txBox="1"/>
          <p:nvPr/>
        </p:nvSpPr>
        <p:spPr>
          <a:xfrm>
            <a:off x="1435731" y="2016867"/>
            <a:ext cx="16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Binary</a:t>
            </a:r>
            <a:r>
              <a:rPr lang="fr-FR" dirty="0">
                <a:solidFill>
                  <a:schemeClr val="bg1"/>
                </a:solidFill>
              </a:rPr>
              <a:t> Game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6DC0092-891D-4923-B9D3-2C3FCE41C318}"/>
              </a:ext>
            </a:extLst>
          </p:cNvPr>
          <p:cNvSpPr txBox="1"/>
          <p:nvPr/>
        </p:nvSpPr>
        <p:spPr>
          <a:xfrm>
            <a:off x="1435731" y="4275617"/>
            <a:ext cx="174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Orange Game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7451BE6-0B75-4833-8721-D07C8B743D82}"/>
              </a:ext>
            </a:extLst>
          </p:cNvPr>
          <p:cNvSpPr txBox="1"/>
          <p:nvPr/>
        </p:nvSpPr>
        <p:spPr>
          <a:xfrm>
            <a:off x="1680219" y="6304003"/>
            <a:ext cx="113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Jeu du tri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C8B5262-F878-40C9-82BD-E81C3EE9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506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D8033-505D-4DF9-BD48-496AE26CF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64199"/>
            <a:ext cx="10353761" cy="1326321"/>
          </a:xfrm>
        </p:spPr>
        <p:txBody>
          <a:bodyPr/>
          <a:lstStyle/>
          <a:p>
            <a:r>
              <a:rPr lang="fr-FR" dirty="0" err="1"/>
              <a:t>Serious</a:t>
            </a:r>
            <a:r>
              <a:rPr lang="fr-FR" dirty="0"/>
              <a:t> </a:t>
            </a:r>
            <a:r>
              <a:rPr lang="fr-FR" dirty="0" err="1"/>
              <a:t>game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59F99A-7B18-4C08-B581-861B8A3A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0" y="1865190"/>
            <a:ext cx="4181526" cy="3695136"/>
          </a:xfrm>
        </p:spPr>
        <p:txBody>
          <a:bodyPr>
            <a:normAutofit lnSpcReduction="10000"/>
          </a:bodyPr>
          <a:lstStyle/>
          <a:p>
            <a:r>
              <a:rPr lang="fr-FR" dirty="0"/>
              <a:t>Apprendre avec le jeu vidéo</a:t>
            </a:r>
          </a:p>
          <a:p>
            <a:endParaRPr lang="fr-FR" dirty="0"/>
          </a:p>
          <a:p>
            <a:r>
              <a:rPr lang="fr-FR" dirty="0"/>
              <a:t>Evolution intelligente du monde</a:t>
            </a:r>
          </a:p>
          <a:p>
            <a:pPr marL="0" indent="0">
              <a:buNone/>
            </a:pPr>
            <a:r>
              <a:rPr lang="fr-FR" dirty="0"/>
              <a:t> virtuel et de l’apprentissage</a:t>
            </a:r>
          </a:p>
          <a:p>
            <a:endParaRPr lang="fr-FR" dirty="0"/>
          </a:p>
          <a:p>
            <a:r>
              <a:rPr lang="fr-FR" dirty="0"/>
              <a:t>Suivi intuitif</a:t>
            </a:r>
          </a:p>
          <a:p>
            <a:endParaRPr lang="fr-FR" dirty="0"/>
          </a:p>
          <a:p>
            <a:r>
              <a:rPr lang="fr-FR" dirty="0"/>
              <a:t>Concept addictif et parlant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2050" name="Picture 2" descr="Résultat de recherche d'images pour &quot;codecombat&quot;">
            <a:extLst>
              <a:ext uri="{FF2B5EF4-FFF2-40B4-BE49-F238E27FC236}">
                <a16:creationId xmlns:a16="http://schemas.microsoft.com/office/drawing/2014/main" id="{8E8F736F-95C1-492E-B5E0-B460F0DAF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946" y="1689157"/>
            <a:ext cx="7818262" cy="404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D8F3166-AA8E-40E3-8CA2-3D9B9F61E642}"/>
              </a:ext>
            </a:extLst>
          </p:cNvPr>
          <p:cNvSpPr txBox="1"/>
          <p:nvPr/>
        </p:nvSpPr>
        <p:spPr>
          <a:xfrm>
            <a:off x="7252493" y="5934996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Combat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4E6CF7-080B-4B6A-BCC9-D8FEC6EA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76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013BA-672F-4BA5-91A9-D109B724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Récapitulatif et pistes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4AC76D-2F56-4482-902E-350796BB1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3846741" cy="3695136"/>
          </a:xfrm>
        </p:spPr>
        <p:txBody>
          <a:bodyPr>
            <a:normAutofit lnSpcReduction="10000"/>
          </a:bodyPr>
          <a:lstStyle/>
          <a:p>
            <a:r>
              <a:rPr lang="fr-FR" dirty="0"/>
              <a:t>Existant complet</a:t>
            </a:r>
          </a:p>
          <a:p>
            <a:endParaRPr lang="fr-FR" dirty="0"/>
          </a:p>
          <a:p>
            <a:r>
              <a:rPr lang="fr-FR" dirty="0"/>
              <a:t>Evolution intéressante</a:t>
            </a:r>
          </a:p>
          <a:p>
            <a:endParaRPr lang="fr-FR" dirty="0"/>
          </a:p>
          <a:p>
            <a:r>
              <a:rPr lang="fr-FR" dirty="0"/>
              <a:t>Avantages et inconvénients</a:t>
            </a:r>
          </a:p>
          <a:p>
            <a:endParaRPr lang="fr-FR" dirty="0"/>
          </a:p>
          <a:p>
            <a:r>
              <a:rPr lang="fr-FR" dirty="0"/>
              <a:t>Réceptivité à l’apprentissage de l’informatique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D3B9105-D3FD-4EF4-8965-EE48E257EBD0}"/>
              </a:ext>
            </a:extLst>
          </p:cNvPr>
          <p:cNvSpPr txBox="1">
            <a:spLocks/>
          </p:cNvSpPr>
          <p:nvPr/>
        </p:nvSpPr>
        <p:spPr>
          <a:xfrm>
            <a:off x="7071069" y="2096064"/>
            <a:ext cx="4024279" cy="3695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Reprendre les éléments phares</a:t>
            </a:r>
          </a:p>
          <a:p>
            <a:endParaRPr lang="fr-FR" dirty="0"/>
          </a:p>
          <a:p>
            <a:r>
              <a:rPr lang="fr-FR" dirty="0"/>
              <a:t>Partir d’une base connue</a:t>
            </a:r>
          </a:p>
          <a:p>
            <a:endParaRPr lang="fr-FR" dirty="0"/>
          </a:p>
          <a:p>
            <a:r>
              <a:rPr lang="fr-FR" dirty="0"/>
              <a:t>Communication, créativité</a:t>
            </a:r>
          </a:p>
          <a:p>
            <a:endParaRPr lang="fr-FR" dirty="0"/>
          </a:p>
          <a:p>
            <a:r>
              <a:rPr lang="fr-FR" dirty="0"/>
              <a:t>Ludique au cœur de l’apprentissage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24B51A-F734-41B2-8B5C-F858A459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79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FA5CC-EA34-415F-BA85-7B269C2B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rubik’s</a:t>
            </a:r>
            <a:r>
              <a:rPr lang="fr-FR" dirty="0"/>
              <a:t> cube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36BCE5-77D5-429A-A535-FC5C181BE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57" y="2338975"/>
            <a:ext cx="6062040" cy="2984983"/>
          </a:xfrm>
        </p:spPr>
        <p:txBody>
          <a:bodyPr/>
          <a:lstStyle/>
          <a:p>
            <a:pPr lvl="1"/>
            <a:r>
              <a:rPr lang="fr-FR" dirty="0"/>
              <a:t>Casse-tête connu de tous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Phase de résolution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Application d’algorithmes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Apports informatiques et mathématiques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Description de cette image, également commentée ci-après">
            <a:extLst>
              <a:ext uri="{FF2B5EF4-FFF2-40B4-BE49-F238E27FC236}">
                <a16:creationId xmlns:a16="http://schemas.microsoft.com/office/drawing/2014/main" id="{0FAC79FC-266E-4B29-8E03-31490BF38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432" y="2338387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6574ABB-D0D1-467D-9564-4481605239BF}"/>
              </a:ext>
            </a:extLst>
          </p:cNvPr>
          <p:cNvSpPr txBox="1"/>
          <p:nvPr/>
        </p:nvSpPr>
        <p:spPr>
          <a:xfrm>
            <a:off x="8648421" y="4736824"/>
            <a:ext cx="199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Un Rubik’s Cube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8EB9E4-5D5E-42A2-9B0B-8D2761F5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79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BA0D1-CC88-4473-9080-08D4F967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Minecraft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BBEA45-8EF2-4FED-B52A-0EB6C984D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57" y="2234491"/>
            <a:ext cx="5317323" cy="3097993"/>
          </a:xfrm>
        </p:spPr>
        <p:txBody>
          <a:bodyPr>
            <a:normAutofit/>
          </a:bodyPr>
          <a:lstStyle/>
          <a:p>
            <a:r>
              <a:rPr lang="fr-FR" dirty="0"/>
              <a:t>Jeu vidéo le plus vendu de tous les temps</a:t>
            </a:r>
          </a:p>
          <a:p>
            <a:endParaRPr lang="fr-FR" dirty="0"/>
          </a:p>
          <a:p>
            <a:r>
              <a:rPr lang="fr-FR" dirty="0"/>
              <a:t>Très populaire chez les enfants</a:t>
            </a:r>
          </a:p>
          <a:p>
            <a:endParaRPr lang="fr-FR" dirty="0"/>
          </a:p>
          <a:p>
            <a:r>
              <a:rPr lang="fr-FR" dirty="0"/>
              <a:t>Apprendre les bases logiques et opérateurs booléen avec la </a:t>
            </a:r>
            <a:r>
              <a:rPr lang="fr-FR" dirty="0" err="1"/>
              <a:t>redstone</a:t>
            </a:r>
            <a:endParaRPr lang="fr-FR" dirty="0"/>
          </a:p>
          <a:p>
            <a:endParaRPr lang="fr-FR" dirty="0"/>
          </a:p>
        </p:txBody>
      </p:sp>
      <p:pic>
        <p:nvPicPr>
          <p:cNvPr id="7" name="Image 6" descr="Une image contenant table, terrain, intérieur, plancher&#10;&#10;Description générée automatiquement">
            <a:extLst>
              <a:ext uri="{FF2B5EF4-FFF2-40B4-BE49-F238E27FC236}">
                <a16:creationId xmlns:a16="http://schemas.microsoft.com/office/drawing/2014/main" id="{BDE0B868-9CE5-4483-9CAA-3D476A871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543" y="2352946"/>
            <a:ext cx="5487795" cy="286108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E411E39-25B6-4620-9BCB-04132FBBB69A}"/>
              </a:ext>
            </a:extLst>
          </p:cNvPr>
          <p:cNvSpPr txBox="1"/>
          <p:nvPr/>
        </p:nvSpPr>
        <p:spPr>
          <a:xfrm>
            <a:off x="6074813" y="5446390"/>
            <a:ext cx="580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Opérateur booléen AND implémenté dans Minecraft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E9155E-C940-4979-9FCE-4C2291C3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821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45357-01FB-4654-BF27-A4B78151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de l’apport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DB92B-DC4A-41C3-8C87-8A0B4E83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662430"/>
            <a:ext cx="10353762" cy="47572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Complexité du Rubik’s Cube</a:t>
            </a:r>
          </a:p>
          <a:p>
            <a:endParaRPr lang="fr-FR" dirty="0"/>
          </a:p>
          <a:p>
            <a:r>
              <a:rPr lang="fr-FR" dirty="0"/>
              <a:t>Permissivité de Minecraft</a:t>
            </a:r>
          </a:p>
          <a:p>
            <a:endParaRPr lang="fr-FR" dirty="0"/>
          </a:p>
          <a:p>
            <a:r>
              <a:rPr lang="fr-FR" dirty="0"/>
              <a:t>Développement et recherche</a:t>
            </a:r>
          </a:p>
          <a:p>
            <a:endParaRPr lang="fr-FR" dirty="0"/>
          </a:p>
          <a:p>
            <a:r>
              <a:rPr lang="fr-FR" dirty="0"/>
              <a:t>Résultats pédagogiques incertains</a:t>
            </a:r>
          </a:p>
          <a:p>
            <a:endParaRPr lang="fr-FR" dirty="0"/>
          </a:p>
          <a:p>
            <a:r>
              <a:rPr lang="fr-FR" dirty="0"/>
              <a:t>Réfléchir à des programmes d’études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BA5204-0A2C-4523-8ED5-72DF96E7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57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071A4-ED3E-4795-8862-1D49617D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2A669D-6D37-4A63-9544-45AF33490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Informatique accessible</a:t>
            </a:r>
          </a:p>
          <a:p>
            <a:endParaRPr lang="fr-FR" dirty="0"/>
          </a:p>
          <a:p>
            <a:r>
              <a:rPr lang="fr-FR" dirty="0"/>
              <a:t>En bonne voie pour un enseignement en collège/lycée</a:t>
            </a:r>
          </a:p>
          <a:p>
            <a:endParaRPr lang="fr-FR" dirty="0"/>
          </a:p>
          <a:p>
            <a:r>
              <a:rPr lang="fr-FR" dirty="0"/>
              <a:t>Apprendre chez les enfants = même pied d’égalité</a:t>
            </a:r>
          </a:p>
          <a:p>
            <a:endParaRPr lang="fr-FR" dirty="0"/>
          </a:p>
          <a:p>
            <a:r>
              <a:rPr lang="fr-FR" dirty="0"/>
              <a:t>Notions pour comprendre le monde qui nous entoure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555896-35D4-41ED-8366-B802E98EC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553" y="838200"/>
            <a:ext cx="2862134" cy="51816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6C8228-6DD6-4CE0-A7CF-352C180CC5BA}"/>
              </a:ext>
            </a:extLst>
          </p:cNvPr>
          <p:cNvSpPr txBox="1"/>
          <p:nvPr/>
        </p:nvSpPr>
        <p:spPr>
          <a:xfrm>
            <a:off x="8518432" y="6044381"/>
            <a:ext cx="300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Partie d’un exercice qui est tombé hier au brevet 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FEDD0F-4BF7-42E0-9892-1C153486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863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B6B41-9FD3-4D4D-B4A2-68B1FEE8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5807"/>
            <a:ext cx="10353761" cy="1326321"/>
          </a:xfrm>
        </p:spPr>
        <p:txBody>
          <a:bodyPr/>
          <a:lstStyle/>
          <a:p>
            <a:r>
              <a:rPr lang="fr-FR" dirty="0"/>
              <a:t>Mon stage à </a:t>
            </a:r>
            <a:r>
              <a:rPr lang="fr-FR" dirty="0" err="1"/>
              <a:t>tastycloud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756DB7-BC41-42BC-B319-0840C079D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024" y="2326464"/>
            <a:ext cx="6175162" cy="3116959"/>
          </a:xfrm>
        </p:spPr>
        <p:txBody>
          <a:bodyPr/>
          <a:lstStyle/>
          <a:p>
            <a:r>
              <a:rPr lang="fr-FR" dirty="0"/>
              <a:t>Stage en développement Android</a:t>
            </a:r>
          </a:p>
          <a:p>
            <a:endParaRPr lang="fr-FR" dirty="0"/>
          </a:p>
          <a:p>
            <a:r>
              <a:rPr lang="fr-FR" dirty="0" err="1"/>
              <a:t>Tastycloud</a:t>
            </a:r>
            <a:r>
              <a:rPr lang="fr-FR" dirty="0"/>
              <a:t> : Une solution de menus sur tablettes</a:t>
            </a:r>
          </a:p>
          <a:p>
            <a:endParaRPr lang="fr-FR" dirty="0"/>
          </a:p>
          <a:p>
            <a:r>
              <a:rPr lang="fr-FR" dirty="0"/>
              <a:t>Maintenance de l’application </a:t>
            </a:r>
            <a:r>
              <a:rPr lang="fr-FR" dirty="0" err="1"/>
              <a:t>Tastycloud</a:t>
            </a:r>
            <a:r>
              <a:rPr lang="fr-FR" dirty="0"/>
              <a:t> et développement de nouvelles fonctionnalités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C9A11C-4B3E-456A-9727-4A0E4E68D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826" y="3545144"/>
            <a:ext cx="4820150" cy="2936734"/>
          </a:xfrm>
          <a:prstGeom prst="rect">
            <a:avLst/>
          </a:prstGeom>
        </p:spPr>
      </p:pic>
      <p:pic>
        <p:nvPicPr>
          <p:cNvPr id="2050" name="Picture 2" descr="Résultat de recherche d'images pour &quot;tastycloud&quot;">
            <a:extLst>
              <a:ext uri="{FF2B5EF4-FFF2-40B4-BE49-F238E27FC236}">
                <a16:creationId xmlns:a16="http://schemas.microsoft.com/office/drawing/2014/main" id="{4C30F8C5-C36F-4924-9882-A3E5BDEAF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313" y="1506238"/>
            <a:ext cx="3007175" cy="18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3081B7-B9A8-480F-9EC1-473BF8A0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888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B44786-7A63-448B-958D-2A9793BB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359742"/>
            <a:ext cx="10353761" cy="1326321"/>
          </a:xfrm>
        </p:spPr>
        <p:txBody>
          <a:bodyPr/>
          <a:lstStyle/>
          <a:p>
            <a:r>
              <a:rPr lang="fr-FR" dirty="0"/>
              <a:t>Merci !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F578CAC-E08F-4039-AAA8-1D46B984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84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55D971-4E41-4882-9660-D5213ADF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F3C48D-F20E-4A20-ADCC-A690407B6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 et motivations</a:t>
            </a:r>
          </a:p>
          <a:p>
            <a:endParaRPr lang="fr-FR" dirty="0"/>
          </a:p>
          <a:p>
            <a:r>
              <a:rPr lang="fr-FR" dirty="0"/>
              <a:t>Quels sont les solutions et leurs caractéristiques aujourd’hui ?</a:t>
            </a:r>
          </a:p>
          <a:p>
            <a:endParaRPr lang="fr-FR" dirty="0"/>
          </a:p>
          <a:p>
            <a:r>
              <a:rPr lang="fr-FR" dirty="0"/>
              <a:t>Réflexions et pistes sur le sujet</a:t>
            </a:r>
          </a:p>
          <a:p>
            <a:endParaRPr lang="fr-FR" dirty="0"/>
          </a:p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B9EFBD-10A4-4841-9D6F-134D5A8E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17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B4484-723E-41D6-9B2C-A87FED4A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du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DB86DE-ED14-48E2-A85F-697F057C3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 est la place de l’informatique dans la scolarité ?</a:t>
            </a:r>
          </a:p>
          <a:p>
            <a:endParaRPr lang="fr-FR" dirty="0"/>
          </a:p>
          <a:p>
            <a:r>
              <a:rPr lang="fr-FR" dirty="0"/>
              <a:t>Quel est l’intérêt d’apprendre l’informatique à des enfants ?</a:t>
            </a:r>
          </a:p>
          <a:p>
            <a:endParaRPr lang="fr-FR" dirty="0"/>
          </a:p>
          <a:p>
            <a:r>
              <a:rPr lang="fr-FR" dirty="0"/>
              <a:t>Qu’est-ce que les concepts informatiques ?</a:t>
            </a:r>
          </a:p>
          <a:p>
            <a:endParaRPr lang="fr-FR" dirty="0"/>
          </a:p>
          <a:p>
            <a:r>
              <a:rPr lang="fr-FR" dirty="0"/>
              <a:t>Comment aborder cette discipline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F4B6B2-9825-48DE-9CC9-464B63A2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85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1D34F-7E2D-490B-85EA-317A7DDCA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9218"/>
            <a:ext cx="10353761" cy="1326321"/>
          </a:xfrm>
        </p:spPr>
        <p:txBody>
          <a:bodyPr/>
          <a:lstStyle/>
          <a:p>
            <a:r>
              <a:rPr lang="fr-FR" dirty="0"/>
              <a:t>Caractéristiques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DEAB9B-E4F8-4E03-8AB5-58BCC8EF8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fr-FR" dirty="0"/>
              <a:t>Contexte</a:t>
            </a:r>
          </a:p>
          <a:p>
            <a:endParaRPr lang="fr-FR" dirty="0"/>
          </a:p>
          <a:p>
            <a:r>
              <a:rPr lang="fr-FR" dirty="0"/>
              <a:t>Efficacité</a:t>
            </a:r>
          </a:p>
          <a:p>
            <a:endParaRPr lang="fr-FR" dirty="0"/>
          </a:p>
          <a:p>
            <a:r>
              <a:rPr lang="fr-FR" dirty="0"/>
              <a:t>Niveau requis</a:t>
            </a:r>
          </a:p>
          <a:p>
            <a:endParaRPr lang="fr-FR" dirty="0"/>
          </a:p>
          <a:p>
            <a:r>
              <a:rPr lang="fr-FR" dirty="0"/>
              <a:t>Accessibilité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0A4CEDF-A48F-4AC8-A76C-DECE59FB7EFD}"/>
              </a:ext>
            </a:extLst>
          </p:cNvPr>
          <p:cNvSpPr/>
          <p:nvPr/>
        </p:nvSpPr>
        <p:spPr>
          <a:xfrm>
            <a:off x="6462752" y="1844547"/>
            <a:ext cx="2521259" cy="693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Investissement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DD8D96D-D331-4964-81F5-9AAB6FF27063}"/>
              </a:ext>
            </a:extLst>
          </p:cNvPr>
          <p:cNvSpPr/>
          <p:nvPr/>
        </p:nvSpPr>
        <p:spPr>
          <a:xfrm>
            <a:off x="6685017" y="3744707"/>
            <a:ext cx="2076366" cy="693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Créativité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B176743-19EF-4098-A1A9-1ED3C9D21657}"/>
              </a:ext>
            </a:extLst>
          </p:cNvPr>
          <p:cNvSpPr/>
          <p:nvPr/>
        </p:nvSpPr>
        <p:spPr>
          <a:xfrm>
            <a:off x="6373704" y="4699769"/>
            <a:ext cx="2698993" cy="693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Communication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41D8412-0291-4DBD-8CBC-AC5871AB7AE3}"/>
              </a:ext>
            </a:extLst>
          </p:cNvPr>
          <p:cNvSpPr/>
          <p:nvPr/>
        </p:nvSpPr>
        <p:spPr>
          <a:xfrm>
            <a:off x="6848750" y="2794627"/>
            <a:ext cx="1748902" cy="693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Curiosité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5A93CA3-C148-4ABB-B7B6-691D4E49710D}"/>
              </a:ext>
            </a:extLst>
          </p:cNvPr>
          <p:cNvSpPr/>
          <p:nvPr/>
        </p:nvSpPr>
        <p:spPr>
          <a:xfrm>
            <a:off x="3603400" y="3066512"/>
            <a:ext cx="242983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Outil ou base pédagogique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4DD0D1A-875F-4FDD-9B13-52020201AD48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4818319" y="2191146"/>
            <a:ext cx="1644433" cy="87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630DAB9-7A92-44C7-B3EC-A21AB4458F98}"/>
              </a:ext>
            </a:extLst>
          </p:cNvPr>
          <p:cNvCxnSpPr>
            <a:cxnSpLocks/>
            <a:stCxn id="8" idx="7"/>
            <a:endCxn id="7" idx="2"/>
          </p:cNvCxnSpPr>
          <p:nvPr/>
        </p:nvCxnSpPr>
        <p:spPr>
          <a:xfrm flipV="1">
            <a:off x="5677396" y="3141226"/>
            <a:ext cx="1171354" cy="5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B95BFBC-28FF-40FC-B09F-2FA9D0725936}"/>
              </a:ext>
            </a:extLst>
          </p:cNvPr>
          <p:cNvCxnSpPr>
            <a:cxnSpLocks/>
            <a:stCxn id="8" idx="5"/>
            <a:endCxn id="5" idx="2"/>
          </p:cNvCxnSpPr>
          <p:nvPr/>
        </p:nvCxnSpPr>
        <p:spPr>
          <a:xfrm>
            <a:off x="5677396" y="3847001"/>
            <a:ext cx="1007621" cy="24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D0D7681-635C-4AE1-A272-8B011D9E5420}"/>
              </a:ext>
            </a:extLst>
          </p:cNvPr>
          <p:cNvCxnSpPr>
            <a:cxnSpLocks/>
            <a:stCxn id="8" idx="4"/>
            <a:endCxn id="6" idx="2"/>
          </p:cNvCxnSpPr>
          <p:nvPr/>
        </p:nvCxnSpPr>
        <p:spPr>
          <a:xfrm>
            <a:off x="4818319" y="3980912"/>
            <a:ext cx="1555385" cy="1065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5F3A52C0-9F1C-47FE-82F1-744553AB4558}"/>
              </a:ext>
            </a:extLst>
          </p:cNvPr>
          <p:cNvSpPr/>
          <p:nvPr/>
        </p:nvSpPr>
        <p:spPr>
          <a:xfrm>
            <a:off x="9558737" y="3177113"/>
            <a:ext cx="2429837" cy="693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Apprentissage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80C2A7A-E741-4002-8689-823791B727B7}"/>
              </a:ext>
            </a:extLst>
          </p:cNvPr>
          <p:cNvCxnSpPr>
            <a:cxnSpLocks/>
            <a:stCxn id="4" idx="6"/>
            <a:endCxn id="33" idx="0"/>
          </p:cNvCxnSpPr>
          <p:nvPr/>
        </p:nvCxnSpPr>
        <p:spPr>
          <a:xfrm>
            <a:off x="8984011" y="2191146"/>
            <a:ext cx="1789645" cy="98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FBE748C-BFAD-4707-A916-632C74DF337A}"/>
              </a:ext>
            </a:extLst>
          </p:cNvPr>
          <p:cNvCxnSpPr>
            <a:cxnSpLocks/>
            <a:stCxn id="7" idx="6"/>
            <a:endCxn id="33" idx="1"/>
          </p:cNvCxnSpPr>
          <p:nvPr/>
        </p:nvCxnSpPr>
        <p:spPr>
          <a:xfrm>
            <a:off x="8597652" y="3141226"/>
            <a:ext cx="1316926" cy="13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53C4278-EB59-47AD-8AE2-5FE7FCDBB9B9}"/>
              </a:ext>
            </a:extLst>
          </p:cNvPr>
          <p:cNvCxnSpPr>
            <a:cxnSpLocks/>
            <a:stCxn id="5" idx="6"/>
            <a:endCxn id="33" idx="3"/>
          </p:cNvCxnSpPr>
          <p:nvPr/>
        </p:nvCxnSpPr>
        <p:spPr>
          <a:xfrm flipV="1">
            <a:off x="8761383" y="3768795"/>
            <a:ext cx="1153195" cy="32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F9FC2F1B-2FC0-49C8-82AC-F2FD8461EEBD}"/>
              </a:ext>
            </a:extLst>
          </p:cNvPr>
          <p:cNvCxnSpPr>
            <a:cxnSpLocks/>
            <a:stCxn id="6" idx="6"/>
            <a:endCxn id="33" idx="4"/>
          </p:cNvCxnSpPr>
          <p:nvPr/>
        </p:nvCxnSpPr>
        <p:spPr>
          <a:xfrm flipV="1">
            <a:off x="9072697" y="3870311"/>
            <a:ext cx="1700959" cy="117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ABDB087-FCBE-49CB-A242-DFBC76CE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76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E00B3-926B-49EF-B9B2-C6EB250C0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21345"/>
            <a:ext cx="10353761" cy="1326321"/>
          </a:xfrm>
        </p:spPr>
        <p:txBody>
          <a:bodyPr/>
          <a:lstStyle/>
          <a:p>
            <a:r>
              <a:rPr lang="fr-FR" dirty="0"/>
              <a:t>LOGO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B0224C-5822-403B-A915-E4AE62E73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53" y="1827230"/>
            <a:ext cx="5373883" cy="403781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Langage à visée éducative</a:t>
            </a:r>
          </a:p>
          <a:p>
            <a:endParaRPr lang="fr-FR" dirty="0"/>
          </a:p>
          <a:p>
            <a:r>
              <a:rPr lang="fr-FR" dirty="0"/>
              <a:t>Créé dans les années 60 au MIT</a:t>
            </a:r>
          </a:p>
          <a:p>
            <a:endParaRPr lang="fr-FR" dirty="0"/>
          </a:p>
          <a:p>
            <a:r>
              <a:rPr lang="fr-FR" dirty="0"/>
              <a:t>Dessins à l’aide d’instructions</a:t>
            </a:r>
          </a:p>
          <a:p>
            <a:endParaRPr lang="fr-FR" dirty="0"/>
          </a:p>
          <a:p>
            <a:r>
              <a:rPr lang="fr-FR" dirty="0"/>
              <a:t>Découverte de principes informatiques</a:t>
            </a:r>
          </a:p>
          <a:p>
            <a:endParaRPr lang="fr-FR" dirty="0"/>
          </a:p>
          <a:p>
            <a:r>
              <a:rPr lang="fr-FR" dirty="0"/>
              <a:t>Volonté de diffusion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BD3B848-1770-42F5-A319-8B463F1C7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919" y="1827230"/>
            <a:ext cx="1530334" cy="1230578"/>
          </a:xfrm>
          <a:prstGeom prst="rect">
            <a:avLst/>
          </a:prstGeom>
        </p:spPr>
      </p:pic>
      <p:sp>
        <p:nvSpPr>
          <p:cNvPr id="7" name="Flèche : bas 6">
            <a:extLst>
              <a:ext uri="{FF2B5EF4-FFF2-40B4-BE49-F238E27FC236}">
                <a16:creationId xmlns:a16="http://schemas.microsoft.com/office/drawing/2014/main" id="{4541FCCB-1287-4ED5-B62D-6119447A0FAE}"/>
              </a:ext>
            </a:extLst>
          </p:cNvPr>
          <p:cNvSpPr/>
          <p:nvPr/>
        </p:nvSpPr>
        <p:spPr>
          <a:xfrm>
            <a:off x="9069770" y="3416935"/>
            <a:ext cx="484632" cy="641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22616D6-F369-418C-A155-8B4C87A2D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111" y="4417084"/>
            <a:ext cx="1885950" cy="16954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F6E4CB3-9E94-402F-B799-F72B322E2412}"/>
              </a:ext>
            </a:extLst>
          </p:cNvPr>
          <p:cNvSpPr txBox="1"/>
          <p:nvPr/>
        </p:nvSpPr>
        <p:spPr>
          <a:xfrm>
            <a:off x="8600865" y="1278335"/>
            <a:ext cx="142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Instructions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87043EE-9B94-4EFA-A9C8-9622397E3BA9}"/>
              </a:ext>
            </a:extLst>
          </p:cNvPr>
          <p:cNvSpPr txBox="1"/>
          <p:nvPr/>
        </p:nvSpPr>
        <p:spPr>
          <a:xfrm>
            <a:off x="8191105" y="6286995"/>
            <a:ext cx="224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Résultat graphique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07EF63-3EA0-4302-9AA6-417E8673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22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AF296C-AD5E-49E6-B107-713DC89C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79" y="215327"/>
            <a:ext cx="10353761" cy="1326321"/>
          </a:xfrm>
        </p:spPr>
        <p:txBody>
          <a:bodyPr/>
          <a:lstStyle/>
          <a:p>
            <a:r>
              <a:rPr lang="fr-FR" dirty="0"/>
              <a:t>Logo dans la recherche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BB3149-BAD7-4969-A379-A9B07F7A3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 ce projet en découle des études</a:t>
            </a:r>
          </a:p>
          <a:p>
            <a:endParaRPr lang="fr-FR" dirty="0"/>
          </a:p>
          <a:p>
            <a:r>
              <a:rPr lang="fr-FR" dirty="0"/>
              <a:t>Données interprétables</a:t>
            </a:r>
          </a:p>
          <a:p>
            <a:endParaRPr lang="fr-FR" dirty="0"/>
          </a:p>
          <a:p>
            <a:r>
              <a:rPr lang="fr-FR" dirty="0"/>
              <a:t>Accessibilité à l’apprentissage</a:t>
            </a:r>
          </a:p>
          <a:p>
            <a:endParaRPr lang="fr-FR" dirty="0"/>
          </a:p>
          <a:p>
            <a:r>
              <a:rPr lang="fr-FR" dirty="0"/>
              <a:t>Récursivité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266BA8-2E2D-4421-8468-CA602EEBB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860" y="1900443"/>
            <a:ext cx="4029075" cy="20193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2AD4904-D04D-4DDF-B7F7-4C7409058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909" y="4548568"/>
            <a:ext cx="3228975" cy="1809750"/>
          </a:xfrm>
          <a:prstGeom prst="rect">
            <a:avLst/>
          </a:prstGeom>
        </p:spPr>
      </p:pic>
      <p:sp>
        <p:nvSpPr>
          <p:cNvPr id="6" name="Flèche : bas 5">
            <a:extLst>
              <a:ext uri="{FF2B5EF4-FFF2-40B4-BE49-F238E27FC236}">
                <a16:creationId xmlns:a16="http://schemas.microsoft.com/office/drawing/2014/main" id="{F095E9C6-4F41-4000-ADD0-6F10D3C4272B}"/>
              </a:ext>
            </a:extLst>
          </p:cNvPr>
          <p:cNvSpPr/>
          <p:nvPr/>
        </p:nvSpPr>
        <p:spPr>
          <a:xfrm>
            <a:off x="9312083" y="3999814"/>
            <a:ext cx="484632" cy="464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61C126-D079-4C9A-AA94-207580FE17FA}"/>
              </a:ext>
            </a:extLst>
          </p:cNvPr>
          <p:cNvSpPr txBox="1"/>
          <p:nvPr/>
        </p:nvSpPr>
        <p:spPr>
          <a:xfrm>
            <a:off x="8374715" y="1445606"/>
            <a:ext cx="2359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Programme récursif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108A9E3-BF74-4CE9-9546-F1D58281FBD0}"/>
              </a:ext>
            </a:extLst>
          </p:cNvPr>
          <p:cNvSpPr txBox="1"/>
          <p:nvPr/>
        </p:nvSpPr>
        <p:spPr>
          <a:xfrm>
            <a:off x="9044480" y="6420025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Résultat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8B07C16-F04F-41C4-8FC5-5706ABCD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49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8AFAE-8B09-4787-9CA5-22A0C66C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514" y="334296"/>
            <a:ext cx="10353761" cy="1326321"/>
          </a:xfrm>
        </p:spPr>
        <p:txBody>
          <a:bodyPr/>
          <a:lstStyle/>
          <a:p>
            <a:r>
              <a:rPr lang="fr-FR" dirty="0"/>
              <a:t>Sonic 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2187CE-46CD-42F2-B92B-BF6E50558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42" y="1900070"/>
            <a:ext cx="5181600" cy="430530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Apprendre avec la musique</a:t>
            </a:r>
          </a:p>
          <a:p>
            <a:endParaRPr lang="fr-FR" dirty="0"/>
          </a:p>
          <a:p>
            <a:r>
              <a:rPr lang="fr-FR" dirty="0"/>
              <a:t>Live Coding</a:t>
            </a:r>
          </a:p>
          <a:p>
            <a:endParaRPr lang="fr-FR" dirty="0"/>
          </a:p>
          <a:p>
            <a:r>
              <a:rPr lang="fr-FR" dirty="0"/>
              <a:t>Utilisateur poussé à l’expérimentation et communication</a:t>
            </a:r>
          </a:p>
          <a:p>
            <a:endParaRPr lang="fr-FR" dirty="0"/>
          </a:p>
          <a:p>
            <a:r>
              <a:rPr lang="fr-FR" dirty="0"/>
              <a:t>Moyen ludique d’introduire le multi-tâche</a:t>
            </a:r>
          </a:p>
          <a:p>
            <a:endParaRPr lang="fr-FR" dirty="0"/>
          </a:p>
          <a:p>
            <a:r>
              <a:rPr lang="fr-FR" dirty="0"/>
              <a:t>Créativité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B1B9785-DDD8-4D66-BE0F-811E2B49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221" y="2355978"/>
            <a:ext cx="5653675" cy="214604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02DEA3C-6B67-4186-A672-178406E21ABE}"/>
              </a:ext>
            </a:extLst>
          </p:cNvPr>
          <p:cNvSpPr txBox="1"/>
          <p:nvPr/>
        </p:nvSpPr>
        <p:spPr>
          <a:xfrm>
            <a:off x="7032487" y="4654585"/>
            <a:ext cx="4025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Exemple programme Sonic Pi</a:t>
            </a:r>
          </a:p>
          <a:p>
            <a:pPr algn="ctr"/>
            <a:r>
              <a:rPr lang="fr-FR" dirty="0"/>
              <a:t>(Disponible en Annexe du mémoire)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B089A2-1065-4E8D-AC12-87CD5498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64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D71A0-470A-49BD-8CE1-7CEABB9D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58610"/>
            <a:ext cx="10353761" cy="1326321"/>
          </a:xfrm>
        </p:spPr>
        <p:txBody>
          <a:bodyPr/>
          <a:lstStyle/>
          <a:p>
            <a:r>
              <a:rPr lang="fr-FR" dirty="0"/>
              <a:t>DRAG and drop (Cas scratch)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4DDA26-B7F7-4271-A41B-87F197632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189" y="1935921"/>
            <a:ext cx="4749586" cy="4179744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Elaboration d’animation</a:t>
            </a:r>
          </a:p>
          <a:p>
            <a:endParaRPr lang="fr-FR" dirty="0"/>
          </a:p>
          <a:p>
            <a:r>
              <a:rPr lang="fr-FR" dirty="0"/>
              <a:t>Imbrication d’instructions</a:t>
            </a:r>
          </a:p>
          <a:p>
            <a:endParaRPr lang="fr-FR" dirty="0"/>
          </a:p>
          <a:p>
            <a:r>
              <a:rPr lang="fr-FR" dirty="0"/>
              <a:t>Logique facilement visualisable (programme et résultat)</a:t>
            </a:r>
          </a:p>
          <a:p>
            <a:endParaRPr lang="fr-FR" dirty="0"/>
          </a:p>
          <a:p>
            <a:r>
              <a:rPr lang="fr-FR" dirty="0"/>
              <a:t>Bonne utilisation dans l’éducation</a:t>
            </a:r>
          </a:p>
          <a:p>
            <a:endParaRPr lang="fr-FR" dirty="0"/>
          </a:p>
          <a:p>
            <a:r>
              <a:rPr lang="fr-FR" dirty="0"/>
              <a:t>Résultats interprétables</a:t>
            </a:r>
          </a:p>
        </p:txBody>
      </p:sp>
      <p:pic>
        <p:nvPicPr>
          <p:cNvPr id="1026" name="Picture 2" descr="Résultat de recherche d'images pour &quot;scratch&quot;">
            <a:extLst>
              <a:ext uri="{FF2B5EF4-FFF2-40B4-BE49-F238E27FC236}">
                <a16:creationId xmlns:a16="http://schemas.microsoft.com/office/drawing/2014/main" id="{3D173C20-238C-422D-B973-2CFC0F731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775" y="1820218"/>
            <a:ext cx="6833297" cy="389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696D6EE-B05C-4348-A853-3147968FAEF6}"/>
              </a:ext>
            </a:extLst>
          </p:cNvPr>
          <p:cNvSpPr txBox="1"/>
          <p:nvPr/>
        </p:nvSpPr>
        <p:spPr>
          <a:xfrm>
            <a:off x="6370915" y="5879068"/>
            <a:ext cx="4317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Ide Scratch et exemple de programme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AC3180-4F98-439F-AA00-67B25A77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57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AB0FC-2F27-4885-AF81-3B466ECA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8" y="0"/>
            <a:ext cx="12042843" cy="1326321"/>
          </a:xfrm>
        </p:spPr>
        <p:txBody>
          <a:bodyPr>
            <a:normAutofit/>
          </a:bodyPr>
          <a:lstStyle/>
          <a:p>
            <a:r>
              <a:rPr lang="fr-FR" sz="2800" dirty="0"/>
              <a:t>Résultats statistiques sur l’utilisation de scratch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38E7A6-200A-45AF-9C68-328C50A37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062"/>
            <a:ext cx="3743325" cy="35337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ABFBD4B-1C4F-41C8-9BAC-2F4376CDD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975" y="2776537"/>
            <a:ext cx="4391025" cy="27813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2DFFC76-3074-4C31-B513-7566C9689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325" y="1300162"/>
            <a:ext cx="4210050" cy="42576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1902D07-91C2-4B9A-8489-54AA04616AB1}"/>
              </a:ext>
            </a:extLst>
          </p:cNvPr>
          <p:cNvSpPr txBox="1"/>
          <p:nvPr/>
        </p:nvSpPr>
        <p:spPr>
          <a:xfrm>
            <a:off x="942666" y="5793913"/>
            <a:ext cx="10306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Source : Emmy-Charlotte </a:t>
            </a:r>
            <a:r>
              <a:rPr lang="fr-FR" dirty="0" err="1"/>
              <a:t>Förster</a:t>
            </a:r>
            <a:r>
              <a:rPr lang="fr-FR" dirty="0"/>
              <a:t>, Klaus-Tycho </a:t>
            </a:r>
            <a:r>
              <a:rPr lang="fr-FR" dirty="0" err="1"/>
              <a:t>Foerster</a:t>
            </a:r>
            <a:r>
              <a:rPr lang="fr-FR" dirty="0"/>
              <a:t> et Thomas </a:t>
            </a:r>
            <a:r>
              <a:rPr lang="fr-FR" dirty="0" err="1"/>
              <a:t>Löwe</a:t>
            </a:r>
            <a:r>
              <a:rPr lang="fr-FR" dirty="0"/>
              <a:t>. </a:t>
            </a:r>
            <a:r>
              <a:rPr lang="fr-FR" dirty="0" err="1"/>
              <a:t>Teaching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  <a:p>
            <a:r>
              <a:rPr lang="en-US" dirty="0"/>
              <a:t>skills in primary school mathematics classes : An evaluation using game programming.</a:t>
            </a:r>
          </a:p>
          <a:p>
            <a:r>
              <a:rPr lang="fr-FR" dirty="0"/>
              <a:t>Avr. 2018.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93C5FC-B318-40AB-8EEC-B8DEC2CE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B12-D7FC-46F7-8091-A89AFD3638D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363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778</Words>
  <Application>Microsoft Office PowerPoint</Application>
  <PresentationFormat>Grand écran</PresentationFormat>
  <Paragraphs>243</Paragraphs>
  <Slides>18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Bookman Old Style</vt:lpstr>
      <vt:lpstr>Calibri</vt:lpstr>
      <vt:lpstr>Rockwell</vt:lpstr>
      <vt:lpstr>Damask</vt:lpstr>
      <vt:lpstr>Soutenance de mémoire</vt:lpstr>
      <vt:lpstr>Sommaire</vt:lpstr>
      <vt:lpstr>Contexte du problème</vt:lpstr>
      <vt:lpstr>Caractéristiques</vt:lpstr>
      <vt:lpstr>LOGO</vt:lpstr>
      <vt:lpstr>Logo dans la recherche</vt:lpstr>
      <vt:lpstr>Sonic pi</vt:lpstr>
      <vt:lpstr>DRAG and drop (Cas scratch)</vt:lpstr>
      <vt:lpstr>Résultats statistiques sur l’utilisation de scratch</vt:lpstr>
      <vt:lpstr>Le projet cs unplugged</vt:lpstr>
      <vt:lpstr>Serious game</vt:lpstr>
      <vt:lpstr>Récapitulatif et pistes</vt:lpstr>
      <vt:lpstr>Le rubik’s cube</vt:lpstr>
      <vt:lpstr>Minecraft</vt:lpstr>
      <vt:lpstr>Evaluation de l’apport</vt:lpstr>
      <vt:lpstr>Conclusion</vt:lpstr>
      <vt:lpstr>Mon stage à tastycloud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mémoire</dc:title>
  <dc:creator>nicolas piot</dc:creator>
  <cp:lastModifiedBy>nicolas piot</cp:lastModifiedBy>
  <cp:revision>16</cp:revision>
  <dcterms:created xsi:type="dcterms:W3CDTF">2019-07-01T16:06:30Z</dcterms:created>
  <dcterms:modified xsi:type="dcterms:W3CDTF">2019-07-03T13:30:23Z</dcterms:modified>
</cp:coreProperties>
</file>