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60" r:id="rId4"/>
    <p:sldId id="273" r:id="rId5"/>
    <p:sldId id="274" r:id="rId6"/>
    <p:sldId id="281" r:id="rId7"/>
    <p:sldId id="309" r:id="rId8"/>
    <p:sldId id="311" r:id="rId9"/>
    <p:sldId id="267" r:id="rId10"/>
    <p:sldId id="308" r:id="rId11"/>
    <p:sldId id="312" r:id="rId12"/>
    <p:sldId id="275" r:id="rId13"/>
    <p:sldId id="286" r:id="rId14"/>
  </p:sldIdLst>
  <p:sldSz cx="9144000" cy="5143500" type="screen16x9"/>
  <p:notesSz cx="6858000" cy="9144000"/>
  <p:embeddedFontLst>
    <p:embeddedFont>
      <p:font typeface="Big Shoulders Text" panose="020B0604020202020204" charset="0"/>
      <p:regular r:id="rId16"/>
      <p:bold r:id="rId17"/>
    </p:embeddedFont>
    <p:embeddedFont>
      <p:font typeface="Big Shoulders Text SemiBold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8A5AC-77FF-44EF-B176-BC954C023596}">
  <a:tblStyle styleId="{5188A5AC-77FF-44EF-B176-BC954C023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948" y="84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d0c17037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d0c17037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dd0c17037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dd0c17037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gdd34d26f2b_0_18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2" name="Google Shape;4202;gdd34d26f2b_0_18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gdd34d26f2b_0_18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5" name="Google Shape;4335;gdd34d26f2b_0_18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gdd34d26f2b_0_18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5" name="Google Shape;4715;gdd34d26f2b_0_18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dd34d26f2b_0_19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dd34d26f2b_0_19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4" name="Google Shape;4394;gdd34d26f2b_0_18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5" name="Google Shape;4395;gdd34d26f2b_0_18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7" name="Google Shape;5617;gdd18368ca7_1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8" name="Google Shape;5618;gdd18368ca7_1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C151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659150"/>
            <a:ext cx="2871900" cy="33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8D0C6"/>
              </a:buClr>
              <a:buSzPts val="5200"/>
              <a:buFont typeface="Big Shoulders Text"/>
              <a:buNone/>
              <a:defRPr sz="5200" b="1">
                <a:solidFill>
                  <a:srgbClr val="F8D0C6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125" y="4008650"/>
            <a:ext cx="38589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9">
          <p15:clr>
            <a:srgbClr val="FA7B17"/>
          </p15:clr>
        </p15:guide>
        <p15:guide id="2" orient="horz" pos="340">
          <p15:clr>
            <a:srgbClr val="FA7B17"/>
          </p15:clr>
        </p15:guide>
        <p15:guide id="3" pos="5311">
          <p15:clr>
            <a:srgbClr val="FA7B17"/>
          </p15:clr>
        </p15:guide>
        <p15:guide id="4" orient="horz" pos="290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solidFill>
          <a:schemeClr val="dk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26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6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8" name="Google Shape;458;p26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459" name="Google Shape;459;p26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6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26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26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3" name="Google Shape;463;p26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464" name="Google Shape;464;p26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5" name="Google Shape;465;p26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466" name="Google Shape;466;p26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26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26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6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6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6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80" name="Google Shape;80;p6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6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6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Google Shape;84;p6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85" name="Google Shape;85;p6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" name="Google Shape;86;p6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87" name="Google Shape;87;p6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6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6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13225" y="1678125"/>
            <a:ext cx="38589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ubTitle" idx="1"/>
          </p:nvPr>
        </p:nvSpPr>
        <p:spPr>
          <a:xfrm>
            <a:off x="713225" y="2262787"/>
            <a:ext cx="38589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94" name="Google Shape;94;p7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7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" name="Google Shape;96;p7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" name="Google Shape;101;p7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102" name="Google Shape;102;p7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" name="Google Shape;103;p7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104" name="Google Shape;104;p7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7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2488275" y="1574750"/>
            <a:ext cx="4369800" cy="18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8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8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" name="Google Shape;112;p8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113" name="Google Shape;113;p8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8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8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8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Google Shape;117;p8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118" name="Google Shape;118;p8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" name="Google Shape;119;p8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120" name="Google Shape;120;p8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1C151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1442500" y="1636325"/>
            <a:ext cx="62589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1442550" y="2609875"/>
            <a:ext cx="6258900" cy="8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7" name="Google Shape;127;p9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9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9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9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" name="Google Shape;131;p9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132" name="Google Shape;132;p9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9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9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" name="Google Shape;136;p9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137" name="Google Shape;137;p9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8" name="Google Shape;138;p9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139" name="Google Shape;139;p9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9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1C151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 hasCustomPrompt="1"/>
          </p:nvPr>
        </p:nvSpPr>
        <p:spPr>
          <a:xfrm>
            <a:off x="906988" y="1207875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1C151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"/>
          </p:nvPr>
        </p:nvSpPr>
        <p:spPr>
          <a:xfrm>
            <a:off x="1610063" y="1465725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3"/>
          </p:nvPr>
        </p:nvSpPr>
        <p:spPr>
          <a:xfrm>
            <a:off x="1610063" y="1089525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83" name="Google Shape;183;p13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3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3"/>
          <p:cNvSpPr txBox="1">
            <a:spLocks noGrp="1"/>
          </p:cNvSpPr>
          <p:nvPr>
            <p:ph type="title" idx="4" hasCustomPrompt="1"/>
          </p:nvPr>
        </p:nvSpPr>
        <p:spPr>
          <a:xfrm>
            <a:off x="4965938" y="1207875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1C151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5"/>
          </p:nvPr>
        </p:nvSpPr>
        <p:spPr>
          <a:xfrm>
            <a:off x="5669013" y="1465725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6"/>
          </p:nvPr>
        </p:nvSpPr>
        <p:spPr>
          <a:xfrm>
            <a:off x="5669013" y="1089525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7" hasCustomPrompt="1"/>
          </p:nvPr>
        </p:nvSpPr>
        <p:spPr>
          <a:xfrm>
            <a:off x="906988" y="2367850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1C151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8"/>
          </p:nvPr>
        </p:nvSpPr>
        <p:spPr>
          <a:xfrm>
            <a:off x="1610063" y="2625700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9"/>
          </p:nvPr>
        </p:nvSpPr>
        <p:spPr>
          <a:xfrm>
            <a:off x="1610063" y="2249500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5938" y="2367850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1C151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4"/>
          </p:nvPr>
        </p:nvSpPr>
        <p:spPr>
          <a:xfrm>
            <a:off x="5669013" y="2625700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5"/>
          </p:nvPr>
        </p:nvSpPr>
        <p:spPr>
          <a:xfrm>
            <a:off x="5669013" y="2249500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6" hasCustomPrompt="1"/>
          </p:nvPr>
        </p:nvSpPr>
        <p:spPr>
          <a:xfrm>
            <a:off x="906988" y="3601963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1C151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7"/>
          </p:nvPr>
        </p:nvSpPr>
        <p:spPr>
          <a:xfrm>
            <a:off x="1610063" y="3859813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8"/>
          </p:nvPr>
        </p:nvSpPr>
        <p:spPr>
          <a:xfrm>
            <a:off x="1610063" y="3483613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9" hasCustomPrompt="1"/>
          </p:nvPr>
        </p:nvSpPr>
        <p:spPr>
          <a:xfrm>
            <a:off x="4965938" y="3601963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1C151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20"/>
          </p:nvPr>
        </p:nvSpPr>
        <p:spPr>
          <a:xfrm>
            <a:off x="5669013" y="3859813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21"/>
          </p:nvPr>
        </p:nvSpPr>
        <p:spPr>
          <a:xfrm>
            <a:off x="5669013" y="3483613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201" name="Google Shape;201;p13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5" name="Google Shape;205;p13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206" name="Google Shape;206;p13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" name="Google Shape;207;p13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208" name="Google Shape;208;p13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3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13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dk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19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19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1"/>
          </p:nvPr>
        </p:nvSpPr>
        <p:spPr>
          <a:xfrm>
            <a:off x="713225" y="2801613"/>
            <a:ext cx="25680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2"/>
          </p:nvPr>
        </p:nvSpPr>
        <p:spPr>
          <a:xfrm>
            <a:off x="713213" y="2425413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3"/>
          </p:nvPr>
        </p:nvSpPr>
        <p:spPr>
          <a:xfrm>
            <a:off x="5856000" y="2801613"/>
            <a:ext cx="25680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4"/>
          </p:nvPr>
        </p:nvSpPr>
        <p:spPr>
          <a:xfrm>
            <a:off x="5855988" y="2425413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5"/>
          </p:nvPr>
        </p:nvSpPr>
        <p:spPr>
          <a:xfrm>
            <a:off x="3288000" y="2801600"/>
            <a:ext cx="25680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6"/>
          </p:nvPr>
        </p:nvSpPr>
        <p:spPr>
          <a:xfrm>
            <a:off x="3287988" y="2425400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320" name="Google Shape;320;p19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321" name="Google Shape;321;p19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9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9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9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5" name="Google Shape;325;p19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326" name="Google Shape;326;p19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7" name="Google Shape;327;p19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328" name="Google Shape;328;p19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19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19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">
    <p:bg>
      <p:bgPr>
        <a:solidFill>
          <a:schemeClr val="dk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20"/>
          <p:cNvCxnSpPr/>
          <p:nvPr/>
        </p:nvCxnSpPr>
        <p:spPr>
          <a:xfrm>
            <a:off x="353849" y="425788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0"/>
          <p:cNvCxnSpPr/>
          <p:nvPr/>
        </p:nvCxnSpPr>
        <p:spPr>
          <a:xfrm>
            <a:off x="353849" y="4717713"/>
            <a:ext cx="8436300" cy="0"/>
          </a:xfrm>
          <a:prstGeom prst="straightConnector1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1"/>
          </p:nvPr>
        </p:nvSpPr>
        <p:spPr>
          <a:xfrm>
            <a:off x="5523175" y="3925696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2"/>
          </p:nvPr>
        </p:nvSpPr>
        <p:spPr>
          <a:xfrm>
            <a:off x="5523163" y="3549488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3"/>
          </p:nvPr>
        </p:nvSpPr>
        <p:spPr>
          <a:xfrm>
            <a:off x="5523050" y="1605497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4"/>
          </p:nvPr>
        </p:nvSpPr>
        <p:spPr>
          <a:xfrm>
            <a:off x="5523163" y="1229288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subTitle" idx="5"/>
          </p:nvPr>
        </p:nvSpPr>
        <p:spPr>
          <a:xfrm>
            <a:off x="5523050" y="2765600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6"/>
          </p:nvPr>
        </p:nvSpPr>
        <p:spPr>
          <a:xfrm>
            <a:off x="5523038" y="2389400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341" name="Google Shape;341;p20"/>
          <p:cNvGrpSpPr/>
          <p:nvPr/>
        </p:nvGrpSpPr>
        <p:grpSpPr>
          <a:xfrm>
            <a:off x="353850" y="571125"/>
            <a:ext cx="354850" cy="4024500"/>
            <a:chOff x="353850" y="571125"/>
            <a:chExt cx="354850" cy="4024500"/>
          </a:xfrm>
        </p:grpSpPr>
        <p:cxnSp>
          <p:nvCxnSpPr>
            <p:cNvPr id="342" name="Google Shape;342;p20"/>
            <p:cNvCxnSpPr/>
            <p:nvPr/>
          </p:nvCxnSpPr>
          <p:spPr>
            <a:xfrm>
              <a:off x="3538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0"/>
            <p:cNvCxnSpPr/>
            <p:nvPr/>
          </p:nvCxnSpPr>
          <p:spPr>
            <a:xfrm>
              <a:off x="464241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582533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0"/>
            <p:cNvCxnSpPr/>
            <p:nvPr/>
          </p:nvCxnSpPr>
          <p:spPr>
            <a:xfrm>
              <a:off x="70870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6" name="Google Shape;346;p20"/>
          <p:cNvGrpSpPr/>
          <p:nvPr/>
        </p:nvGrpSpPr>
        <p:grpSpPr>
          <a:xfrm>
            <a:off x="8435550" y="571125"/>
            <a:ext cx="354850" cy="4024500"/>
            <a:chOff x="8435550" y="571125"/>
            <a:chExt cx="354850" cy="4024500"/>
          </a:xfrm>
        </p:grpSpPr>
        <p:cxnSp>
          <p:nvCxnSpPr>
            <p:cNvPr id="347" name="Google Shape;347;p20"/>
            <p:cNvCxnSpPr/>
            <p:nvPr/>
          </p:nvCxnSpPr>
          <p:spPr>
            <a:xfrm>
              <a:off x="8435550" y="571125"/>
              <a:ext cx="0" cy="40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8" name="Google Shape;348;p20"/>
            <p:cNvGrpSpPr/>
            <p:nvPr/>
          </p:nvGrpSpPr>
          <p:grpSpPr>
            <a:xfrm>
              <a:off x="8545941" y="571125"/>
              <a:ext cx="244459" cy="4024500"/>
              <a:chOff x="8545941" y="571125"/>
              <a:chExt cx="244459" cy="4024500"/>
            </a:xfrm>
          </p:grpSpPr>
          <p:cxnSp>
            <p:nvCxnSpPr>
              <p:cNvPr id="349" name="Google Shape;349;p20"/>
              <p:cNvCxnSpPr/>
              <p:nvPr/>
            </p:nvCxnSpPr>
            <p:spPr>
              <a:xfrm>
                <a:off x="8545941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20"/>
              <p:cNvCxnSpPr/>
              <p:nvPr/>
            </p:nvCxnSpPr>
            <p:spPr>
              <a:xfrm>
                <a:off x="8664233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20"/>
              <p:cNvCxnSpPr/>
              <p:nvPr/>
            </p:nvCxnSpPr>
            <p:spPr>
              <a:xfrm>
                <a:off x="8790400" y="571125"/>
                <a:ext cx="0" cy="402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ig Shoulders Text SemiBold"/>
              <a:buNone/>
              <a:defRPr sz="2800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5" r:id="rId8"/>
    <p:sldLayoutId id="2147483666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>
            <a:spLocks noGrp="1"/>
          </p:cNvSpPr>
          <p:nvPr>
            <p:ph type="ctrTitle"/>
          </p:nvPr>
        </p:nvSpPr>
        <p:spPr>
          <a:xfrm>
            <a:off x="4571999" y="659150"/>
            <a:ext cx="3504167" cy="33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</a:t>
            </a:r>
            <a:endParaRPr dirty="0"/>
          </a:p>
        </p:txBody>
      </p:sp>
      <p:sp>
        <p:nvSpPr>
          <p:cNvPr id="478" name="Google Shape;478;p29"/>
          <p:cNvSpPr txBox="1">
            <a:spLocks noGrp="1"/>
          </p:cNvSpPr>
          <p:nvPr>
            <p:ph type="subTitle" idx="1"/>
          </p:nvPr>
        </p:nvSpPr>
        <p:spPr>
          <a:xfrm>
            <a:off x="4572125" y="4008650"/>
            <a:ext cx="38589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Platform Launch Strategy</a:t>
            </a:r>
            <a:endParaRPr dirty="0"/>
          </a:p>
        </p:txBody>
      </p:sp>
      <p:sp>
        <p:nvSpPr>
          <p:cNvPr id="479" name="Google Shape;479;p29"/>
          <p:cNvSpPr/>
          <p:nvPr/>
        </p:nvSpPr>
        <p:spPr>
          <a:xfrm>
            <a:off x="1215988" y="2055438"/>
            <a:ext cx="2309865" cy="2309865"/>
          </a:xfrm>
          <a:custGeom>
            <a:avLst/>
            <a:gdLst/>
            <a:ahLst/>
            <a:cxnLst/>
            <a:rect l="l" t="t" r="r" b="b"/>
            <a:pathLst>
              <a:path w="22623" h="22623" extrusionOk="0">
                <a:moveTo>
                  <a:pt x="11311" y="1"/>
                </a:moveTo>
                <a:cubicBezTo>
                  <a:pt x="5061" y="1"/>
                  <a:pt x="0" y="5061"/>
                  <a:pt x="0" y="11312"/>
                </a:cubicBezTo>
                <a:cubicBezTo>
                  <a:pt x="0" y="17551"/>
                  <a:pt x="5061" y="22623"/>
                  <a:pt x="11311" y="22623"/>
                </a:cubicBezTo>
                <a:cubicBezTo>
                  <a:pt x="17562" y="22623"/>
                  <a:pt x="22622" y="17551"/>
                  <a:pt x="22622" y="11312"/>
                </a:cubicBezTo>
                <a:cubicBezTo>
                  <a:pt x="22622" y="5061"/>
                  <a:pt x="17562" y="1"/>
                  <a:pt x="11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29"/>
          <p:cNvGrpSpPr/>
          <p:nvPr/>
        </p:nvGrpSpPr>
        <p:grpSpPr>
          <a:xfrm>
            <a:off x="1255579" y="912448"/>
            <a:ext cx="2230811" cy="2230811"/>
            <a:chOff x="4091275" y="1630400"/>
            <a:chExt cx="866200" cy="866200"/>
          </a:xfrm>
        </p:grpSpPr>
        <p:sp>
          <p:nvSpPr>
            <p:cNvPr id="481" name="Google Shape;481;p29"/>
            <p:cNvSpPr/>
            <p:nvPr/>
          </p:nvSpPr>
          <p:spPr>
            <a:xfrm>
              <a:off x="4135925" y="176432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4225225" y="176432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135925" y="16750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225225" y="16750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180575" y="171967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4091275" y="171967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4180575" y="16304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091275" y="16304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135925" y="19429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225225" y="19429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4135925" y="18536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225225" y="18536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180575" y="18982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4091275" y="18982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4180575" y="18089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03"/>
                    <a:pt x="357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4091275" y="18089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03"/>
                    <a:pt x="358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4135925" y="21215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225225" y="21215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135925" y="2032225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225225" y="2032225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180575" y="20768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091275" y="20768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180575" y="19875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091275" y="19875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135925" y="23001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225225" y="23001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135925" y="22108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4225225" y="22108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180575" y="22554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4091275" y="22554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4180575" y="21661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091275" y="21661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135925" y="24787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225225" y="24787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4135925" y="23894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4225225" y="23894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4180575" y="24340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4091275" y="24340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4180575" y="23447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091275" y="23447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314525" y="176432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4" y="549"/>
                    <a:pt x="714" y="358"/>
                  </a:cubicBezTo>
                  <a:cubicBezTo>
                    <a:pt x="714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403800" y="1764325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314525" y="16750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4" y="548"/>
                    <a:pt x="714" y="357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4403800" y="1675050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4"/>
                    <a:pt x="358" y="714"/>
                  </a:cubicBezTo>
                  <a:cubicBezTo>
                    <a:pt x="549" y="714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4359175" y="171967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4" y="549"/>
                    <a:pt x="714" y="358"/>
                  </a:cubicBezTo>
                  <a:cubicBezTo>
                    <a:pt x="714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4269875" y="171967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359175" y="16304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4" y="548"/>
                    <a:pt x="714" y="357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4269875" y="16304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314525" y="19429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4" y="548"/>
                    <a:pt x="714" y="358"/>
                  </a:cubicBezTo>
                  <a:cubicBezTo>
                    <a:pt x="714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403800" y="194292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5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314525" y="18536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4" y="548"/>
                    <a:pt x="714" y="358"/>
                  </a:cubicBezTo>
                  <a:cubicBezTo>
                    <a:pt x="714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4403800" y="185362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359175" y="18982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4" y="548"/>
                    <a:pt x="714" y="358"/>
                  </a:cubicBezTo>
                  <a:cubicBezTo>
                    <a:pt x="714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269875" y="18982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4359175" y="18089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03"/>
                    <a:pt x="357" y="703"/>
                  </a:cubicBezTo>
                  <a:cubicBezTo>
                    <a:pt x="548" y="703"/>
                    <a:pt x="714" y="549"/>
                    <a:pt x="714" y="358"/>
                  </a:cubicBezTo>
                  <a:cubicBezTo>
                    <a:pt x="714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4269875" y="18089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03"/>
                    <a:pt x="357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4314525" y="21215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4" y="548"/>
                    <a:pt x="714" y="358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4403800" y="21215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8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715" y="548"/>
                    <a:pt x="715" y="358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4314525" y="2032225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4" y="548"/>
                    <a:pt x="714" y="358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4403800" y="20322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358" y="0"/>
                  </a:moveTo>
                  <a:cubicBezTo>
                    <a:pt x="168" y="0"/>
                    <a:pt x="1" y="155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359175" y="20768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4" y="548"/>
                    <a:pt x="714" y="358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269875" y="20768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359175" y="19875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4" y="548"/>
                    <a:pt x="714" y="358"/>
                  </a:cubicBezTo>
                  <a:cubicBezTo>
                    <a:pt x="714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4269875" y="19875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4314525" y="23001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4" y="548"/>
                    <a:pt x="714" y="357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4403800" y="23001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4"/>
                    <a:pt x="358" y="714"/>
                  </a:cubicBezTo>
                  <a:cubicBezTo>
                    <a:pt x="549" y="714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314525" y="22108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4" y="548"/>
                    <a:pt x="714" y="357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4403800" y="22108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4359175" y="22554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4" y="548"/>
                    <a:pt x="714" y="357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4269875" y="22554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4359175" y="21661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4" y="548"/>
                    <a:pt x="714" y="357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4269875" y="21661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4314525" y="24787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4" y="549"/>
                    <a:pt x="714" y="358"/>
                  </a:cubicBezTo>
                  <a:cubicBezTo>
                    <a:pt x="714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4403800" y="247870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314525" y="23894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4" y="549"/>
                    <a:pt x="714" y="358"/>
                  </a:cubicBezTo>
                  <a:cubicBezTo>
                    <a:pt x="714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4403800" y="238940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4359175" y="24340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4" y="549"/>
                    <a:pt x="714" y="358"/>
                  </a:cubicBezTo>
                  <a:cubicBezTo>
                    <a:pt x="714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4269875" y="24340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359175" y="23447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4" y="548"/>
                    <a:pt x="714" y="357"/>
                  </a:cubicBezTo>
                  <a:cubicBezTo>
                    <a:pt x="714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269875" y="23447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4493100" y="1764325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4582400" y="1764325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4493100" y="1675050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4"/>
                    <a:pt x="358" y="714"/>
                  </a:cubicBezTo>
                  <a:cubicBezTo>
                    <a:pt x="549" y="714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4582400" y="1675050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4537750" y="1719675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4448450" y="1719675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537750" y="1630400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4448450" y="1630400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4"/>
                    <a:pt x="358" y="714"/>
                  </a:cubicBezTo>
                  <a:cubicBezTo>
                    <a:pt x="549" y="714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4493100" y="194292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5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4582400" y="194292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4493100" y="185362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4582400" y="185362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4537750" y="18982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448450" y="18982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5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4537750" y="18089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03"/>
                    <a:pt x="358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4448450" y="18089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03"/>
                    <a:pt x="358" y="703"/>
                  </a:cubicBezTo>
                  <a:cubicBezTo>
                    <a:pt x="549" y="703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4493100" y="21215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8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715" y="548"/>
                    <a:pt x="715" y="358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4582400" y="21215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8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4493100" y="20322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358" y="0"/>
                  </a:moveTo>
                  <a:cubicBezTo>
                    <a:pt x="168" y="0"/>
                    <a:pt x="1" y="155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4582400" y="2032225"/>
              <a:ext cx="17900" cy="17575"/>
            </a:xfrm>
            <a:custGeom>
              <a:avLst/>
              <a:gdLst/>
              <a:ahLst/>
              <a:cxnLst/>
              <a:rect l="l" t="t" r="r" b="b"/>
              <a:pathLst>
                <a:path w="716" h="703" extrusionOk="0">
                  <a:moveTo>
                    <a:pt x="358" y="0"/>
                  </a:moveTo>
                  <a:cubicBezTo>
                    <a:pt x="167" y="0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537750" y="20768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8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4448450" y="20768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8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715" y="548"/>
                    <a:pt x="715" y="358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4537750" y="19875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448450" y="19875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48"/>
                    <a:pt x="168" y="703"/>
                    <a:pt x="358" y="703"/>
                  </a:cubicBezTo>
                  <a:cubicBezTo>
                    <a:pt x="549" y="703"/>
                    <a:pt x="715" y="548"/>
                    <a:pt x="715" y="358"/>
                  </a:cubicBezTo>
                  <a:cubicBezTo>
                    <a:pt x="715" y="155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493100" y="23001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4"/>
                    <a:pt x="358" y="714"/>
                  </a:cubicBezTo>
                  <a:cubicBezTo>
                    <a:pt x="549" y="714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4582400" y="23001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493100" y="22108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4582400" y="221082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537750" y="22554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448450" y="22554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537750" y="21661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448450" y="21661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5"/>
                    <a:pt x="358" y="715"/>
                  </a:cubicBezTo>
                  <a:cubicBezTo>
                    <a:pt x="549" y="715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493100" y="247870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582400" y="247870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4493100" y="238940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4582400" y="238940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4537750" y="243405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4448450" y="243405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49"/>
                    <a:pt x="168" y="715"/>
                    <a:pt x="358" y="715"/>
                  </a:cubicBezTo>
                  <a:cubicBezTo>
                    <a:pt x="549" y="715"/>
                    <a:pt x="715" y="549"/>
                    <a:pt x="715" y="358"/>
                  </a:cubicBezTo>
                  <a:cubicBezTo>
                    <a:pt x="715" y="156"/>
                    <a:pt x="549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537750" y="23447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448450" y="23447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cubicBezTo>
                    <a:pt x="1" y="548"/>
                    <a:pt x="168" y="714"/>
                    <a:pt x="358" y="714"/>
                  </a:cubicBezTo>
                  <a:cubicBezTo>
                    <a:pt x="549" y="714"/>
                    <a:pt x="715" y="548"/>
                    <a:pt x="715" y="357"/>
                  </a:cubicBezTo>
                  <a:cubicBezTo>
                    <a:pt x="715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671700" y="176432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761000" y="176432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671700" y="16750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4761000" y="16750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4716350" y="171967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4627050" y="1719675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4716350" y="16304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4627050" y="1630400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4671700" y="19429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761000" y="19429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671700" y="18536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4761000" y="18536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4716350" y="18982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4627050" y="18982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4716350" y="18089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03"/>
                    <a:pt x="358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4627050" y="18089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03"/>
                    <a:pt x="358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4671700" y="21215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8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4761000" y="21215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4671700" y="2032225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358" y="0"/>
                  </a:moveTo>
                  <a:cubicBezTo>
                    <a:pt x="167" y="0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4761000" y="2032225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4716350" y="20768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8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627050" y="20768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8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4716350" y="19875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4627050" y="1987575"/>
              <a:ext cx="17900" cy="17600"/>
            </a:xfrm>
            <a:custGeom>
              <a:avLst/>
              <a:gdLst/>
              <a:ahLst/>
              <a:cxnLst/>
              <a:rect l="l" t="t" r="r" b="b"/>
              <a:pathLst>
                <a:path w="716" h="704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4671700" y="23001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4761000" y="23001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4671700" y="22108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4761000" y="22108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4716350" y="22554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4627050" y="22554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4716350" y="21661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4627050" y="21661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4671700" y="24787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4761000" y="24787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4671700" y="23894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761000" y="23894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716350" y="24340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627050" y="2434050"/>
              <a:ext cx="17900" cy="17900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4716350" y="23447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627050" y="2344775"/>
              <a:ext cx="17900" cy="1787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58" y="0"/>
                  </a:moveTo>
                  <a:cubicBezTo>
                    <a:pt x="167" y="0"/>
                    <a:pt x="1" y="155"/>
                    <a:pt x="1" y="357"/>
                  </a:cubicBezTo>
                  <a:cubicBezTo>
                    <a:pt x="1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850300" y="176432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939600" y="176432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50300" y="16750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4939600" y="167505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894950" y="171967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805650" y="1719675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894950" y="16304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805650" y="1630400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850300" y="19429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939600" y="19429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4850300" y="18536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4939600" y="185362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4894950" y="18982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4805650" y="18982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894950" y="18089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03"/>
                    <a:pt x="357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4805650" y="18089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03"/>
                    <a:pt x="358" y="703"/>
                  </a:cubicBezTo>
                  <a:cubicBezTo>
                    <a:pt x="548" y="703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850300" y="21215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939600" y="21215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4850300" y="2032225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939600" y="2032225"/>
              <a:ext cx="17875" cy="17575"/>
            </a:xfrm>
            <a:custGeom>
              <a:avLst/>
              <a:gdLst/>
              <a:ahLst/>
              <a:cxnLst/>
              <a:rect l="l" t="t" r="r" b="b"/>
              <a:pathLst>
                <a:path w="715" h="703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894950" y="20768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805650" y="20768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8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894950" y="19875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7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7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805650" y="1987575"/>
              <a:ext cx="17875" cy="17600"/>
            </a:xfrm>
            <a:custGeom>
              <a:avLst/>
              <a:gdLst/>
              <a:ahLst/>
              <a:cxnLst/>
              <a:rect l="l" t="t" r="r" b="b"/>
              <a:pathLst>
                <a:path w="715" h="704" extrusionOk="0">
                  <a:moveTo>
                    <a:pt x="358" y="1"/>
                  </a:moveTo>
                  <a:cubicBezTo>
                    <a:pt x="167" y="1"/>
                    <a:pt x="0" y="155"/>
                    <a:pt x="0" y="358"/>
                  </a:cubicBezTo>
                  <a:cubicBezTo>
                    <a:pt x="0" y="548"/>
                    <a:pt x="167" y="703"/>
                    <a:pt x="358" y="703"/>
                  </a:cubicBezTo>
                  <a:cubicBezTo>
                    <a:pt x="548" y="703"/>
                    <a:pt x="715" y="548"/>
                    <a:pt x="715" y="358"/>
                  </a:cubicBezTo>
                  <a:cubicBezTo>
                    <a:pt x="715" y="155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850300" y="23001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939600" y="23001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4850300" y="22108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4939600" y="221082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4894950" y="22554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4805650" y="22554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894950" y="21661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805650" y="21661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5"/>
                    <a:pt x="358" y="715"/>
                  </a:cubicBezTo>
                  <a:cubicBezTo>
                    <a:pt x="548" y="715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4850300" y="24787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939600" y="24787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850300" y="23894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939600" y="238940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894950" y="24340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7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805650" y="2434050"/>
              <a:ext cx="17875" cy="17900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49"/>
                    <a:pt x="167" y="715"/>
                    <a:pt x="358" y="715"/>
                  </a:cubicBezTo>
                  <a:cubicBezTo>
                    <a:pt x="548" y="715"/>
                    <a:pt x="715" y="549"/>
                    <a:pt x="715" y="358"/>
                  </a:cubicBezTo>
                  <a:cubicBezTo>
                    <a:pt x="715" y="156"/>
                    <a:pt x="548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4894950" y="23447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7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05650" y="23447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8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48"/>
                    <a:pt x="167" y="714"/>
                    <a:pt x="358" y="714"/>
                  </a:cubicBezTo>
                  <a:cubicBezTo>
                    <a:pt x="548" y="714"/>
                    <a:pt x="715" y="548"/>
                    <a:pt x="715" y="357"/>
                  </a:cubicBezTo>
                  <a:cubicBezTo>
                    <a:pt x="715" y="155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1" name="Google Shape;681;p29"/>
          <p:cNvCxnSpPr/>
          <p:nvPr/>
        </p:nvCxnSpPr>
        <p:spPr>
          <a:xfrm>
            <a:off x="4126250" y="3952425"/>
            <a:ext cx="468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9"/>
          <p:cNvCxnSpPr/>
          <p:nvPr/>
        </p:nvCxnSpPr>
        <p:spPr>
          <a:xfrm>
            <a:off x="8431025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9"/>
          <p:cNvCxnSpPr/>
          <p:nvPr/>
        </p:nvCxnSpPr>
        <p:spPr>
          <a:xfrm>
            <a:off x="8541416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29"/>
          <p:cNvCxnSpPr/>
          <p:nvPr/>
        </p:nvCxnSpPr>
        <p:spPr>
          <a:xfrm>
            <a:off x="8659708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29"/>
          <p:cNvCxnSpPr/>
          <p:nvPr/>
        </p:nvCxnSpPr>
        <p:spPr>
          <a:xfrm>
            <a:off x="8785875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29"/>
          <p:cNvCxnSpPr/>
          <p:nvPr/>
        </p:nvCxnSpPr>
        <p:spPr>
          <a:xfrm>
            <a:off x="4126250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29"/>
          <p:cNvCxnSpPr/>
          <p:nvPr/>
        </p:nvCxnSpPr>
        <p:spPr>
          <a:xfrm>
            <a:off x="4236641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29"/>
          <p:cNvCxnSpPr/>
          <p:nvPr/>
        </p:nvCxnSpPr>
        <p:spPr>
          <a:xfrm>
            <a:off x="4354933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9"/>
          <p:cNvCxnSpPr/>
          <p:nvPr/>
        </p:nvCxnSpPr>
        <p:spPr>
          <a:xfrm>
            <a:off x="4481100" y="571125"/>
            <a:ext cx="0" cy="32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29"/>
          <p:cNvCxnSpPr/>
          <p:nvPr/>
        </p:nvCxnSpPr>
        <p:spPr>
          <a:xfrm>
            <a:off x="8430775" y="4109925"/>
            <a:ext cx="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1" name="Google Shape;691;p29"/>
          <p:cNvSpPr/>
          <p:nvPr/>
        </p:nvSpPr>
        <p:spPr>
          <a:xfrm>
            <a:off x="4126238" y="4109925"/>
            <a:ext cx="354900" cy="494100"/>
          </a:xfrm>
          <a:prstGeom prst="rect">
            <a:avLst/>
          </a:prstGeom>
          <a:solidFill>
            <a:srgbClr val="F8D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8430763" y="4109925"/>
            <a:ext cx="354900" cy="494100"/>
          </a:xfrm>
          <a:prstGeom prst="rect">
            <a:avLst/>
          </a:prstGeom>
          <a:solidFill>
            <a:srgbClr val="F8D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A19357-6F04-194F-132A-5BDF6C77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CD243-6A5F-3B84-454B-0114C023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62222"/>
          </a:xfrm>
          <a:prstGeom prst="rect">
            <a:avLst/>
          </a:prstGeom>
        </p:spPr>
      </p:pic>
      <p:sp>
        <p:nvSpPr>
          <p:cNvPr id="12" name="Google Shape;4343;p47">
            <a:extLst>
              <a:ext uri="{FF2B5EF4-FFF2-40B4-BE49-F238E27FC236}">
                <a16:creationId xmlns:a16="http://schemas.microsoft.com/office/drawing/2014/main" id="{F46B6D18-27E5-C9C7-0A76-86971EF982B9}"/>
              </a:ext>
            </a:extLst>
          </p:cNvPr>
          <p:cNvSpPr txBox="1"/>
          <p:nvPr/>
        </p:nvSpPr>
        <p:spPr>
          <a:xfrm>
            <a:off x="3009650" y="4451510"/>
            <a:ext cx="3786261" cy="69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8D0C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Big Shoulders Text SemiBold"/>
              </a:rPr>
              <a:t>Most customers and total revenue are centralized in Asia and North America.</a:t>
            </a:r>
            <a:endParaRPr dirty="0">
              <a:solidFill>
                <a:srgbClr val="F8D0C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Big Shoulder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3893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A19357-6F04-194F-132A-5BDF6C77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5939C-98F2-7935-E9BB-A49B3136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8065" cy="5143499"/>
          </a:xfrm>
          <a:prstGeom prst="rect">
            <a:avLst/>
          </a:prstGeom>
        </p:spPr>
      </p:pic>
      <p:sp>
        <p:nvSpPr>
          <p:cNvPr id="12" name="Google Shape;4343;p47">
            <a:extLst>
              <a:ext uri="{FF2B5EF4-FFF2-40B4-BE49-F238E27FC236}">
                <a16:creationId xmlns:a16="http://schemas.microsoft.com/office/drawing/2014/main" id="{F46B6D18-27E5-C9C7-0A76-86971EF982B9}"/>
              </a:ext>
            </a:extLst>
          </p:cNvPr>
          <p:cNvSpPr txBox="1"/>
          <p:nvPr/>
        </p:nvSpPr>
        <p:spPr>
          <a:xfrm>
            <a:off x="130984" y="556844"/>
            <a:ext cx="3018617" cy="69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8D0C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Big Shoulders Text SemiBold"/>
              </a:rPr>
              <a:t>The top paying customers are also located in Asia and North America. Three in Asia and two in North America.</a:t>
            </a:r>
            <a:endParaRPr dirty="0">
              <a:solidFill>
                <a:srgbClr val="F8D0C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Big Shoulder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8993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for Rockbuster’s future</a:t>
            </a:r>
            <a:endParaRPr dirty="0"/>
          </a:p>
        </p:txBody>
      </p:sp>
      <p:sp>
        <p:nvSpPr>
          <p:cNvPr id="4398" name="Google Shape;4398;p48"/>
          <p:cNvSpPr txBox="1">
            <a:spLocks noGrp="1"/>
          </p:cNvSpPr>
          <p:nvPr>
            <p:ph type="subTitle" idx="1"/>
          </p:nvPr>
        </p:nvSpPr>
        <p:spPr>
          <a:xfrm>
            <a:off x="4538131" y="3747074"/>
            <a:ext cx="3697461" cy="78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Offer tiers of subscription packages and incentivize more spending with rewards programs, such as monthly free movies.</a:t>
            </a:r>
            <a:endParaRPr dirty="0"/>
          </a:p>
        </p:txBody>
      </p:sp>
      <p:sp>
        <p:nvSpPr>
          <p:cNvPr id="4399" name="Google Shape;4399;p48"/>
          <p:cNvSpPr txBox="1">
            <a:spLocks noGrp="1"/>
          </p:cNvSpPr>
          <p:nvPr>
            <p:ph type="subTitle" idx="2"/>
          </p:nvPr>
        </p:nvSpPr>
        <p:spPr>
          <a:xfrm>
            <a:off x="4538132" y="3379228"/>
            <a:ext cx="3892893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Offer subscriptions and rewards programs</a:t>
            </a:r>
            <a:endParaRPr dirty="0"/>
          </a:p>
        </p:txBody>
      </p:sp>
      <p:sp>
        <p:nvSpPr>
          <p:cNvPr id="4400" name="Google Shape;4400;p48"/>
          <p:cNvSpPr txBox="1">
            <a:spLocks noGrp="1"/>
          </p:cNvSpPr>
          <p:nvPr>
            <p:ph type="subTitle" idx="3"/>
          </p:nvPr>
        </p:nvSpPr>
        <p:spPr>
          <a:xfrm>
            <a:off x="4515555" y="1403426"/>
            <a:ext cx="35190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platform will allow a wider selection of movies and shows to attract more customers.</a:t>
            </a:r>
            <a:endParaRPr dirty="0"/>
          </a:p>
        </p:txBody>
      </p:sp>
      <p:sp>
        <p:nvSpPr>
          <p:cNvPr id="4401" name="Google Shape;4401;p48"/>
          <p:cNvSpPr txBox="1">
            <a:spLocks noGrp="1"/>
          </p:cNvSpPr>
          <p:nvPr>
            <p:ph type="subTitle" idx="4"/>
          </p:nvPr>
        </p:nvSpPr>
        <p:spPr>
          <a:xfrm>
            <a:off x="4504266" y="992219"/>
            <a:ext cx="3734225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the transition to an online platform</a:t>
            </a:r>
            <a:endParaRPr dirty="0"/>
          </a:p>
        </p:txBody>
      </p:sp>
      <p:sp>
        <p:nvSpPr>
          <p:cNvPr id="4402" name="Google Shape;4402;p48"/>
          <p:cNvSpPr txBox="1">
            <a:spLocks noGrp="1"/>
          </p:cNvSpPr>
          <p:nvPr>
            <p:ph type="subTitle" idx="5"/>
          </p:nvPr>
        </p:nvSpPr>
        <p:spPr>
          <a:xfrm>
            <a:off x="4541029" y="2584976"/>
            <a:ext cx="36974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initial marketing in top performing Asia and North America then the rest of the world.</a:t>
            </a:r>
            <a:endParaRPr dirty="0"/>
          </a:p>
        </p:txBody>
      </p:sp>
      <p:sp>
        <p:nvSpPr>
          <p:cNvPr id="4403" name="Google Shape;4403;p48"/>
          <p:cNvSpPr txBox="1">
            <a:spLocks noGrp="1"/>
          </p:cNvSpPr>
          <p:nvPr>
            <p:ph type="subTitle" idx="6"/>
          </p:nvPr>
        </p:nvSpPr>
        <p:spPr>
          <a:xfrm>
            <a:off x="4504266" y="2229889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Targeted marketing</a:t>
            </a:r>
            <a:endParaRPr dirty="0"/>
          </a:p>
        </p:txBody>
      </p:sp>
      <p:pic>
        <p:nvPicPr>
          <p:cNvPr id="4404" name="Google Shape;4404;p48"/>
          <p:cNvPicPr preferRelativeResize="0"/>
          <p:nvPr/>
        </p:nvPicPr>
        <p:blipFill rotWithShape="1">
          <a:blip r:embed="rId3">
            <a:alphaModFix/>
          </a:blip>
          <a:srcRect t="27374" b="6149"/>
          <a:stretch/>
        </p:blipFill>
        <p:spPr>
          <a:xfrm>
            <a:off x="872625" y="1123700"/>
            <a:ext cx="3383425" cy="337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405" name="Google Shape;4405;p48"/>
          <p:cNvCxnSpPr/>
          <p:nvPr/>
        </p:nvCxnSpPr>
        <p:spPr>
          <a:xfrm rot="10800000" flipH="1">
            <a:off x="838025" y="1009325"/>
            <a:ext cx="7468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6" name="Google Shape;4426;p48"/>
          <p:cNvCxnSpPr>
            <a:cxnSpLocks/>
          </p:cNvCxnSpPr>
          <p:nvPr/>
        </p:nvCxnSpPr>
        <p:spPr>
          <a:xfrm>
            <a:off x="4572000" y="1414717"/>
            <a:ext cx="349208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7" name="Google Shape;4427;p48"/>
          <p:cNvCxnSpPr>
            <a:cxnSpLocks/>
          </p:cNvCxnSpPr>
          <p:nvPr/>
        </p:nvCxnSpPr>
        <p:spPr>
          <a:xfrm>
            <a:off x="4572000" y="2627672"/>
            <a:ext cx="351916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8" name="Google Shape;4428;p48"/>
          <p:cNvCxnSpPr>
            <a:cxnSpLocks/>
          </p:cNvCxnSpPr>
          <p:nvPr/>
        </p:nvCxnSpPr>
        <p:spPr>
          <a:xfrm>
            <a:off x="4587666" y="3803819"/>
            <a:ext cx="350349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" name="Google Shape;5621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1"/>
          <p:cNvSpPr/>
          <p:nvPr/>
        </p:nvSpPr>
        <p:spPr>
          <a:xfrm>
            <a:off x="2171343" y="2340328"/>
            <a:ext cx="703200" cy="86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2171343" y="3568603"/>
            <a:ext cx="703200" cy="86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1"/>
          <p:cNvSpPr/>
          <p:nvPr/>
        </p:nvSpPr>
        <p:spPr>
          <a:xfrm>
            <a:off x="2171343" y="1174453"/>
            <a:ext cx="703200" cy="86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1"/>
          <p:cNvSpPr txBox="1">
            <a:spLocks noGrp="1"/>
          </p:cNvSpPr>
          <p:nvPr>
            <p:ph type="title"/>
          </p:nvPr>
        </p:nvSpPr>
        <p:spPr>
          <a:xfrm>
            <a:off x="2171343" y="1230453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1"/>
          <p:cNvSpPr txBox="1">
            <a:spLocks noGrp="1"/>
          </p:cNvSpPr>
          <p:nvPr>
            <p:ph type="title" idx="2"/>
          </p:nvPr>
        </p:nvSpPr>
        <p:spPr>
          <a:xfrm>
            <a:off x="713225" y="42244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Overview</a:t>
            </a:r>
            <a:endParaRPr dirty="0"/>
          </a:p>
        </p:txBody>
      </p:sp>
      <p:sp>
        <p:nvSpPr>
          <p:cNvPr id="713" name="Google Shape;713;p31"/>
          <p:cNvSpPr txBox="1">
            <a:spLocks noGrp="1"/>
          </p:cNvSpPr>
          <p:nvPr>
            <p:ph type="subTitle" idx="1"/>
          </p:nvPr>
        </p:nvSpPr>
        <p:spPr>
          <a:xfrm>
            <a:off x="2874418" y="1488303"/>
            <a:ext cx="45252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present state and future fate of Rockbuster Stealth.</a:t>
            </a:r>
            <a:endParaRPr dirty="0"/>
          </a:p>
        </p:txBody>
      </p:sp>
      <p:sp>
        <p:nvSpPr>
          <p:cNvPr id="714" name="Google Shape;714;p31"/>
          <p:cNvSpPr txBox="1">
            <a:spLocks noGrp="1"/>
          </p:cNvSpPr>
          <p:nvPr>
            <p:ph type="subTitle" idx="3"/>
          </p:nvPr>
        </p:nvSpPr>
        <p:spPr>
          <a:xfrm>
            <a:off x="2874418" y="1112103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18" name="Google Shape;718;p31"/>
          <p:cNvSpPr txBox="1">
            <a:spLocks noGrp="1"/>
          </p:cNvSpPr>
          <p:nvPr>
            <p:ph type="title" idx="7"/>
          </p:nvPr>
        </p:nvSpPr>
        <p:spPr>
          <a:xfrm>
            <a:off x="2171343" y="2390428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9" name="Google Shape;719;p31"/>
          <p:cNvSpPr txBox="1">
            <a:spLocks noGrp="1"/>
          </p:cNvSpPr>
          <p:nvPr>
            <p:ph type="subTitle" idx="8"/>
          </p:nvPr>
        </p:nvSpPr>
        <p:spPr>
          <a:xfrm>
            <a:off x="2874417" y="2648278"/>
            <a:ext cx="45142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Overview and analysis of current movie and customer trends.</a:t>
            </a:r>
            <a:endParaRPr dirty="0"/>
          </a:p>
        </p:txBody>
      </p:sp>
      <p:sp>
        <p:nvSpPr>
          <p:cNvPr id="720" name="Google Shape;720;p31"/>
          <p:cNvSpPr txBox="1">
            <a:spLocks noGrp="1"/>
          </p:cNvSpPr>
          <p:nvPr>
            <p:ph type="subTitle" idx="9"/>
          </p:nvPr>
        </p:nvSpPr>
        <p:spPr>
          <a:xfrm>
            <a:off x="2874418" y="2272078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title" idx="16"/>
          </p:nvPr>
        </p:nvSpPr>
        <p:spPr>
          <a:xfrm>
            <a:off x="2171343" y="3624541"/>
            <a:ext cx="7032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subTitle" idx="17"/>
          </p:nvPr>
        </p:nvSpPr>
        <p:spPr>
          <a:xfrm>
            <a:off x="2874417" y="3882391"/>
            <a:ext cx="4514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Recommendations for successful conversion to an online business platform.</a:t>
            </a:r>
            <a:endParaRPr dirty="0"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18"/>
          </p:nvPr>
        </p:nvSpPr>
        <p:spPr>
          <a:xfrm>
            <a:off x="2874418" y="3506191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STRATEGY</a:t>
            </a:r>
            <a:endParaRPr/>
          </a:p>
        </p:txBody>
      </p:sp>
      <p:grpSp>
        <p:nvGrpSpPr>
          <p:cNvPr id="747" name="Google Shape;747;p31"/>
          <p:cNvGrpSpPr/>
          <p:nvPr/>
        </p:nvGrpSpPr>
        <p:grpSpPr>
          <a:xfrm>
            <a:off x="2879952" y="1199856"/>
            <a:ext cx="4514270" cy="861325"/>
            <a:chOff x="1412225" y="1154850"/>
            <a:chExt cx="2568000" cy="861325"/>
          </a:xfrm>
        </p:grpSpPr>
        <p:cxnSp>
          <p:nvCxnSpPr>
            <p:cNvPr id="748" name="Google Shape;748;p31"/>
            <p:cNvCxnSpPr/>
            <p:nvPr/>
          </p:nvCxnSpPr>
          <p:spPr>
            <a:xfrm>
              <a:off x="1412225" y="1522463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1"/>
            <p:cNvCxnSpPr/>
            <p:nvPr/>
          </p:nvCxnSpPr>
          <p:spPr>
            <a:xfrm>
              <a:off x="1412225" y="1154850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31"/>
            <p:cNvCxnSpPr/>
            <p:nvPr/>
          </p:nvCxnSpPr>
          <p:spPr>
            <a:xfrm>
              <a:off x="1412225" y="2016175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1" name="Google Shape;751;p31"/>
          <p:cNvGrpSpPr/>
          <p:nvPr/>
        </p:nvGrpSpPr>
        <p:grpSpPr>
          <a:xfrm>
            <a:off x="2879952" y="2341820"/>
            <a:ext cx="4514270" cy="861325"/>
            <a:chOff x="1412225" y="1154850"/>
            <a:chExt cx="2568000" cy="861325"/>
          </a:xfrm>
        </p:grpSpPr>
        <p:cxnSp>
          <p:nvCxnSpPr>
            <p:cNvPr id="752" name="Google Shape;752;p31"/>
            <p:cNvCxnSpPr/>
            <p:nvPr/>
          </p:nvCxnSpPr>
          <p:spPr>
            <a:xfrm>
              <a:off x="1412225" y="1522463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1"/>
            <p:cNvCxnSpPr/>
            <p:nvPr/>
          </p:nvCxnSpPr>
          <p:spPr>
            <a:xfrm>
              <a:off x="1412225" y="1154850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31"/>
            <p:cNvCxnSpPr/>
            <p:nvPr/>
          </p:nvCxnSpPr>
          <p:spPr>
            <a:xfrm>
              <a:off x="1412225" y="2016175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5" name="Google Shape;755;p31"/>
          <p:cNvGrpSpPr/>
          <p:nvPr/>
        </p:nvGrpSpPr>
        <p:grpSpPr>
          <a:xfrm>
            <a:off x="2879951" y="3562101"/>
            <a:ext cx="4525211" cy="861325"/>
            <a:chOff x="1412225" y="1154850"/>
            <a:chExt cx="2568000" cy="861325"/>
          </a:xfrm>
        </p:grpSpPr>
        <p:cxnSp>
          <p:nvCxnSpPr>
            <p:cNvPr id="756" name="Google Shape;756;p31"/>
            <p:cNvCxnSpPr/>
            <p:nvPr/>
          </p:nvCxnSpPr>
          <p:spPr>
            <a:xfrm>
              <a:off x="1412225" y="1522463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31"/>
            <p:cNvCxnSpPr/>
            <p:nvPr/>
          </p:nvCxnSpPr>
          <p:spPr>
            <a:xfrm>
              <a:off x="1412225" y="1154850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31"/>
            <p:cNvCxnSpPr/>
            <p:nvPr/>
          </p:nvCxnSpPr>
          <p:spPr>
            <a:xfrm>
              <a:off x="1412225" y="2016175"/>
              <a:ext cx="25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" name="Google Shape;732;p31">
            <a:extLst>
              <a:ext uri="{FF2B5EF4-FFF2-40B4-BE49-F238E27FC236}">
                <a16:creationId xmlns:a16="http://schemas.microsoft.com/office/drawing/2014/main" id="{6AC9A8D2-5701-CF39-F03C-B0C3D4FA2A5D}"/>
              </a:ext>
            </a:extLst>
          </p:cNvPr>
          <p:cNvCxnSpPr>
            <a:cxnSpLocks/>
          </p:cNvCxnSpPr>
          <p:nvPr/>
        </p:nvCxnSpPr>
        <p:spPr>
          <a:xfrm>
            <a:off x="7394222" y="1199856"/>
            <a:ext cx="0" cy="8611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732;p31">
            <a:extLst>
              <a:ext uri="{FF2B5EF4-FFF2-40B4-BE49-F238E27FC236}">
                <a16:creationId xmlns:a16="http://schemas.microsoft.com/office/drawing/2014/main" id="{74425B06-9F53-3DAC-1913-4FA9282E7344}"/>
              </a:ext>
            </a:extLst>
          </p:cNvPr>
          <p:cNvCxnSpPr>
            <a:cxnSpLocks/>
          </p:cNvCxnSpPr>
          <p:nvPr/>
        </p:nvCxnSpPr>
        <p:spPr>
          <a:xfrm>
            <a:off x="7394222" y="2341998"/>
            <a:ext cx="0" cy="8611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732;p31">
            <a:extLst>
              <a:ext uri="{FF2B5EF4-FFF2-40B4-BE49-F238E27FC236}">
                <a16:creationId xmlns:a16="http://schemas.microsoft.com/office/drawing/2014/main" id="{603A22B8-9EE2-0003-3A27-4A7BC3FCD2AA}"/>
              </a:ext>
            </a:extLst>
          </p:cNvPr>
          <p:cNvCxnSpPr>
            <a:cxnSpLocks/>
          </p:cNvCxnSpPr>
          <p:nvPr/>
        </p:nvCxnSpPr>
        <p:spPr>
          <a:xfrm>
            <a:off x="7405275" y="3571756"/>
            <a:ext cx="0" cy="8611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3"/>
          <p:cNvSpPr txBox="1">
            <a:spLocks noGrp="1"/>
          </p:cNvSpPr>
          <p:nvPr>
            <p:ph type="title"/>
          </p:nvPr>
        </p:nvSpPr>
        <p:spPr>
          <a:xfrm>
            <a:off x="1442500" y="1636325"/>
            <a:ext cx="62589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Rockbuster Stealth:</a:t>
            </a:r>
            <a:endParaRPr dirty="0"/>
          </a:p>
        </p:txBody>
      </p:sp>
      <p:sp>
        <p:nvSpPr>
          <p:cNvPr id="987" name="Google Shape;987;p33"/>
          <p:cNvSpPr txBox="1">
            <a:spLocks noGrp="1"/>
          </p:cNvSpPr>
          <p:nvPr>
            <p:ph type="subTitle" idx="1"/>
          </p:nvPr>
        </p:nvSpPr>
        <p:spPr>
          <a:xfrm>
            <a:off x="1442550" y="2688898"/>
            <a:ext cx="6258900" cy="8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retail movie rental company, faces stiff competition from online streaming services such as Hulu, Netflix and Amazon to maintain and grow a customer base. In order to effectively compete, should </a:t>
            </a:r>
            <a:r>
              <a:rPr lang="en-US" dirty="0" err="1"/>
              <a:t>Rockbuster</a:t>
            </a:r>
            <a:r>
              <a:rPr lang="en-US" dirty="0"/>
              <a:t> transition to a similar online streaming service platform?</a:t>
            </a:r>
            <a:endParaRPr dirty="0"/>
          </a:p>
        </p:txBody>
      </p:sp>
      <p:sp>
        <p:nvSpPr>
          <p:cNvPr id="1020" name="Google Shape;1020;p33"/>
          <p:cNvSpPr/>
          <p:nvPr/>
        </p:nvSpPr>
        <p:spPr>
          <a:xfrm>
            <a:off x="708700" y="560150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3"/>
          <p:cNvSpPr/>
          <p:nvPr/>
        </p:nvSpPr>
        <p:spPr>
          <a:xfrm>
            <a:off x="708700" y="3861825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3"/>
          <p:cNvSpPr/>
          <p:nvPr/>
        </p:nvSpPr>
        <p:spPr>
          <a:xfrm>
            <a:off x="7701500" y="3861825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3"/>
          <p:cNvSpPr/>
          <p:nvPr/>
        </p:nvSpPr>
        <p:spPr>
          <a:xfrm>
            <a:off x="7701500" y="560150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3"/>
          <p:cNvSpPr/>
          <p:nvPr/>
        </p:nvSpPr>
        <p:spPr>
          <a:xfrm rot="-2700000">
            <a:off x="777601" y="4109930"/>
            <a:ext cx="416799" cy="416799"/>
          </a:xfrm>
          <a:custGeom>
            <a:avLst/>
            <a:gdLst/>
            <a:ahLst/>
            <a:cxnLst/>
            <a:rect l="l" t="t" r="r" b="b"/>
            <a:pathLst>
              <a:path w="22623" h="22623" extrusionOk="0">
                <a:moveTo>
                  <a:pt x="11311" y="1"/>
                </a:moveTo>
                <a:cubicBezTo>
                  <a:pt x="5061" y="1"/>
                  <a:pt x="0" y="5061"/>
                  <a:pt x="0" y="11312"/>
                </a:cubicBezTo>
                <a:cubicBezTo>
                  <a:pt x="0" y="17551"/>
                  <a:pt x="5061" y="22623"/>
                  <a:pt x="11311" y="22623"/>
                </a:cubicBezTo>
                <a:cubicBezTo>
                  <a:pt x="17562" y="22623"/>
                  <a:pt x="22622" y="17551"/>
                  <a:pt x="22622" y="11312"/>
                </a:cubicBezTo>
                <a:cubicBezTo>
                  <a:pt x="22622" y="5061"/>
                  <a:pt x="17562" y="1"/>
                  <a:pt x="1131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5" name="Google Shape;1025;p33"/>
          <p:cNvGrpSpPr/>
          <p:nvPr/>
        </p:nvGrpSpPr>
        <p:grpSpPr>
          <a:xfrm>
            <a:off x="792791" y="644251"/>
            <a:ext cx="565572" cy="565572"/>
            <a:chOff x="2080000" y="1122000"/>
            <a:chExt cx="327450" cy="327450"/>
          </a:xfrm>
        </p:grpSpPr>
        <p:sp>
          <p:nvSpPr>
            <p:cNvPr id="1026" name="Google Shape;1026;p33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fill="none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fill="none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33"/>
          <p:cNvGrpSpPr/>
          <p:nvPr/>
        </p:nvGrpSpPr>
        <p:grpSpPr>
          <a:xfrm>
            <a:off x="7785604" y="3945938"/>
            <a:ext cx="565572" cy="565572"/>
            <a:chOff x="2080000" y="1122000"/>
            <a:chExt cx="327450" cy="327450"/>
          </a:xfrm>
        </p:grpSpPr>
        <p:sp>
          <p:nvSpPr>
            <p:cNvPr id="1035" name="Google Shape;1035;p33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fill="none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fill="none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33"/>
          <p:cNvSpPr/>
          <p:nvPr/>
        </p:nvSpPr>
        <p:spPr>
          <a:xfrm rot="-2700000">
            <a:off x="939387" y="3948144"/>
            <a:ext cx="416799" cy="416799"/>
          </a:xfrm>
          <a:custGeom>
            <a:avLst/>
            <a:gdLst/>
            <a:ahLst/>
            <a:cxnLst/>
            <a:rect l="l" t="t" r="r" b="b"/>
            <a:pathLst>
              <a:path w="22623" h="22623" extrusionOk="0">
                <a:moveTo>
                  <a:pt x="11311" y="1"/>
                </a:moveTo>
                <a:cubicBezTo>
                  <a:pt x="5061" y="1"/>
                  <a:pt x="0" y="5061"/>
                  <a:pt x="0" y="11312"/>
                </a:cubicBezTo>
                <a:cubicBezTo>
                  <a:pt x="0" y="17551"/>
                  <a:pt x="5061" y="22623"/>
                  <a:pt x="11311" y="22623"/>
                </a:cubicBezTo>
                <a:cubicBezTo>
                  <a:pt x="17562" y="22623"/>
                  <a:pt x="22622" y="17551"/>
                  <a:pt x="22622" y="11312"/>
                </a:cubicBezTo>
                <a:cubicBezTo>
                  <a:pt x="22622" y="5061"/>
                  <a:pt x="17562" y="1"/>
                  <a:pt x="1131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3"/>
          <p:cNvSpPr/>
          <p:nvPr/>
        </p:nvSpPr>
        <p:spPr>
          <a:xfrm rot="8100000">
            <a:off x="7940887" y="637756"/>
            <a:ext cx="416799" cy="416799"/>
          </a:xfrm>
          <a:custGeom>
            <a:avLst/>
            <a:gdLst/>
            <a:ahLst/>
            <a:cxnLst/>
            <a:rect l="l" t="t" r="r" b="b"/>
            <a:pathLst>
              <a:path w="22623" h="22623" extrusionOk="0">
                <a:moveTo>
                  <a:pt x="11311" y="1"/>
                </a:moveTo>
                <a:cubicBezTo>
                  <a:pt x="5061" y="1"/>
                  <a:pt x="0" y="5061"/>
                  <a:pt x="0" y="11312"/>
                </a:cubicBezTo>
                <a:cubicBezTo>
                  <a:pt x="0" y="17551"/>
                  <a:pt x="5061" y="22623"/>
                  <a:pt x="11311" y="22623"/>
                </a:cubicBezTo>
                <a:cubicBezTo>
                  <a:pt x="17562" y="22623"/>
                  <a:pt x="22622" y="17551"/>
                  <a:pt x="22622" y="11312"/>
                </a:cubicBezTo>
                <a:cubicBezTo>
                  <a:pt x="22622" y="5061"/>
                  <a:pt x="17562" y="1"/>
                  <a:pt x="1131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3"/>
          <p:cNvSpPr/>
          <p:nvPr/>
        </p:nvSpPr>
        <p:spPr>
          <a:xfrm rot="8100000">
            <a:off x="7779101" y="799542"/>
            <a:ext cx="416799" cy="416799"/>
          </a:xfrm>
          <a:custGeom>
            <a:avLst/>
            <a:gdLst/>
            <a:ahLst/>
            <a:cxnLst/>
            <a:rect l="l" t="t" r="r" b="b"/>
            <a:pathLst>
              <a:path w="22623" h="22623" extrusionOk="0">
                <a:moveTo>
                  <a:pt x="11311" y="1"/>
                </a:moveTo>
                <a:cubicBezTo>
                  <a:pt x="5061" y="1"/>
                  <a:pt x="0" y="5061"/>
                  <a:pt x="0" y="11312"/>
                </a:cubicBezTo>
                <a:cubicBezTo>
                  <a:pt x="0" y="17551"/>
                  <a:pt x="5061" y="22623"/>
                  <a:pt x="11311" y="22623"/>
                </a:cubicBezTo>
                <a:cubicBezTo>
                  <a:pt x="17562" y="22623"/>
                  <a:pt x="22622" y="17551"/>
                  <a:pt x="22622" y="11312"/>
                </a:cubicBezTo>
                <a:cubicBezTo>
                  <a:pt x="22622" y="5061"/>
                  <a:pt x="17562" y="1"/>
                  <a:pt x="11311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6" name="Google Shape;1046;p33"/>
          <p:cNvCxnSpPr/>
          <p:nvPr/>
        </p:nvCxnSpPr>
        <p:spPr>
          <a:xfrm>
            <a:off x="717950" y="3861825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33"/>
          <p:cNvCxnSpPr/>
          <p:nvPr/>
        </p:nvCxnSpPr>
        <p:spPr>
          <a:xfrm>
            <a:off x="717950" y="1289850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33"/>
          <p:cNvCxnSpPr/>
          <p:nvPr/>
        </p:nvCxnSpPr>
        <p:spPr>
          <a:xfrm>
            <a:off x="1435875" y="1301775"/>
            <a:ext cx="0" cy="25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33"/>
          <p:cNvCxnSpPr/>
          <p:nvPr/>
        </p:nvCxnSpPr>
        <p:spPr>
          <a:xfrm>
            <a:off x="7701500" y="1301775"/>
            <a:ext cx="0" cy="25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Google Shape;4204;p46"/>
          <p:cNvSpPr/>
          <p:nvPr/>
        </p:nvSpPr>
        <p:spPr>
          <a:xfrm>
            <a:off x="1630325" y="1616663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5" name="Google Shape;4205;p46"/>
          <p:cNvSpPr/>
          <p:nvPr/>
        </p:nvSpPr>
        <p:spPr>
          <a:xfrm>
            <a:off x="4201713" y="1616663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6" name="Google Shape;4206;p46"/>
          <p:cNvSpPr/>
          <p:nvPr/>
        </p:nvSpPr>
        <p:spPr>
          <a:xfrm>
            <a:off x="6779863" y="1616663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and store overview</a:t>
            </a:r>
            <a:endParaRPr dirty="0"/>
          </a:p>
        </p:txBody>
      </p:sp>
      <p:sp>
        <p:nvSpPr>
          <p:cNvPr id="4209" name="Google Shape;4209;p46"/>
          <p:cNvSpPr txBox="1">
            <a:spLocks noGrp="1"/>
          </p:cNvSpPr>
          <p:nvPr>
            <p:ph type="subTitle" idx="2"/>
          </p:nvPr>
        </p:nvSpPr>
        <p:spPr>
          <a:xfrm>
            <a:off x="786461" y="2405183"/>
            <a:ext cx="25680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customers</a:t>
            </a:r>
            <a:endParaRPr dirty="0"/>
          </a:p>
        </p:txBody>
      </p:sp>
      <p:sp>
        <p:nvSpPr>
          <p:cNvPr id="4231" name="Google Shape;4231;p46"/>
          <p:cNvSpPr/>
          <p:nvPr/>
        </p:nvSpPr>
        <p:spPr>
          <a:xfrm>
            <a:off x="854313" y="1064213"/>
            <a:ext cx="7428600" cy="23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2" name="Google Shape;4232;p46"/>
          <p:cNvSpPr/>
          <p:nvPr/>
        </p:nvSpPr>
        <p:spPr>
          <a:xfrm>
            <a:off x="854313" y="3914706"/>
            <a:ext cx="7428600" cy="230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3" name="Google Shape;4233;p46"/>
          <p:cNvSpPr/>
          <p:nvPr/>
        </p:nvSpPr>
        <p:spPr>
          <a:xfrm>
            <a:off x="7971113" y="3914706"/>
            <a:ext cx="311700" cy="23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4" name="Google Shape;4234;p46"/>
          <p:cNvSpPr/>
          <p:nvPr/>
        </p:nvSpPr>
        <p:spPr>
          <a:xfrm>
            <a:off x="854313" y="3914706"/>
            <a:ext cx="311700" cy="23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5" name="Google Shape;4235;p46"/>
          <p:cNvSpPr/>
          <p:nvPr/>
        </p:nvSpPr>
        <p:spPr>
          <a:xfrm>
            <a:off x="7971113" y="1064213"/>
            <a:ext cx="311700" cy="23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6" name="Google Shape;4236;p46"/>
          <p:cNvSpPr/>
          <p:nvPr/>
        </p:nvSpPr>
        <p:spPr>
          <a:xfrm>
            <a:off x="854313" y="1064213"/>
            <a:ext cx="311700" cy="23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209;p46">
            <a:extLst>
              <a:ext uri="{FF2B5EF4-FFF2-40B4-BE49-F238E27FC236}">
                <a16:creationId xmlns:a16="http://schemas.microsoft.com/office/drawing/2014/main" id="{7221D44A-C4E9-999D-C7B2-E56E44666A7E}"/>
              </a:ext>
            </a:extLst>
          </p:cNvPr>
          <p:cNvSpPr txBox="1">
            <a:spLocks/>
          </p:cNvSpPr>
          <p:nvPr/>
        </p:nvSpPr>
        <p:spPr>
          <a:xfrm>
            <a:off x="1526079" y="1773351"/>
            <a:ext cx="942292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000" b="0" i="0" u="none" strike="noStrike" cap="none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599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9CBF7E-4AF0-3E6C-5E7D-EACF125D5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970948"/>
            <a:ext cx="7717800" cy="783900"/>
          </a:xfrm>
        </p:spPr>
        <p:txBody>
          <a:bodyPr/>
          <a:lstStyle/>
          <a:p>
            <a:r>
              <a:rPr lang="en-US" dirty="0"/>
              <a:t>Based on limited customers, number of stores, and staff, transitioning </a:t>
            </a:r>
            <a:r>
              <a:rPr lang="en-US" dirty="0" err="1"/>
              <a:t>Rockbuster</a:t>
            </a:r>
            <a:r>
              <a:rPr lang="en-US" dirty="0"/>
              <a:t> to an online platform would result in greater customer numbers, cut unnecessary property rental costs, and minimally affect current employment.</a:t>
            </a:r>
          </a:p>
        </p:txBody>
      </p:sp>
      <p:sp>
        <p:nvSpPr>
          <p:cNvPr id="5" name="Google Shape;4209;p46">
            <a:extLst>
              <a:ext uri="{FF2B5EF4-FFF2-40B4-BE49-F238E27FC236}">
                <a16:creationId xmlns:a16="http://schemas.microsoft.com/office/drawing/2014/main" id="{82237D37-FF3A-C0DB-E7FF-7BDA42E19935}"/>
              </a:ext>
            </a:extLst>
          </p:cNvPr>
          <p:cNvSpPr txBox="1">
            <a:spLocks/>
          </p:cNvSpPr>
          <p:nvPr/>
        </p:nvSpPr>
        <p:spPr>
          <a:xfrm>
            <a:off x="3284237" y="2407296"/>
            <a:ext cx="2568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000" b="0" i="0" u="none" strike="noStrike" cap="none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Number of stores</a:t>
            </a:r>
          </a:p>
        </p:txBody>
      </p:sp>
      <p:sp>
        <p:nvSpPr>
          <p:cNvPr id="8" name="Google Shape;4209;p46">
            <a:extLst>
              <a:ext uri="{FF2B5EF4-FFF2-40B4-BE49-F238E27FC236}">
                <a16:creationId xmlns:a16="http://schemas.microsoft.com/office/drawing/2014/main" id="{264F8494-1B50-0A38-4AFE-67E4ED6983AF}"/>
              </a:ext>
            </a:extLst>
          </p:cNvPr>
          <p:cNvSpPr txBox="1">
            <a:spLocks/>
          </p:cNvSpPr>
          <p:nvPr/>
        </p:nvSpPr>
        <p:spPr>
          <a:xfrm>
            <a:off x="4112868" y="1773351"/>
            <a:ext cx="942292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000" b="0" i="0" u="none" strike="noStrike" cap="none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2</a:t>
            </a:r>
          </a:p>
        </p:txBody>
      </p:sp>
      <p:sp>
        <p:nvSpPr>
          <p:cNvPr id="9" name="Google Shape;4209;p46">
            <a:extLst>
              <a:ext uri="{FF2B5EF4-FFF2-40B4-BE49-F238E27FC236}">
                <a16:creationId xmlns:a16="http://schemas.microsoft.com/office/drawing/2014/main" id="{A935078B-6DA5-65C5-CCA0-1280261E06B7}"/>
              </a:ext>
            </a:extLst>
          </p:cNvPr>
          <p:cNvSpPr txBox="1">
            <a:spLocks/>
          </p:cNvSpPr>
          <p:nvPr/>
        </p:nvSpPr>
        <p:spPr>
          <a:xfrm>
            <a:off x="6675629" y="1795463"/>
            <a:ext cx="942292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000" b="0" i="0" u="none" strike="noStrike" cap="none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2</a:t>
            </a:r>
          </a:p>
        </p:txBody>
      </p:sp>
      <p:sp>
        <p:nvSpPr>
          <p:cNvPr id="14" name="Google Shape;4209;p46">
            <a:extLst>
              <a:ext uri="{FF2B5EF4-FFF2-40B4-BE49-F238E27FC236}">
                <a16:creationId xmlns:a16="http://schemas.microsoft.com/office/drawing/2014/main" id="{B2C6CF67-3617-D45A-F991-8A1E4FCEADD6}"/>
              </a:ext>
            </a:extLst>
          </p:cNvPr>
          <p:cNvSpPr txBox="1">
            <a:spLocks/>
          </p:cNvSpPr>
          <p:nvPr/>
        </p:nvSpPr>
        <p:spPr>
          <a:xfrm>
            <a:off x="5789541" y="2383650"/>
            <a:ext cx="2568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000" b="0" i="0" u="none" strike="noStrike" cap="none">
                <a:solidFill>
                  <a:schemeClr val="dk2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Number of staff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Film overview</a:t>
            </a:r>
            <a:endParaRPr dirty="0"/>
          </a:p>
        </p:txBody>
      </p:sp>
      <p:sp>
        <p:nvSpPr>
          <p:cNvPr id="4339" name="Google Shape;4339;p47"/>
          <p:cNvSpPr txBox="1"/>
          <p:nvPr/>
        </p:nvSpPr>
        <p:spPr>
          <a:xfrm>
            <a:off x="843990" y="1604932"/>
            <a:ext cx="2304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Number of films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offered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4341" name="Google Shape;4341;p47"/>
          <p:cNvSpPr txBox="1"/>
          <p:nvPr/>
        </p:nvSpPr>
        <p:spPr>
          <a:xfrm>
            <a:off x="4309658" y="1821654"/>
            <a:ext cx="2304900" cy="75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Average rental cost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4343" name="Google Shape;4343;p47"/>
          <p:cNvSpPr txBox="1"/>
          <p:nvPr/>
        </p:nvSpPr>
        <p:spPr>
          <a:xfrm>
            <a:off x="2575987" y="3337375"/>
            <a:ext cx="2304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Average rental duration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4345" name="Google Shape;4345;p47"/>
          <p:cNvSpPr txBox="1"/>
          <p:nvPr/>
        </p:nvSpPr>
        <p:spPr>
          <a:xfrm>
            <a:off x="6030672" y="3334638"/>
            <a:ext cx="2304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Average movie length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grpSp>
        <p:nvGrpSpPr>
          <p:cNvPr id="4346" name="Google Shape;4346;p47"/>
          <p:cNvGrpSpPr/>
          <p:nvPr/>
        </p:nvGrpSpPr>
        <p:grpSpPr>
          <a:xfrm>
            <a:off x="838025" y="2462000"/>
            <a:ext cx="7468200" cy="733800"/>
            <a:chOff x="838025" y="2464038"/>
            <a:chExt cx="7468200" cy="733800"/>
          </a:xfrm>
        </p:grpSpPr>
        <p:cxnSp>
          <p:nvCxnSpPr>
            <p:cNvPr id="4347" name="Google Shape;4347;p47"/>
            <p:cNvCxnSpPr/>
            <p:nvPr/>
          </p:nvCxnSpPr>
          <p:spPr>
            <a:xfrm rot="10800000" flipH="1">
              <a:off x="838025" y="2826738"/>
              <a:ext cx="7468200" cy="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48" name="Google Shape;4348;p47"/>
            <p:cNvSpPr/>
            <p:nvPr/>
          </p:nvSpPr>
          <p:spPr>
            <a:xfrm>
              <a:off x="1630325" y="2464038"/>
              <a:ext cx="733800" cy="733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F8D0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9" name="Google Shape;4349;p47"/>
            <p:cNvSpPr/>
            <p:nvPr/>
          </p:nvSpPr>
          <p:spPr>
            <a:xfrm>
              <a:off x="3361550" y="2464038"/>
              <a:ext cx="733800" cy="733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F8D0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0" name="Google Shape;4350;p47"/>
            <p:cNvSpPr/>
            <p:nvPr/>
          </p:nvSpPr>
          <p:spPr>
            <a:xfrm>
              <a:off x="5048575" y="2464038"/>
              <a:ext cx="733800" cy="733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F8D0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47"/>
            <p:cNvSpPr/>
            <p:nvPr/>
          </p:nvSpPr>
          <p:spPr>
            <a:xfrm>
              <a:off x="6735600" y="2464038"/>
              <a:ext cx="733800" cy="7338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F8D0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2" name="Google Shape;4362;p47"/>
            <p:cNvGrpSpPr/>
            <p:nvPr/>
          </p:nvGrpSpPr>
          <p:grpSpPr>
            <a:xfrm>
              <a:off x="3612294" y="2642752"/>
              <a:ext cx="232316" cy="376197"/>
              <a:chOff x="5059700" y="2334775"/>
              <a:chExt cx="40775" cy="66025"/>
            </a:xfrm>
          </p:grpSpPr>
          <p:sp>
            <p:nvSpPr>
              <p:cNvPr id="4363" name="Google Shape;4363;p47"/>
              <p:cNvSpPr/>
              <p:nvPr/>
            </p:nvSpPr>
            <p:spPr>
              <a:xfrm>
                <a:off x="5059700" y="2334775"/>
                <a:ext cx="1247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1" extrusionOk="0">
                    <a:moveTo>
                      <a:pt x="282" y="0"/>
                    </a:moveTo>
                    <a:cubicBezTo>
                      <a:pt x="94" y="0"/>
                      <a:pt x="1" y="224"/>
                      <a:pt x="138" y="361"/>
                    </a:cubicBezTo>
                    <a:cubicBezTo>
                      <a:pt x="179" y="402"/>
                      <a:pt x="230" y="421"/>
                      <a:pt x="281" y="421"/>
                    </a:cubicBezTo>
                    <a:cubicBezTo>
                      <a:pt x="388" y="421"/>
                      <a:pt x="491" y="337"/>
                      <a:pt x="491" y="209"/>
                    </a:cubicBezTo>
                    <a:cubicBezTo>
                      <a:pt x="498" y="94"/>
                      <a:pt x="397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47"/>
              <p:cNvSpPr/>
              <p:nvPr/>
            </p:nvSpPr>
            <p:spPr>
              <a:xfrm>
                <a:off x="5059700" y="2348650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2" y="1"/>
                    </a:moveTo>
                    <a:cubicBezTo>
                      <a:pt x="94" y="1"/>
                      <a:pt x="1" y="224"/>
                      <a:pt x="138" y="361"/>
                    </a:cubicBezTo>
                    <a:cubicBezTo>
                      <a:pt x="179" y="403"/>
                      <a:pt x="230" y="421"/>
                      <a:pt x="281" y="421"/>
                    </a:cubicBezTo>
                    <a:cubicBezTo>
                      <a:pt x="388" y="421"/>
                      <a:pt x="491" y="337"/>
                      <a:pt x="491" y="210"/>
                    </a:cubicBezTo>
                    <a:cubicBezTo>
                      <a:pt x="498" y="94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47"/>
              <p:cNvSpPr/>
              <p:nvPr/>
            </p:nvSpPr>
            <p:spPr>
              <a:xfrm>
                <a:off x="5059700" y="2362525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2" y="1"/>
                    </a:moveTo>
                    <a:cubicBezTo>
                      <a:pt x="94" y="1"/>
                      <a:pt x="1" y="224"/>
                      <a:pt x="138" y="361"/>
                    </a:cubicBezTo>
                    <a:cubicBezTo>
                      <a:pt x="179" y="403"/>
                      <a:pt x="230" y="422"/>
                      <a:pt x="281" y="422"/>
                    </a:cubicBezTo>
                    <a:cubicBezTo>
                      <a:pt x="388" y="422"/>
                      <a:pt x="491" y="338"/>
                      <a:pt x="491" y="210"/>
                    </a:cubicBezTo>
                    <a:cubicBezTo>
                      <a:pt x="498" y="95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47"/>
              <p:cNvSpPr/>
              <p:nvPr/>
            </p:nvSpPr>
            <p:spPr>
              <a:xfrm>
                <a:off x="5059700" y="2376400"/>
                <a:ext cx="124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0" extrusionOk="0">
                    <a:moveTo>
                      <a:pt x="294" y="1"/>
                    </a:moveTo>
                    <a:cubicBezTo>
                      <a:pt x="290" y="1"/>
                      <a:pt x="286" y="1"/>
                      <a:pt x="282" y="1"/>
                    </a:cubicBezTo>
                    <a:cubicBezTo>
                      <a:pt x="94" y="1"/>
                      <a:pt x="1" y="225"/>
                      <a:pt x="138" y="355"/>
                    </a:cubicBezTo>
                    <a:cubicBezTo>
                      <a:pt x="180" y="400"/>
                      <a:pt x="233" y="420"/>
                      <a:pt x="285" y="420"/>
                    </a:cubicBezTo>
                    <a:cubicBezTo>
                      <a:pt x="390" y="420"/>
                      <a:pt x="491" y="336"/>
                      <a:pt x="491" y="210"/>
                    </a:cubicBezTo>
                    <a:cubicBezTo>
                      <a:pt x="498" y="99"/>
                      <a:pt x="404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47"/>
              <p:cNvSpPr/>
              <p:nvPr/>
            </p:nvSpPr>
            <p:spPr>
              <a:xfrm>
                <a:off x="5059700" y="2390125"/>
                <a:ext cx="124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7" extrusionOk="0">
                    <a:moveTo>
                      <a:pt x="282" y="0"/>
                    </a:moveTo>
                    <a:cubicBezTo>
                      <a:pt x="94" y="0"/>
                      <a:pt x="1" y="231"/>
                      <a:pt x="138" y="361"/>
                    </a:cubicBezTo>
                    <a:cubicBezTo>
                      <a:pt x="180" y="406"/>
                      <a:pt x="233" y="426"/>
                      <a:pt x="285" y="426"/>
                    </a:cubicBezTo>
                    <a:cubicBezTo>
                      <a:pt x="390" y="426"/>
                      <a:pt x="491" y="343"/>
                      <a:pt x="491" y="217"/>
                    </a:cubicBezTo>
                    <a:cubicBezTo>
                      <a:pt x="498" y="94"/>
                      <a:pt x="397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47"/>
              <p:cNvSpPr/>
              <p:nvPr/>
            </p:nvSpPr>
            <p:spPr>
              <a:xfrm>
                <a:off x="5073950" y="2348650"/>
                <a:ext cx="122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22" extrusionOk="0">
                    <a:moveTo>
                      <a:pt x="282" y="1"/>
                    </a:moveTo>
                    <a:cubicBezTo>
                      <a:pt x="94" y="1"/>
                      <a:pt x="0" y="224"/>
                      <a:pt x="130" y="361"/>
                    </a:cubicBezTo>
                    <a:cubicBezTo>
                      <a:pt x="174" y="403"/>
                      <a:pt x="227" y="421"/>
                      <a:pt x="278" y="421"/>
                    </a:cubicBezTo>
                    <a:cubicBezTo>
                      <a:pt x="387" y="421"/>
                      <a:pt x="491" y="337"/>
                      <a:pt x="491" y="210"/>
                    </a:cubicBezTo>
                    <a:cubicBezTo>
                      <a:pt x="491" y="94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47"/>
              <p:cNvSpPr/>
              <p:nvPr/>
            </p:nvSpPr>
            <p:spPr>
              <a:xfrm>
                <a:off x="5073950" y="2362525"/>
                <a:ext cx="122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22" extrusionOk="0">
                    <a:moveTo>
                      <a:pt x="282" y="1"/>
                    </a:moveTo>
                    <a:cubicBezTo>
                      <a:pt x="94" y="1"/>
                      <a:pt x="0" y="224"/>
                      <a:pt x="130" y="361"/>
                    </a:cubicBezTo>
                    <a:cubicBezTo>
                      <a:pt x="174" y="403"/>
                      <a:pt x="227" y="422"/>
                      <a:pt x="278" y="422"/>
                    </a:cubicBezTo>
                    <a:cubicBezTo>
                      <a:pt x="387" y="422"/>
                      <a:pt x="491" y="338"/>
                      <a:pt x="491" y="210"/>
                    </a:cubicBezTo>
                    <a:cubicBezTo>
                      <a:pt x="491" y="95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47"/>
              <p:cNvSpPr/>
              <p:nvPr/>
            </p:nvSpPr>
            <p:spPr>
              <a:xfrm>
                <a:off x="5074000" y="2376400"/>
                <a:ext cx="122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0" extrusionOk="0">
                    <a:moveTo>
                      <a:pt x="291" y="1"/>
                    </a:moveTo>
                    <a:cubicBezTo>
                      <a:pt x="287" y="1"/>
                      <a:pt x="284" y="1"/>
                      <a:pt x="280" y="1"/>
                    </a:cubicBezTo>
                    <a:cubicBezTo>
                      <a:pt x="277" y="1"/>
                      <a:pt x="274" y="1"/>
                      <a:pt x="271" y="1"/>
                    </a:cubicBezTo>
                    <a:cubicBezTo>
                      <a:pt x="89" y="1"/>
                      <a:pt x="0" y="227"/>
                      <a:pt x="128" y="355"/>
                    </a:cubicBezTo>
                    <a:cubicBezTo>
                      <a:pt x="173" y="400"/>
                      <a:pt x="228" y="420"/>
                      <a:pt x="281" y="420"/>
                    </a:cubicBezTo>
                    <a:cubicBezTo>
                      <a:pt x="388" y="420"/>
                      <a:pt x="489" y="336"/>
                      <a:pt x="489" y="210"/>
                    </a:cubicBezTo>
                    <a:cubicBezTo>
                      <a:pt x="489" y="99"/>
                      <a:pt x="401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47"/>
              <p:cNvSpPr/>
              <p:nvPr/>
            </p:nvSpPr>
            <p:spPr>
              <a:xfrm>
                <a:off x="5088000" y="2362525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9" y="1"/>
                    </a:moveTo>
                    <a:cubicBezTo>
                      <a:pt x="102" y="1"/>
                      <a:pt x="1" y="224"/>
                      <a:pt x="138" y="361"/>
                    </a:cubicBezTo>
                    <a:cubicBezTo>
                      <a:pt x="180" y="403"/>
                      <a:pt x="231" y="422"/>
                      <a:pt x="283" y="422"/>
                    </a:cubicBezTo>
                    <a:cubicBezTo>
                      <a:pt x="392" y="422"/>
                      <a:pt x="499" y="338"/>
                      <a:pt x="499" y="210"/>
                    </a:cubicBezTo>
                    <a:cubicBezTo>
                      <a:pt x="499" y="95"/>
                      <a:pt x="405" y="1"/>
                      <a:pt x="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2" name="Google Shape;4372;p47"/>
            <p:cNvGrpSpPr/>
            <p:nvPr/>
          </p:nvGrpSpPr>
          <p:grpSpPr>
            <a:xfrm>
              <a:off x="5299319" y="2642752"/>
              <a:ext cx="232316" cy="376197"/>
              <a:chOff x="5059700" y="2334775"/>
              <a:chExt cx="40775" cy="66025"/>
            </a:xfrm>
          </p:grpSpPr>
          <p:sp>
            <p:nvSpPr>
              <p:cNvPr id="4373" name="Google Shape;4373;p47"/>
              <p:cNvSpPr/>
              <p:nvPr/>
            </p:nvSpPr>
            <p:spPr>
              <a:xfrm>
                <a:off x="5059700" y="2334775"/>
                <a:ext cx="1247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1" extrusionOk="0">
                    <a:moveTo>
                      <a:pt x="282" y="0"/>
                    </a:moveTo>
                    <a:cubicBezTo>
                      <a:pt x="94" y="0"/>
                      <a:pt x="1" y="224"/>
                      <a:pt x="138" y="361"/>
                    </a:cubicBezTo>
                    <a:cubicBezTo>
                      <a:pt x="179" y="402"/>
                      <a:pt x="230" y="421"/>
                      <a:pt x="281" y="421"/>
                    </a:cubicBezTo>
                    <a:cubicBezTo>
                      <a:pt x="388" y="421"/>
                      <a:pt x="491" y="337"/>
                      <a:pt x="491" y="209"/>
                    </a:cubicBezTo>
                    <a:cubicBezTo>
                      <a:pt x="498" y="94"/>
                      <a:pt x="397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47"/>
              <p:cNvSpPr/>
              <p:nvPr/>
            </p:nvSpPr>
            <p:spPr>
              <a:xfrm>
                <a:off x="5059700" y="2348650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2" y="1"/>
                    </a:moveTo>
                    <a:cubicBezTo>
                      <a:pt x="94" y="1"/>
                      <a:pt x="1" y="224"/>
                      <a:pt x="138" y="361"/>
                    </a:cubicBezTo>
                    <a:cubicBezTo>
                      <a:pt x="179" y="403"/>
                      <a:pt x="230" y="421"/>
                      <a:pt x="281" y="421"/>
                    </a:cubicBezTo>
                    <a:cubicBezTo>
                      <a:pt x="388" y="421"/>
                      <a:pt x="491" y="337"/>
                      <a:pt x="491" y="210"/>
                    </a:cubicBezTo>
                    <a:cubicBezTo>
                      <a:pt x="498" y="94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47"/>
              <p:cNvSpPr/>
              <p:nvPr/>
            </p:nvSpPr>
            <p:spPr>
              <a:xfrm>
                <a:off x="5059700" y="2362525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2" y="1"/>
                    </a:moveTo>
                    <a:cubicBezTo>
                      <a:pt x="94" y="1"/>
                      <a:pt x="1" y="224"/>
                      <a:pt x="138" y="361"/>
                    </a:cubicBezTo>
                    <a:cubicBezTo>
                      <a:pt x="179" y="403"/>
                      <a:pt x="230" y="422"/>
                      <a:pt x="281" y="422"/>
                    </a:cubicBezTo>
                    <a:cubicBezTo>
                      <a:pt x="388" y="422"/>
                      <a:pt x="491" y="338"/>
                      <a:pt x="491" y="210"/>
                    </a:cubicBezTo>
                    <a:cubicBezTo>
                      <a:pt x="498" y="95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47"/>
              <p:cNvSpPr/>
              <p:nvPr/>
            </p:nvSpPr>
            <p:spPr>
              <a:xfrm>
                <a:off x="5059700" y="2376400"/>
                <a:ext cx="124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0" extrusionOk="0">
                    <a:moveTo>
                      <a:pt x="294" y="1"/>
                    </a:moveTo>
                    <a:cubicBezTo>
                      <a:pt x="290" y="1"/>
                      <a:pt x="286" y="1"/>
                      <a:pt x="282" y="1"/>
                    </a:cubicBezTo>
                    <a:cubicBezTo>
                      <a:pt x="94" y="1"/>
                      <a:pt x="1" y="225"/>
                      <a:pt x="138" y="355"/>
                    </a:cubicBezTo>
                    <a:cubicBezTo>
                      <a:pt x="180" y="400"/>
                      <a:pt x="233" y="420"/>
                      <a:pt x="285" y="420"/>
                    </a:cubicBezTo>
                    <a:cubicBezTo>
                      <a:pt x="390" y="420"/>
                      <a:pt x="491" y="336"/>
                      <a:pt x="491" y="210"/>
                    </a:cubicBezTo>
                    <a:cubicBezTo>
                      <a:pt x="498" y="99"/>
                      <a:pt x="404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47"/>
              <p:cNvSpPr/>
              <p:nvPr/>
            </p:nvSpPr>
            <p:spPr>
              <a:xfrm>
                <a:off x="5059700" y="2390125"/>
                <a:ext cx="124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7" extrusionOk="0">
                    <a:moveTo>
                      <a:pt x="282" y="0"/>
                    </a:moveTo>
                    <a:cubicBezTo>
                      <a:pt x="94" y="0"/>
                      <a:pt x="1" y="231"/>
                      <a:pt x="138" y="361"/>
                    </a:cubicBezTo>
                    <a:cubicBezTo>
                      <a:pt x="180" y="406"/>
                      <a:pt x="233" y="426"/>
                      <a:pt x="285" y="426"/>
                    </a:cubicBezTo>
                    <a:cubicBezTo>
                      <a:pt x="390" y="426"/>
                      <a:pt x="491" y="343"/>
                      <a:pt x="491" y="217"/>
                    </a:cubicBezTo>
                    <a:cubicBezTo>
                      <a:pt x="498" y="94"/>
                      <a:pt x="397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47"/>
              <p:cNvSpPr/>
              <p:nvPr/>
            </p:nvSpPr>
            <p:spPr>
              <a:xfrm>
                <a:off x="5073950" y="2348650"/>
                <a:ext cx="122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22" extrusionOk="0">
                    <a:moveTo>
                      <a:pt x="282" y="1"/>
                    </a:moveTo>
                    <a:cubicBezTo>
                      <a:pt x="94" y="1"/>
                      <a:pt x="0" y="224"/>
                      <a:pt x="130" y="361"/>
                    </a:cubicBezTo>
                    <a:cubicBezTo>
                      <a:pt x="174" y="403"/>
                      <a:pt x="227" y="421"/>
                      <a:pt x="278" y="421"/>
                    </a:cubicBezTo>
                    <a:cubicBezTo>
                      <a:pt x="387" y="421"/>
                      <a:pt x="491" y="337"/>
                      <a:pt x="491" y="210"/>
                    </a:cubicBezTo>
                    <a:cubicBezTo>
                      <a:pt x="491" y="94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47"/>
              <p:cNvSpPr/>
              <p:nvPr/>
            </p:nvSpPr>
            <p:spPr>
              <a:xfrm>
                <a:off x="5073950" y="2362525"/>
                <a:ext cx="122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22" extrusionOk="0">
                    <a:moveTo>
                      <a:pt x="282" y="1"/>
                    </a:moveTo>
                    <a:cubicBezTo>
                      <a:pt x="94" y="1"/>
                      <a:pt x="0" y="224"/>
                      <a:pt x="130" y="361"/>
                    </a:cubicBezTo>
                    <a:cubicBezTo>
                      <a:pt x="174" y="403"/>
                      <a:pt x="227" y="422"/>
                      <a:pt x="278" y="422"/>
                    </a:cubicBezTo>
                    <a:cubicBezTo>
                      <a:pt x="387" y="422"/>
                      <a:pt x="491" y="338"/>
                      <a:pt x="491" y="210"/>
                    </a:cubicBezTo>
                    <a:cubicBezTo>
                      <a:pt x="491" y="95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47"/>
              <p:cNvSpPr/>
              <p:nvPr/>
            </p:nvSpPr>
            <p:spPr>
              <a:xfrm>
                <a:off x="5074000" y="2376400"/>
                <a:ext cx="122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0" extrusionOk="0">
                    <a:moveTo>
                      <a:pt x="291" y="1"/>
                    </a:moveTo>
                    <a:cubicBezTo>
                      <a:pt x="287" y="1"/>
                      <a:pt x="284" y="1"/>
                      <a:pt x="280" y="1"/>
                    </a:cubicBezTo>
                    <a:cubicBezTo>
                      <a:pt x="277" y="1"/>
                      <a:pt x="274" y="1"/>
                      <a:pt x="271" y="1"/>
                    </a:cubicBezTo>
                    <a:cubicBezTo>
                      <a:pt x="89" y="1"/>
                      <a:pt x="0" y="227"/>
                      <a:pt x="128" y="355"/>
                    </a:cubicBezTo>
                    <a:cubicBezTo>
                      <a:pt x="173" y="400"/>
                      <a:pt x="228" y="420"/>
                      <a:pt x="281" y="420"/>
                    </a:cubicBezTo>
                    <a:cubicBezTo>
                      <a:pt x="388" y="420"/>
                      <a:pt x="489" y="336"/>
                      <a:pt x="489" y="210"/>
                    </a:cubicBezTo>
                    <a:cubicBezTo>
                      <a:pt x="489" y="99"/>
                      <a:pt x="401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47"/>
              <p:cNvSpPr/>
              <p:nvPr/>
            </p:nvSpPr>
            <p:spPr>
              <a:xfrm>
                <a:off x="5088000" y="2362525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9" y="1"/>
                    </a:moveTo>
                    <a:cubicBezTo>
                      <a:pt x="102" y="1"/>
                      <a:pt x="1" y="224"/>
                      <a:pt x="138" y="361"/>
                    </a:cubicBezTo>
                    <a:cubicBezTo>
                      <a:pt x="180" y="403"/>
                      <a:pt x="231" y="422"/>
                      <a:pt x="283" y="422"/>
                    </a:cubicBezTo>
                    <a:cubicBezTo>
                      <a:pt x="392" y="422"/>
                      <a:pt x="499" y="338"/>
                      <a:pt x="499" y="210"/>
                    </a:cubicBezTo>
                    <a:cubicBezTo>
                      <a:pt x="499" y="95"/>
                      <a:pt x="405" y="1"/>
                      <a:pt x="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2" name="Google Shape;4382;p47"/>
            <p:cNvGrpSpPr/>
            <p:nvPr/>
          </p:nvGrpSpPr>
          <p:grpSpPr>
            <a:xfrm>
              <a:off x="6986344" y="2642752"/>
              <a:ext cx="232316" cy="376197"/>
              <a:chOff x="5059700" y="2334775"/>
              <a:chExt cx="40775" cy="66025"/>
            </a:xfrm>
          </p:grpSpPr>
          <p:sp>
            <p:nvSpPr>
              <p:cNvPr id="4383" name="Google Shape;4383;p47"/>
              <p:cNvSpPr/>
              <p:nvPr/>
            </p:nvSpPr>
            <p:spPr>
              <a:xfrm>
                <a:off x="5059700" y="2334775"/>
                <a:ext cx="12475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1" extrusionOk="0">
                    <a:moveTo>
                      <a:pt x="282" y="0"/>
                    </a:moveTo>
                    <a:cubicBezTo>
                      <a:pt x="94" y="0"/>
                      <a:pt x="1" y="224"/>
                      <a:pt x="138" y="361"/>
                    </a:cubicBezTo>
                    <a:cubicBezTo>
                      <a:pt x="179" y="402"/>
                      <a:pt x="230" y="421"/>
                      <a:pt x="281" y="421"/>
                    </a:cubicBezTo>
                    <a:cubicBezTo>
                      <a:pt x="388" y="421"/>
                      <a:pt x="491" y="337"/>
                      <a:pt x="491" y="209"/>
                    </a:cubicBezTo>
                    <a:cubicBezTo>
                      <a:pt x="498" y="94"/>
                      <a:pt x="397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47"/>
              <p:cNvSpPr/>
              <p:nvPr/>
            </p:nvSpPr>
            <p:spPr>
              <a:xfrm>
                <a:off x="5059700" y="2348650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2" y="1"/>
                    </a:moveTo>
                    <a:cubicBezTo>
                      <a:pt x="94" y="1"/>
                      <a:pt x="1" y="224"/>
                      <a:pt x="138" y="361"/>
                    </a:cubicBezTo>
                    <a:cubicBezTo>
                      <a:pt x="179" y="403"/>
                      <a:pt x="230" y="421"/>
                      <a:pt x="281" y="421"/>
                    </a:cubicBezTo>
                    <a:cubicBezTo>
                      <a:pt x="388" y="421"/>
                      <a:pt x="491" y="337"/>
                      <a:pt x="491" y="210"/>
                    </a:cubicBezTo>
                    <a:cubicBezTo>
                      <a:pt x="498" y="94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47"/>
              <p:cNvSpPr/>
              <p:nvPr/>
            </p:nvSpPr>
            <p:spPr>
              <a:xfrm>
                <a:off x="5059700" y="2362525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2" y="1"/>
                    </a:moveTo>
                    <a:cubicBezTo>
                      <a:pt x="94" y="1"/>
                      <a:pt x="1" y="224"/>
                      <a:pt x="138" y="361"/>
                    </a:cubicBezTo>
                    <a:cubicBezTo>
                      <a:pt x="179" y="403"/>
                      <a:pt x="230" y="422"/>
                      <a:pt x="281" y="422"/>
                    </a:cubicBezTo>
                    <a:cubicBezTo>
                      <a:pt x="388" y="422"/>
                      <a:pt x="491" y="338"/>
                      <a:pt x="491" y="210"/>
                    </a:cubicBezTo>
                    <a:cubicBezTo>
                      <a:pt x="498" y="95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47"/>
              <p:cNvSpPr/>
              <p:nvPr/>
            </p:nvSpPr>
            <p:spPr>
              <a:xfrm>
                <a:off x="5059700" y="2376400"/>
                <a:ext cx="124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0" extrusionOk="0">
                    <a:moveTo>
                      <a:pt x="294" y="1"/>
                    </a:moveTo>
                    <a:cubicBezTo>
                      <a:pt x="290" y="1"/>
                      <a:pt x="286" y="1"/>
                      <a:pt x="282" y="1"/>
                    </a:cubicBezTo>
                    <a:cubicBezTo>
                      <a:pt x="94" y="1"/>
                      <a:pt x="1" y="225"/>
                      <a:pt x="138" y="355"/>
                    </a:cubicBezTo>
                    <a:cubicBezTo>
                      <a:pt x="180" y="400"/>
                      <a:pt x="233" y="420"/>
                      <a:pt x="285" y="420"/>
                    </a:cubicBezTo>
                    <a:cubicBezTo>
                      <a:pt x="390" y="420"/>
                      <a:pt x="491" y="336"/>
                      <a:pt x="491" y="210"/>
                    </a:cubicBezTo>
                    <a:cubicBezTo>
                      <a:pt x="498" y="99"/>
                      <a:pt x="404" y="1"/>
                      <a:pt x="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47"/>
              <p:cNvSpPr/>
              <p:nvPr/>
            </p:nvSpPr>
            <p:spPr>
              <a:xfrm>
                <a:off x="5059700" y="2390125"/>
                <a:ext cx="124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7" extrusionOk="0">
                    <a:moveTo>
                      <a:pt x="282" y="0"/>
                    </a:moveTo>
                    <a:cubicBezTo>
                      <a:pt x="94" y="0"/>
                      <a:pt x="1" y="231"/>
                      <a:pt x="138" y="361"/>
                    </a:cubicBezTo>
                    <a:cubicBezTo>
                      <a:pt x="180" y="406"/>
                      <a:pt x="233" y="426"/>
                      <a:pt x="285" y="426"/>
                    </a:cubicBezTo>
                    <a:cubicBezTo>
                      <a:pt x="390" y="426"/>
                      <a:pt x="491" y="343"/>
                      <a:pt x="491" y="217"/>
                    </a:cubicBezTo>
                    <a:cubicBezTo>
                      <a:pt x="498" y="94"/>
                      <a:pt x="397" y="0"/>
                      <a:pt x="2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47"/>
              <p:cNvSpPr/>
              <p:nvPr/>
            </p:nvSpPr>
            <p:spPr>
              <a:xfrm>
                <a:off x="5073950" y="2348650"/>
                <a:ext cx="122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22" extrusionOk="0">
                    <a:moveTo>
                      <a:pt x="282" y="1"/>
                    </a:moveTo>
                    <a:cubicBezTo>
                      <a:pt x="94" y="1"/>
                      <a:pt x="0" y="224"/>
                      <a:pt x="130" y="361"/>
                    </a:cubicBezTo>
                    <a:cubicBezTo>
                      <a:pt x="174" y="403"/>
                      <a:pt x="227" y="421"/>
                      <a:pt x="278" y="421"/>
                    </a:cubicBezTo>
                    <a:cubicBezTo>
                      <a:pt x="387" y="421"/>
                      <a:pt x="491" y="337"/>
                      <a:pt x="491" y="210"/>
                    </a:cubicBezTo>
                    <a:cubicBezTo>
                      <a:pt x="491" y="94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47"/>
              <p:cNvSpPr/>
              <p:nvPr/>
            </p:nvSpPr>
            <p:spPr>
              <a:xfrm>
                <a:off x="5073950" y="2362525"/>
                <a:ext cx="122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22" extrusionOk="0">
                    <a:moveTo>
                      <a:pt x="282" y="1"/>
                    </a:moveTo>
                    <a:cubicBezTo>
                      <a:pt x="94" y="1"/>
                      <a:pt x="0" y="224"/>
                      <a:pt x="130" y="361"/>
                    </a:cubicBezTo>
                    <a:cubicBezTo>
                      <a:pt x="174" y="403"/>
                      <a:pt x="227" y="422"/>
                      <a:pt x="278" y="422"/>
                    </a:cubicBezTo>
                    <a:cubicBezTo>
                      <a:pt x="387" y="422"/>
                      <a:pt x="491" y="338"/>
                      <a:pt x="491" y="210"/>
                    </a:cubicBezTo>
                    <a:cubicBezTo>
                      <a:pt x="491" y="95"/>
                      <a:pt x="397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47"/>
              <p:cNvSpPr/>
              <p:nvPr/>
            </p:nvSpPr>
            <p:spPr>
              <a:xfrm>
                <a:off x="5074000" y="2376400"/>
                <a:ext cx="1222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20" extrusionOk="0">
                    <a:moveTo>
                      <a:pt x="291" y="1"/>
                    </a:moveTo>
                    <a:cubicBezTo>
                      <a:pt x="287" y="1"/>
                      <a:pt x="284" y="1"/>
                      <a:pt x="280" y="1"/>
                    </a:cubicBezTo>
                    <a:cubicBezTo>
                      <a:pt x="277" y="1"/>
                      <a:pt x="274" y="1"/>
                      <a:pt x="271" y="1"/>
                    </a:cubicBezTo>
                    <a:cubicBezTo>
                      <a:pt x="89" y="1"/>
                      <a:pt x="0" y="227"/>
                      <a:pt x="128" y="355"/>
                    </a:cubicBezTo>
                    <a:cubicBezTo>
                      <a:pt x="173" y="400"/>
                      <a:pt x="228" y="420"/>
                      <a:pt x="281" y="420"/>
                    </a:cubicBezTo>
                    <a:cubicBezTo>
                      <a:pt x="388" y="420"/>
                      <a:pt x="489" y="336"/>
                      <a:pt x="489" y="210"/>
                    </a:cubicBezTo>
                    <a:cubicBezTo>
                      <a:pt x="489" y="99"/>
                      <a:pt x="401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47"/>
              <p:cNvSpPr/>
              <p:nvPr/>
            </p:nvSpPr>
            <p:spPr>
              <a:xfrm>
                <a:off x="5088000" y="2362525"/>
                <a:ext cx="1247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22" extrusionOk="0">
                    <a:moveTo>
                      <a:pt x="289" y="1"/>
                    </a:moveTo>
                    <a:cubicBezTo>
                      <a:pt x="102" y="1"/>
                      <a:pt x="1" y="224"/>
                      <a:pt x="138" y="361"/>
                    </a:cubicBezTo>
                    <a:cubicBezTo>
                      <a:pt x="180" y="403"/>
                      <a:pt x="231" y="422"/>
                      <a:pt x="283" y="422"/>
                    </a:cubicBezTo>
                    <a:cubicBezTo>
                      <a:pt x="392" y="422"/>
                      <a:pt x="499" y="338"/>
                      <a:pt x="499" y="210"/>
                    </a:cubicBezTo>
                    <a:cubicBezTo>
                      <a:pt x="499" y="95"/>
                      <a:pt x="405" y="1"/>
                      <a:pt x="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392" name="Google Shape;4392;p47"/>
          <p:cNvCxnSpPr/>
          <p:nvPr/>
        </p:nvCxnSpPr>
        <p:spPr>
          <a:xfrm rot="10800000" flipH="1">
            <a:off x="838025" y="1009325"/>
            <a:ext cx="7468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339;p47">
            <a:extLst>
              <a:ext uri="{FF2B5EF4-FFF2-40B4-BE49-F238E27FC236}">
                <a16:creationId xmlns:a16="http://schemas.microsoft.com/office/drawing/2014/main" id="{108454A0-5830-3043-11E8-55AFA23860F0}"/>
              </a:ext>
            </a:extLst>
          </p:cNvPr>
          <p:cNvSpPr txBox="1"/>
          <p:nvPr/>
        </p:nvSpPr>
        <p:spPr>
          <a:xfrm>
            <a:off x="843990" y="2591783"/>
            <a:ext cx="2304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1000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3" name="Google Shape;4348;p47">
            <a:extLst>
              <a:ext uri="{FF2B5EF4-FFF2-40B4-BE49-F238E27FC236}">
                <a16:creationId xmlns:a16="http://schemas.microsoft.com/office/drawing/2014/main" id="{1010B15C-7BB2-FF03-D2D8-EEA834A997CD}"/>
              </a:ext>
            </a:extLst>
          </p:cNvPr>
          <p:cNvSpPr/>
          <p:nvPr/>
        </p:nvSpPr>
        <p:spPr>
          <a:xfrm>
            <a:off x="3357313" y="2462000"/>
            <a:ext cx="733800" cy="73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4348;p47">
            <a:extLst>
              <a:ext uri="{FF2B5EF4-FFF2-40B4-BE49-F238E27FC236}">
                <a16:creationId xmlns:a16="http://schemas.microsoft.com/office/drawing/2014/main" id="{0CC95683-FCB6-AD54-30E2-F0EF71C311C5}"/>
              </a:ext>
            </a:extLst>
          </p:cNvPr>
          <p:cNvSpPr/>
          <p:nvPr/>
        </p:nvSpPr>
        <p:spPr>
          <a:xfrm>
            <a:off x="5049849" y="2462000"/>
            <a:ext cx="733800" cy="73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348;p47">
            <a:extLst>
              <a:ext uri="{FF2B5EF4-FFF2-40B4-BE49-F238E27FC236}">
                <a16:creationId xmlns:a16="http://schemas.microsoft.com/office/drawing/2014/main" id="{59A1E492-8531-C6D0-8E6F-FCE7572E9878}"/>
              </a:ext>
            </a:extLst>
          </p:cNvPr>
          <p:cNvSpPr/>
          <p:nvPr/>
        </p:nvSpPr>
        <p:spPr>
          <a:xfrm>
            <a:off x="6735600" y="2463908"/>
            <a:ext cx="733800" cy="733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339;p47">
            <a:extLst>
              <a:ext uri="{FF2B5EF4-FFF2-40B4-BE49-F238E27FC236}">
                <a16:creationId xmlns:a16="http://schemas.microsoft.com/office/drawing/2014/main" id="{6F5253C1-8D86-D225-F01D-CCF7BE704020}"/>
              </a:ext>
            </a:extLst>
          </p:cNvPr>
          <p:cNvSpPr txBox="1"/>
          <p:nvPr/>
        </p:nvSpPr>
        <p:spPr>
          <a:xfrm>
            <a:off x="3336694" y="2551453"/>
            <a:ext cx="775037" cy="5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5 days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7" name="Google Shape;4339;p47">
            <a:extLst>
              <a:ext uri="{FF2B5EF4-FFF2-40B4-BE49-F238E27FC236}">
                <a16:creationId xmlns:a16="http://schemas.microsoft.com/office/drawing/2014/main" id="{4F3592F8-BE31-EB7D-8DF8-595E4A7EA16F}"/>
              </a:ext>
            </a:extLst>
          </p:cNvPr>
          <p:cNvSpPr txBox="1"/>
          <p:nvPr/>
        </p:nvSpPr>
        <p:spPr>
          <a:xfrm>
            <a:off x="6649245" y="2436771"/>
            <a:ext cx="922131" cy="5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115 minutes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8" name="Google Shape;4339;p47">
            <a:extLst>
              <a:ext uri="{FF2B5EF4-FFF2-40B4-BE49-F238E27FC236}">
                <a16:creationId xmlns:a16="http://schemas.microsoft.com/office/drawing/2014/main" id="{C37076F7-CD09-1280-8168-AE4450C152AF}"/>
              </a:ext>
            </a:extLst>
          </p:cNvPr>
          <p:cNvSpPr txBox="1"/>
          <p:nvPr/>
        </p:nvSpPr>
        <p:spPr>
          <a:xfrm>
            <a:off x="5032271" y="2604638"/>
            <a:ext cx="775037" cy="54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8D0C6"/>
                </a:solidFill>
                <a:latin typeface="Big Shoulders Text SemiBold"/>
                <a:ea typeface="Big Shoulders Text SemiBold"/>
                <a:cs typeface="Big Shoulders Text SemiBold"/>
                <a:sym typeface="Big Shoulders Text SemiBold"/>
              </a:rPr>
              <a:t>$2.98</a:t>
            </a:r>
            <a:endParaRPr sz="2000" dirty="0">
              <a:solidFill>
                <a:srgbClr val="F8D0C6"/>
              </a:solidFill>
              <a:latin typeface="Big Shoulders Text SemiBold"/>
              <a:ea typeface="Big Shoulders Text SemiBold"/>
              <a:cs typeface="Big Shoulders Text SemiBold"/>
              <a:sym typeface="Big Shoulders Text SemiBold"/>
            </a:endParaRPr>
          </a:p>
        </p:txBody>
      </p:sp>
      <p:sp>
        <p:nvSpPr>
          <p:cNvPr id="9" name="Google Shape;4343;p47">
            <a:extLst>
              <a:ext uri="{FF2B5EF4-FFF2-40B4-BE49-F238E27FC236}">
                <a16:creationId xmlns:a16="http://schemas.microsoft.com/office/drawing/2014/main" id="{8EE4D189-FFC1-E74F-057B-E3BC97DF03C3}"/>
              </a:ext>
            </a:extLst>
          </p:cNvPr>
          <p:cNvSpPr txBox="1"/>
          <p:nvPr/>
        </p:nvSpPr>
        <p:spPr>
          <a:xfrm>
            <a:off x="785739" y="3930169"/>
            <a:ext cx="7576695" cy="69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8D0C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Big Shoulders Text SemiBold"/>
              </a:rPr>
              <a:t>With an online platform, Rockbuster would be able to revolutionize their business model to offer a competitive amount of movies, introduce TV shows, offer multiple rental costs and durations.</a:t>
            </a:r>
            <a:endParaRPr dirty="0">
              <a:solidFill>
                <a:srgbClr val="F8D0C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Big Shoulders Tex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" name="Google Shape;4717;p5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Inventory characteristics</a:t>
            </a:r>
            <a:endParaRPr dirty="0"/>
          </a:p>
        </p:txBody>
      </p:sp>
      <p:cxnSp>
        <p:nvCxnSpPr>
          <p:cNvPr id="4720" name="Google Shape;4720;p54"/>
          <p:cNvCxnSpPr/>
          <p:nvPr/>
        </p:nvCxnSpPr>
        <p:spPr>
          <a:xfrm rot="10800000" flipH="1">
            <a:off x="838025" y="1009325"/>
            <a:ext cx="7468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5" name="Google Shape;4825;p54"/>
          <p:cNvCxnSpPr/>
          <p:nvPr/>
        </p:nvCxnSpPr>
        <p:spPr>
          <a:xfrm rot="10800000" flipH="1">
            <a:off x="838025" y="4005725"/>
            <a:ext cx="74682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062F73-8751-9CF0-C84B-D587D942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24" y="1343877"/>
            <a:ext cx="7607801" cy="2364411"/>
          </a:xfrm>
          <a:prstGeom prst="rect">
            <a:avLst/>
          </a:prstGeom>
        </p:spPr>
      </p:pic>
      <p:sp>
        <p:nvSpPr>
          <p:cNvPr id="6" name="Google Shape;4343;p47">
            <a:extLst>
              <a:ext uri="{FF2B5EF4-FFF2-40B4-BE49-F238E27FC236}">
                <a16:creationId xmlns:a16="http://schemas.microsoft.com/office/drawing/2014/main" id="{EE8953A4-2EE8-B6F8-D4ED-9D5676A018FB}"/>
              </a:ext>
            </a:extLst>
          </p:cNvPr>
          <p:cNvSpPr txBox="1"/>
          <p:nvPr/>
        </p:nvSpPr>
        <p:spPr>
          <a:xfrm>
            <a:off x="787113" y="3976857"/>
            <a:ext cx="7576695" cy="69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8D0C6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Big Shoulders Text SemiBold"/>
              </a:rPr>
              <a:t>Currently, Rockbuster does not have a wide selection of movie languages and release years. Transitioning the business online would allow Rockbuster to offer a wider selection of titles having a variety of characteristics to attract more customers from around the world.</a:t>
            </a:r>
            <a:endParaRPr dirty="0">
              <a:solidFill>
                <a:srgbClr val="F8D0C6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sym typeface="Big Shoulders Tex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800C-D35A-8340-E7AA-A20E9ACA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customers watching?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C31A6D-C8D6-D34E-97BB-2F872A8D7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Total revenue is shared fairly equally among movie genres, with sports being the most popular category and thrillers the least (very small bubble).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8208-9D72-8965-2B1D-FD413727E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36" y="118213"/>
            <a:ext cx="4438864" cy="49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7C31A6D-C8D6-D34E-97BB-2F872A8D7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199" y="445275"/>
            <a:ext cx="7721601" cy="1231200"/>
          </a:xfrm>
        </p:spPr>
        <p:txBody>
          <a:bodyPr/>
          <a:lstStyle/>
          <a:p>
            <a:pPr algn="ctr"/>
            <a:r>
              <a:rPr lang="en-US" dirty="0"/>
              <a:t>The top 10 films made a combined $1890.40, accounting for about 3% of the total $61,312.04 revenue.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7FFFB-29AD-4B0F-6A66-A344A76E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1196342"/>
            <a:ext cx="7507111" cy="38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3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40"/>
          <p:cNvSpPr txBox="1">
            <a:spLocks noGrp="1"/>
          </p:cNvSpPr>
          <p:nvPr>
            <p:ph type="title"/>
          </p:nvPr>
        </p:nvSpPr>
        <p:spPr>
          <a:xfrm>
            <a:off x="1275070" y="1574750"/>
            <a:ext cx="6588772" cy="18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are customers located?</a:t>
            </a:r>
            <a:endParaRPr dirty="0"/>
          </a:p>
        </p:txBody>
      </p:sp>
      <p:cxnSp>
        <p:nvCxnSpPr>
          <p:cNvPr id="2332" name="Google Shape;2332;p40"/>
          <p:cNvCxnSpPr/>
          <p:nvPr/>
        </p:nvCxnSpPr>
        <p:spPr>
          <a:xfrm rot="10800000" flipH="1">
            <a:off x="1442500" y="1886750"/>
            <a:ext cx="62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3" name="Google Shape;2333;p40"/>
          <p:cNvCxnSpPr/>
          <p:nvPr/>
        </p:nvCxnSpPr>
        <p:spPr>
          <a:xfrm rot="10800000" flipH="1">
            <a:off x="1442500" y="3096075"/>
            <a:ext cx="62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4" name="Google Shape;2334;p40"/>
          <p:cNvSpPr/>
          <p:nvPr/>
        </p:nvSpPr>
        <p:spPr>
          <a:xfrm>
            <a:off x="708700" y="560150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5" name="Google Shape;2335;p40"/>
          <p:cNvGrpSpPr/>
          <p:nvPr/>
        </p:nvGrpSpPr>
        <p:grpSpPr>
          <a:xfrm>
            <a:off x="792791" y="644251"/>
            <a:ext cx="565572" cy="565572"/>
            <a:chOff x="2080000" y="1122000"/>
            <a:chExt cx="327450" cy="327450"/>
          </a:xfrm>
        </p:grpSpPr>
        <p:sp>
          <p:nvSpPr>
            <p:cNvPr id="2336" name="Google Shape;2336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fill="none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fill="none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4" name="Google Shape;2344;p40"/>
          <p:cNvSpPr/>
          <p:nvPr/>
        </p:nvSpPr>
        <p:spPr>
          <a:xfrm>
            <a:off x="7696975" y="560150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5" name="Google Shape;2345;p40"/>
          <p:cNvGrpSpPr/>
          <p:nvPr/>
        </p:nvGrpSpPr>
        <p:grpSpPr>
          <a:xfrm>
            <a:off x="7781066" y="644251"/>
            <a:ext cx="565572" cy="565572"/>
            <a:chOff x="2080000" y="1122000"/>
            <a:chExt cx="327450" cy="327450"/>
          </a:xfrm>
        </p:grpSpPr>
        <p:sp>
          <p:nvSpPr>
            <p:cNvPr id="2346" name="Google Shape;2346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fill="none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fill="none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4" name="Google Shape;2354;p40"/>
          <p:cNvSpPr/>
          <p:nvPr/>
        </p:nvSpPr>
        <p:spPr>
          <a:xfrm>
            <a:off x="708700" y="3870200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5" name="Google Shape;2355;p40"/>
          <p:cNvGrpSpPr/>
          <p:nvPr/>
        </p:nvGrpSpPr>
        <p:grpSpPr>
          <a:xfrm>
            <a:off x="792791" y="3954301"/>
            <a:ext cx="565572" cy="565572"/>
            <a:chOff x="2080000" y="1122000"/>
            <a:chExt cx="327450" cy="327450"/>
          </a:xfrm>
        </p:grpSpPr>
        <p:sp>
          <p:nvSpPr>
            <p:cNvPr id="2356" name="Google Shape;2356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fill="none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fill="none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4" name="Google Shape;2364;p40"/>
          <p:cNvSpPr/>
          <p:nvPr/>
        </p:nvSpPr>
        <p:spPr>
          <a:xfrm>
            <a:off x="7696975" y="3870200"/>
            <a:ext cx="733800" cy="733800"/>
          </a:xfrm>
          <a:prstGeom prst="rect">
            <a:avLst/>
          </a:prstGeom>
          <a:noFill/>
          <a:ln w="9525" cap="flat" cmpd="sng">
            <a:solidFill>
              <a:srgbClr val="F8D0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5" name="Google Shape;2365;p40"/>
          <p:cNvGrpSpPr/>
          <p:nvPr/>
        </p:nvGrpSpPr>
        <p:grpSpPr>
          <a:xfrm>
            <a:off x="7781066" y="3954301"/>
            <a:ext cx="565572" cy="565572"/>
            <a:chOff x="2080000" y="1122000"/>
            <a:chExt cx="327450" cy="327450"/>
          </a:xfrm>
        </p:grpSpPr>
        <p:sp>
          <p:nvSpPr>
            <p:cNvPr id="2366" name="Google Shape;2366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0"/>
            <p:cNvSpPr/>
            <p:nvPr/>
          </p:nvSpPr>
          <p:spPr>
            <a:xfrm>
              <a:off x="2243725" y="1122000"/>
              <a:ext cx="25" cy="327450"/>
            </a:xfrm>
            <a:custGeom>
              <a:avLst/>
              <a:gdLst/>
              <a:ahLst/>
              <a:cxnLst/>
              <a:rect l="l" t="t" r="r" b="b"/>
              <a:pathLst>
                <a:path w="1" h="13098" fill="none" extrusionOk="0">
                  <a:moveTo>
                    <a:pt x="0" y="0"/>
                  </a:moveTo>
                  <a:lnTo>
                    <a:pt x="0" y="13097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9263"/>
                  </a:moveTo>
                  <a:lnTo>
                    <a:pt x="925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0"/>
            <p:cNvSpPr/>
            <p:nvPr/>
          </p:nvSpPr>
          <p:spPr>
            <a:xfrm>
              <a:off x="2080000" y="1285700"/>
              <a:ext cx="327450" cy="25"/>
            </a:xfrm>
            <a:custGeom>
              <a:avLst/>
              <a:gdLst/>
              <a:ahLst/>
              <a:cxnLst/>
              <a:rect l="l" t="t" r="r" b="b"/>
              <a:pathLst>
                <a:path w="13098" h="1" fill="none" extrusionOk="0">
                  <a:moveTo>
                    <a:pt x="1" y="1"/>
                  </a:moveTo>
                  <a:lnTo>
                    <a:pt x="13098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0"/>
            <p:cNvSpPr/>
            <p:nvPr/>
          </p:nvSpPr>
          <p:spPr>
            <a:xfrm>
              <a:off x="2127925" y="1169925"/>
              <a:ext cx="231300" cy="231600"/>
            </a:xfrm>
            <a:custGeom>
              <a:avLst/>
              <a:gdLst/>
              <a:ahLst/>
              <a:cxnLst/>
              <a:rect l="l" t="t" r="r" b="b"/>
              <a:pathLst>
                <a:path w="9252" h="9264" fill="none" extrusionOk="0">
                  <a:moveTo>
                    <a:pt x="1" y="0"/>
                  </a:moveTo>
                  <a:lnTo>
                    <a:pt x="9252" y="9263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74" name="Google Shape;2374;p40"/>
          <p:cNvCxnSpPr/>
          <p:nvPr/>
        </p:nvCxnSpPr>
        <p:spPr>
          <a:xfrm>
            <a:off x="717950" y="1289850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5" name="Google Shape;2375;p40"/>
          <p:cNvCxnSpPr/>
          <p:nvPr/>
        </p:nvCxnSpPr>
        <p:spPr>
          <a:xfrm>
            <a:off x="717950" y="3865125"/>
            <a:ext cx="77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e to the Cinema by Slidesgo">
  <a:themeElements>
    <a:clrScheme name="Simple Light">
      <a:dk1>
        <a:srgbClr val="1C1512"/>
      </a:dk1>
      <a:lt1>
        <a:srgbClr val="FFFFFF"/>
      </a:lt1>
      <a:dk2>
        <a:srgbClr val="F8D0C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15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418</Words>
  <Application>Microsoft Office PowerPoint</Application>
  <PresentationFormat>On-screen Show (16:9)</PresentationFormat>
  <Paragraphs>49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</vt:lpstr>
      <vt:lpstr>Big Shoulders Text</vt:lpstr>
      <vt:lpstr>Roboto</vt:lpstr>
      <vt:lpstr>Big Shoulders Text SemiBold</vt:lpstr>
      <vt:lpstr>Arial</vt:lpstr>
      <vt:lpstr>Come to the Cinema by Slidesgo</vt:lpstr>
      <vt:lpstr>Rockbuster Stealth</vt:lpstr>
      <vt:lpstr>01</vt:lpstr>
      <vt:lpstr>Rockbuster Stealth:</vt:lpstr>
      <vt:lpstr>Customer and store overview</vt:lpstr>
      <vt:lpstr>Film overview</vt:lpstr>
      <vt:lpstr>Inventory characteristics</vt:lpstr>
      <vt:lpstr>What are customers watching?</vt:lpstr>
      <vt:lpstr>PowerPoint Presentation</vt:lpstr>
      <vt:lpstr>Where are customers located?</vt:lpstr>
      <vt:lpstr>PowerPoint Presentation</vt:lpstr>
      <vt:lpstr>PowerPoint Presentation</vt:lpstr>
      <vt:lpstr>Recommendations for Rockbuster’s future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Nikki Pirtel</dc:creator>
  <cp:lastModifiedBy>Nikki Pirtel</cp:lastModifiedBy>
  <cp:revision>9</cp:revision>
  <dcterms:modified xsi:type="dcterms:W3CDTF">2023-03-19T17:59:40Z</dcterms:modified>
</cp:coreProperties>
</file>