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9975" cy="42808525"/>
  <p:notesSz cx="6669088" cy="9928225"/>
  <p:defaultTextStyle>
    <a:defPPr>
      <a:defRPr lang="en-US"/>
    </a:defPPr>
    <a:lvl1pPr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1pPr>
    <a:lvl2pPr marL="2087563" indent="-1630363"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2pPr>
    <a:lvl3pPr marL="4175125" indent="-3260725"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3pPr>
    <a:lvl4pPr marL="6264275" indent="-4892675"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4pPr>
    <a:lvl5pPr marL="8351838" indent="-6523038" algn="l" defTabSz="4175125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71" autoAdjust="0"/>
    <p:restoredTop sz="95126" autoAdjust="0"/>
  </p:normalViewPr>
  <p:slideViewPr>
    <p:cSldViewPr>
      <p:cViewPr>
        <p:scale>
          <a:sx n="25" d="100"/>
          <a:sy n="25" d="100"/>
        </p:scale>
        <p:origin x="-1590" y="2454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042032897515841"/>
          <c:y val="7.3458629646782958E-2"/>
          <c:w val="0.84323125376771291"/>
          <c:h val="0.5062225186136845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Sheet1!$A$3:$A$8</c:f>
              <c:strCache>
                <c:ptCount val="6"/>
                <c:pt idx="0">
                  <c:v>NHS 111/24/Direct</c:v>
                </c:pt>
                <c:pt idx="1">
                  <c:v>Hospital</c:v>
                </c:pt>
                <c:pt idx="2">
                  <c:v>Family physician</c:v>
                </c:pt>
                <c:pt idx="3">
                  <c:v>Ambulance</c:v>
                </c:pt>
                <c:pt idx="4">
                  <c:v>Prison</c:v>
                </c:pt>
                <c:pt idx="5">
                  <c:v>Other</c:v>
                </c:pt>
              </c:strCache>
            </c:strRef>
          </c:cat>
          <c:val>
            <c:numRef>
              <c:f>Sheet1!$B$3:$B$8</c:f>
              <c:numCache>
                <c:formatCode>General</c:formatCode>
                <c:ptCount val="6"/>
                <c:pt idx="0">
                  <c:v>37</c:v>
                </c:pt>
                <c:pt idx="1">
                  <c:v>26</c:v>
                </c:pt>
                <c:pt idx="2">
                  <c:v>19</c:v>
                </c:pt>
                <c:pt idx="3">
                  <c:v>11</c:v>
                </c:pt>
                <c:pt idx="4">
                  <c:v>3</c:v>
                </c:pt>
                <c:pt idx="5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"/>
        <c:axId val="139286016"/>
        <c:axId val="139386880"/>
      </c:barChart>
      <c:catAx>
        <c:axId val="1392860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3000"/>
                </a:pPr>
                <a:r>
                  <a:rPr lang="en-GB" sz="3000"/>
                  <a:t>Source</a:t>
                </a:r>
                <a:r>
                  <a:rPr lang="en-GB" sz="3000" baseline="0"/>
                  <a:t> of enquiry</a:t>
                </a:r>
                <a:endParaRPr lang="en-GB" sz="3000"/>
              </a:p>
            </c:rich>
          </c:tx>
          <c:layout>
            <c:manualLayout>
              <c:xMode val="edge"/>
              <c:yMode val="edge"/>
              <c:x val="0.46573610578103714"/>
              <c:y val="0.83768231351465072"/>
            </c:manualLayout>
          </c:layout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3000" b="1"/>
            </a:pPr>
            <a:endParaRPr lang="en-US"/>
          </a:p>
        </c:txPr>
        <c:crossAx val="139386880"/>
        <c:crosses val="autoZero"/>
        <c:auto val="1"/>
        <c:lblAlgn val="ctr"/>
        <c:lblOffset val="100"/>
        <c:noMultiLvlLbl val="0"/>
      </c:catAx>
      <c:valAx>
        <c:axId val="13938688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3000"/>
                </a:pPr>
                <a:r>
                  <a:rPr lang="en-GB" sz="3000"/>
                  <a:t>Percentage of enquiries</a:t>
                </a:r>
              </a:p>
            </c:rich>
          </c:tx>
          <c:layout>
            <c:manualLayout>
              <c:xMode val="edge"/>
              <c:yMode val="edge"/>
              <c:x val="1.6518357133894306E-2"/>
              <c:y val="8.1146141359323645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3000" b="1"/>
            </a:pPr>
            <a:endParaRPr lang="en-US"/>
          </a:p>
        </c:txPr>
        <c:crossAx val="139286016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784431581586109E-3"/>
          <c:y val="8.4318543462830631E-2"/>
          <c:w val="0.61129072290863906"/>
          <c:h val="0.88848883208114948"/>
        </c:manualLayout>
      </c:layout>
      <c:ofPieChart>
        <c:ofPieType val="pie"/>
        <c:varyColors val="1"/>
        <c:ser>
          <c:idx val="0"/>
          <c:order val="0"/>
          <c:spPr>
            <a:effectLst>
              <a:outerShdw blurRad="50800" dist="50800" dir="5400000" sx="16000" sy="16000" algn="ctr" rotWithShape="0">
                <a:srgbClr val="000000">
                  <a:alpha val="43137"/>
                </a:srgbClr>
              </a:outerShdw>
            </a:effectLst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>
                <a:outerShdw blurRad="50800" dist="50800" dir="5400000" sx="16000" sy="16000" algn="ctr" rotWithShape="0">
                  <a:srgbClr val="000000">
                    <a:alpha val="43137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D01-44B2-8C80-6AEC25E84D2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>
                <a:outerShdw blurRad="50800" dist="50800" dir="5400000" sx="16000" sy="16000" algn="ctr" rotWithShape="0">
                  <a:srgbClr val="000000">
                    <a:alpha val="43137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D01-44B2-8C80-6AEC25E84D2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>
                <a:outerShdw blurRad="50800" dist="50800" dir="5400000" sx="16000" sy="16000" algn="ctr" rotWithShape="0">
                  <a:srgbClr val="000000">
                    <a:alpha val="43137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D01-44B2-8C80-6AEC25E84D2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>
                <a:outerShdw blurRad="50800" dist="50800" dir="5400000" sx="16000" sy="16000" algn="ctr" rotWithShape="0">
                  <a:srgbClr val="000000">
                    <a:alpha val="43137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D01-44B2-8C80-6AEC25E84D2F}"/>
              </c:ext>
            </c:extLst>
          </c:dPt>
          <c:dPt>
            <c:idx val="4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blurRad="50800" dist="50800" dir="5400000" sx="16000" sy="16000" algn="ctr" rotWithShape="0">
                  <a:srgbClr val="000000">
                    <a:alpha val="43137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1D01-44B2-8C80-6AEC25E84D2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>
                <a:outerShdw blurRad="50800" dist="50800" dir="5400000" sx="16000" sy="16000" algn="ctr" rotWithShape="0">
                  <a:srgbClr val="000000">
                    <a:alpha val="43137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1D01-44B2-8C80-6AEC25E84D2F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>
                <a:outerShdw blurRad="50800" dist="50800" dir="5400000" sx="16000" sy="16000" algn="ctr" rotWithShape="0">
                  <a:srgbClr val="000000">
                    <a:alpha val="43137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1D01-44B2-8C80-6AEC25E84D2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Sheet2!$A$1:$A$6</c:f>
              <c:strCache>
                <c:ptCount val="6"/>
                <c:pt idx="0">
                  <c:v>No specific entry on TOXBASE®</c:v>
                </c:pt>
                <c:pt idx="1">
                  <c:v>Assistance with performing calculations</c:v>
                </c:pt>
                <c:pt idx="2">
                  <c:v>Interpreting the TOXBASE® alert box</c:v>
                </c:pt>
                <c:pt idx="3">
                  <c:v>Interpreting other TOXBASE® information</c:v>
                </c:pt>
                <c:pt idx="4">
                  <c:v>Assistance navigating TOXBASE®</c:v>
                </c:pt>
                <c:pt idx="5">
                  <c:v>Insufficient information on TOXBASE®</c:v>
                </c:pt>
              </c:strCache>
            </c:strRef>
          </c:cat>
          <c:val>
            <c:numRef>
              <c:f>Sheet2!$B$1:$B$6</c:f>
              <c:numCache>
                <c:formatCode>General</c:formatCode>
                <c:ptCount val="6"/>
                <c:pt idx="0">
                  <c:v>83</c:v>
                </c:pt>
                <c:pt idx="1">
                  <c:v>42</c:v>
                </c:pt>
                <c:pt idx="2">
                  <c:v>16</c:v>
                </c:pt>
                <c:pt idx="3">
                  <c:v>8</c:v>
                </c:pt>
                <c:pt idx="4">
                  <c:v>7</c:v>
                </c:pt>
                <c:pt idx="5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1D01-44B2-8C80-6AEC25E84D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24"/>
        <c:splitType val="val"/>
        <c:splitPos val="20"/>
        <c:secondPieSize val="6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125212136029594"/>
          <c:y val="0.15314894735250228"/>
          <c:w val="0.3721219688629509"/>
          <c:h val="0.8459099016858622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17643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417643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2E58073-4821-4FB1-81A6-59D5C7800366}" type="datetimeFigureOut">
              <a:rPr lang="en-GB"/>
              <a:pPr>
                <a:defRPr/>
              </a:pPr>
              <a:t>10/05/2019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19300" y="744538"/>
            <a:ext cx="263048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17643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417643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E5FC5A1-7D93-44BB-AA21-2786899597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334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dirty="0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4175125" fontAlgn="base">
              <a:spcBef>
                <a:spcPct val="0"/>
              </a:spcBef>
              <a:spcAft>
                <a:spcPct val="0"/>
              </a:spcAft>
              <a:defRPr/>
            </a:pPr>
            <a:fld id="{F9683C06-BB33-4293-BDD7-BC0F8AA72096}" type="slidenum">
              <a:rPr lang="en-GB"/>
              <a:pPr defTabSz="4175125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097CB-9F47-441D-897D-6DEB7DAD47DC}" type="datetimeFigureOut">
              <a:rPr lang="en-GB"/>
              <a:pPr>
                <a:defRPr/>
              </a:pPr>
              <a:t>10/05/2019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2E5B5-ECDD-4A46-868F-8CC22F4E801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48AFC-9A93-4493-A383-CC9A171F996B}" type="datetimeFigureOut">
              <a:rPr lang="en-GB"/>
              <a:pPr>
                <a:defRPr/>
              </a:pPr>
              <a:t>10/05/2019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E25EA-4E46-40F3-A268-B678614A4D3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98227" y="10702131"/>
            <a:ext cx="22557528" cy="227995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5123" y="10702131"/>
            <a:ext cx="67178439" cy="227995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E7AD8-C9A5-42BD-9838-157B8220CC9E}" type="datetimeFigureOut">
              <a:rPr lang="en-GB"/>
              <a:pPr>
                <a:defRPr/>
              </a:pPr>
              <a:t>10/05/2019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B4AA4-81A4-4A62-86A1-01BBD46CCAC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5B19C-8713-4470-961A-E379A9DD8B12}" type="datetimeFigureOut">
              <a:rPr lang="en-GB"/>
              <a:pPr>
                <a:defRPr/>
              </a:pPr>
              <a:t>10/05/2019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02E11-7944-4C9D-AF9A-E8DAEEB2DB1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9AFA4-4C83-4B1E-9669-2DDA1D314ED8}" type="datetimeFigureOut">
              <a:rPr lang="en-GB"/>
              <a:pPr>
                <a:defRPr/>
              </a:pPr>
              <a:t>10/05/2019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597F4-9FA9-44D1-B8F4-D736DA94A5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5123" y="62349824"/>
            <a:ext cx="44867985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773" y="62349824"/>
            <a:ext cx="44867982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B4757-EACE-414D-B1BB-D78896666A04}" type="datetimeFigureOut">
              <a:rPr lang="en-GB"/>
              <a:pPr>
                <a:defRPr/>
              </a:pPr>
              <a:t>10/05/2019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63990-1868-4CAE-A895-9FEE08D09E9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8E531-B644-4E77-B99E-68BF4B532113}" type="datetimeFigureOut">
              <a:rPr lang="en-GB"/>
              <a:pPr>
                <a:defRPr/>
              </a:pPr>
              <a:t>10/05/2019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0A124-14C2-45BE-9B2D-03199793AE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54085-CA31-4CDC-9BDE-C6F3B762C0A0}" type="datetimeFigureOut">
              <a:rPr lang="en-GB"/>
              <a:pPr>
                <a:defRPr/>
              </a:pPr>
              <a:t>10/05/2019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11607-99EA-4C7B-8388-A395AE6C7A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5C6C1-1661-410E-9025-DB9CAB873795}" type="datetimeFigureOut">
              <a:rPr lang="en-GB"/>
              <a:pPr>
                <a:defRPr/>
              </a:pPr>
              <a:t>10/05/2019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7EEC7-3247-4101-9CF8-23BAC17155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E5B48-7270-435D-BE78-0F1BFA127423}" type="datetimeFigureOut">
              <a:rPr lang="en-GB"/>
              <a:pPr>
                <a:defRPr/>
              </a:pPr>
              <a:t>10/05/2019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A7CFD-49B8-4E44-8C56-DFC966565F4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 rtlCol="0">
            <a:normAutofit/>
          </a:bodyPr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43563-DFA6-430A-86F9-BE36DBA757AB}" type="datetimeFigureOut">
              <a:rPr lang="en-GB"/>
              <a:pPr>
                <a:defRPr/>
              </a:pPr>
              <a:t>10/05/2019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776C8-2113-4A5D-BA40-C7B485A8CC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14475" y="1714500"/>
            <a:ext cx="27251025" cy="713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3" tIns="208822" rIns="417643" bIns="2088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14475" y="9988550"/>
            <a:ext cx="27251025" cy="2825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4475" y="39676388"/>
            <a:ext cx="7064375" cy="2279650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 defTabSz="4176431" fontAlgn="auto">
              <a:spcBef>
                <a:spcPts val="0"/>
              </a:spcBef>
              <a:spcAft>
                <a:spcPts val="0"/>
              </a:spcAft>
              <a:defRPr sz="55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D9393EE-A4C1-4B81-B651-F2550460DE17}" type="datetimeFigureOut">
              <a:rPr lang="en-GB"/>
              <a:pPr>
                <a:defRPr/>
              </a:pPr>
              <a:t>10/05/2019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5738" y="39676388"/>
            <a:ext cx="9588500" cy="2279650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 defTabSz="4176431" fontAlgn="auto">
              <a:spcBef>
                <a:spcPts val="0"/>
              </a:spcBef>
              <a:spcAft>
                <a:spcPts val="0"/>
              </a:spcAft>
              <a:defRPr sz="55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01125" y="39676388"/>
            <a:ext cx="7064375" cy="2279650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 defTabSz="4176431" fontAlgn="auto">
              <a:spcBef>
                <a:spcPts val="0"/>
              </a:spcBef>
              <a:spcAft>
                <a:spcPts val="0"/>
              </a:spcAft>
              <a:defRPr sz="55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3D32261-36D2-421F-A0E2-1097D0E7226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175125" rtl="0" eaLnBrk="0" fontAlgn="base" hangingPunct="0">
        <a:spcBef>
          <a:spcPct val="0"/>
        </a:spcBef>
        <a:spcAft>
          <a:spcPct val="0"/>
        </a:spcAft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2pPr>
      <a:lvl3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3pPr>
      <a:lvl4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4pPr>
      <a:lvl5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5pPr>
      <a:lvl6pPr marL="457200"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6pPr>
      <a:lvl7pPr marL="914400"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7pPr>
      <a:lvl8pPr marL="1371600"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8pPr>
      <a:lvl9pPr marL="1828800"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9pPr>
    </p:titleStyle>
    <p:bodyStyle>
      <a:lvl1pPr marL="1565275" indent="-1565275" algn="l" defTabSz="41751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488" indent="-1304925" algn="l" defTabSz="41751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9700" indent="-1042988" algn="l" defTabSz="41751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7263" indent="-1042988" algn="l" defTabSz="41751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413" indent="-1042988" algn="l" defTabSz="417512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5019730"/>
              </p:ext>
            </p:extLst>
          </p:nvPr>
        </p:nvGraphicFramePr>
        <p:xfrm>
          <a:off x="727359" y="13945627"/>
          <a:ext cx="13922571" cy="7833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807466"/>
              </p:ext>
            </p:extLst>
          </p:nvPr>
        </p:nvGraphicFramePr>
        <p:xfrm>
          <a:off x="1242443" y="30752123"/>
          <a:ext cx="28263115" cy="10183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337" name="Rectangle 4"/>
          <p:cNvSpPr>
            <a:spLocks noChangeArrowheads="1"/>
          </p:cNvSpPr>
          <p:nvPr/>
        </p:nvSpPr>
        <p:spPr bwMode="auto">
          <a:xfrm>
            <a:off x="727359" y="521942"/>
            <a:ext cx="28778200" cy="8182325"/>
          </a:xfrm>
          <a:prstGeom prst="rect">
            <a:avLst/>
          </a:prstGeom>
          <a:noFill/>
          <a:ln w="63500">
            <a:solidFill>
              <a:srgbClr val="060ABA"/>
            </a:solidFill>
            <a:miter lim="800000"/>
            <a:headEnd/>
            <a:tailEnd/>
          </a:ln>
        </p:spPr>
        <p:txBody>
          <a:bodyPr lIns="107272" tIns="53636" rIns="107272" bIns="53636" anchor="ctr">
            <a:spAutoFit/>
          </a:bodyPr>
          <a:lstStyle/>
          <a:p>
            <a:pPr algn="ctr" defTabSz="4897438"/>
            <a:r>
              <a:rPr lang="en-GB" sz="90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Review of enquiries to the UK National Poisons Information Service (NPIS) Birmingham Unit originating from NHS 111, NHS 24 and NHS Direct advice services</a:t>
            </a:r>
          </a:p>
          <a:p>
            <a:pPr algn="ctr" defTabSz="4897438"/>
            <a:r>
              <a:rPr lang="en-GB" sz="34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Jagpal </a:t>
            </a:r>
            <a:r>
              <a:rPr lang="en-GB" sz="3400" b="1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PS,</a:t>
            </a:r>
            <a:r>
              <a:rPr lang="en-GB" sz="3400" b="1" baseline="30000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GB" sz="3400" b="1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34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Williams H,</a:t>
            </a:r>
            <a:r>
              <a:rPr lang="en-GB" sz="3400" b="1" baseline="30000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</a:t>
            </a:r>
            <a:r>
              <a:rPr lang="en-GB" sz="34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3400" b="1" dirty="0" err="1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Elamin</a:t>
            </a:r>
            <a:r>
              <a:rPr lang="en-GB" sz="34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MEMO,</a:t>
            </a:r>
            <a:r>
              <a:rPr lang="en-GB" sz="3400" b="1" baseline="30000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GB" sz="34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Sandilands EA,</a:t>
            </a:r>
            <a:r>
              <a:rPr lang="en-GB" sz="3400" b="1" baseline="30000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GB" sz="34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Thompson JP,</a:t>
            </a:r>
            <a:r>
              <a:rPr lang="en-GB" sz="3400" b="1" baseline="30000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GB" sz="34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Thomas SHL,</a:t>
            </a:r>
            <a:r>
              <a:rPr lang="en-GB" sz="3400" b="1" baseline="30000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en-GB" sz="34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Bradberry </a:t>
            </a:r>
            <a:r>
              <a:rPr lang="en-GB" sz="3400" b="1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SM.</a:t>
            </a:r>
            <a:r>
              <a:rPr lang="en-GB" sz="3400" b="1" baseline="30000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GB" sz="3400" b="1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ctr" defTabSz="4897438"/>
            <a:endParaRPr lang="en-GB" sz="2800" b="1" baseline="30000" dirty="0" smtClean="0">
              <a:solidFill>
                <a:srgbClr val="1008B8"/>
              </a:solidFill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4897438"/>
            <a:r>
              <a:rPr lang="en-GB" sz="2800" b="1" baseline="30000" dirty="0" smtClean="0">
                <a:solidFill>
                  <a:srgbClr val="1008B8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GB" sz="2800" b="1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28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National </a:t>
            </a:r>
            <a:r>
              <a:rPr lang="en-GB" sz="2800" b="1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Poisons Information Service: </a:t>
            </a:r>
            <a:r>
              <a:rPr lang="en-GB" sz="2800" b="1" baseline="30000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2800" b="1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Birmingham Unit</a:t>
            </a:r>
            <a:r>
              <a:rPr lang="en-GB" sz="28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GB" sz="2800" b="1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Birmingham, UK; </a:t>
            </a:r>
          </a:p>
          <a:p>
            <a:pPr algn="ctr" defTabSz="4897438"/>
            <a:r>
              <a:rPr lang="en-GB" sz="2800" b="1" baseline="30000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GB" sz="28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2800" b="1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National Poisons Information Service: </a:t>
            </a:r>
            <a:r>
              <a:rPr lang="en-GB" sz="2800" b="1" baseline="30000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28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Edinburgh Unit, Edinburgh, </a:t>
            </a:r>
            <a:r>
              <a:rPr lang="en-GB" sz="2800" b="1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UK; </a:t>
            </a:r>
          </a:p>
          <a:p>
            <a:pPr algn="ctr" defTabSz="4897438"/>
            <a:r>
              <a:rPr lang="en-GB" sz="2800" b="1" baseline="30000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GB" sz="28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2800" b="1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National Poisons Information Service: </a:t>
            </a:r>
            <a:r>
              <a:rPr lang="en-GB" sz="2800" b="1" baseline="30000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28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Cardiff </a:t>
            </a:r>
            <a:r>
              <a:rPr lang="en-GB" sz="2800" b="1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Unit, </a:t>
            </a:r>
            <a:r>
              <a:rPr lang="en-GB" sz="28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Cardiff, </a:t>
            </a:r>
            <a:r>
              <a:rPr lang="en-GB" sz="2800" b="1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UK; </a:t>
            </a:r>
          </a:p>
          <a:p>
            <a:pPr algn="ctr" defTabSz="4897438"/>
            <a:r>
              <a:rPr lang="en-GB" sz="2800" b="1" baseline="30000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en-GB" sz="28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2800" b="1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National Poisons Information Service: </a:t>
            </a:r>
            <a:r>
              <a:rPr lang="en-GB" sz="2800" b="1" baseline="30000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28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Newcastle </a:t>
            </a:r>
            <a:r>
              <a:rPr lang="en-GB" sz="2800" b="1" dirty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Unit, </a:t>
            </a:r>
            <a:r>
              <a:rPr lang="en-GB" sz="2800" b="1" dirty="0" smtClean="0">
                <a:solidFill>
                  <a:srgbClr val="1008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Newcastle, UK</a:t>
            </a:r>
            <a:endParaRPr lang="en-US" sz="2800" b="1" dirty="0" smtClean="0">
              <a:solidFill>
                <a:srgbClr val="1008B8"/>
              </a:solidFill>
              <a:latin typeface="Verdana" pitchFamily="34" charset="0"/>
            </a:endParaRPr>
          </a:p>
        </p:txBody>
      </p:sp>
      <p:sp>
        <p:nvSpPr>
          <p:cNvPr id="14338" name="Text Box 27"/>
          <p:cNvSpPr txBox="1">
            <a:spLocks noChangeArrowheads="1"/>
          </p:cNvSpPr>
          <p:nvPr/>
        </p:nvSpPr>
        <p:spPr bwMode="auto">
          <a:xfrm>
            <a:off x="727359" y="9162902"/>
            <a:ext cx="13947574" cy="25746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7305" tIns="53652" rIns="107305" bIns="53652">
            <a:spAutoFit/>
          </a:bodyPr>
          <a:lstStyle/>
          <a:p>
            <a:pPr algn="just" defTabSz="4900613"/>
            <a:r>
              <a:rPr lang="en-GB" sz="5200" b="1" dirty="0" smtClean="0">
                <a:solidFill>
                  <a:srgbClr val="060ABA"/>
                </a:solidFill>
                <a:latin typeface="Verdana" pitchFamily="34" charset="0"/>
              </a:rPr>
              <a:t>Introduction</a:t>
            </a:r>
            <a:endParaRPr lang="en-GB" sz="52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r>
              <a:rPr lang="en-GB" sz="34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UK National Poisons Information Service (NPIS) Birmingham Unit received 12,017 telephone enquiries in 2017/18, of which 36% (n=4,412) originated from services providing telephone advice to members of the public in England, Scotland and Wales via NHS 111, </a:t>
            </a:r>
            <a:r>
              <a:rPr lang="en-GB" sz="34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NHS 24 </a:t>
            </a:r>
            <a:r>
              <a:rPr lang="en-GB" sz="34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  <a:r>
              <a:rPr lang="en-GB" sz="34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NHS Direct </a:t>
            </a:r>
            <a:r>
              <a:rPr lang="en-GB" sz="34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respectively, Figure 1.</a:t>
            </a:r>
          </a:p>
          <a:p>
            <a:pPr algn="just" defTabSz="4900613"/>
            <a:endParaRPr lang="en-GB" sz="34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endParaRPr lang="en-GB" sz="3400" b="1" dirty="0" smtClean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endParaRPr lang="en-GB" sz="34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endParaRPr lang="en-GB" sz="3400" b="1" dirty="0" smtClean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endParaRPr lang="en-GB" sz="34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endParaRPr lang="en-GB" sz="3400" b="1" dirty="0" smtClean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endParaRPr lang="en-GB" sz="34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endParaRPr lang="en-GB" sz="3400" b="1" dirty="0" smtClean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endParaRPr lang="en-GB" sz="34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endParaRPr lang="en-GB" sz="3400" b="1" dirty="0" smtClean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endParaRPr lang="en-GB" sz="34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endParaRPr lang="en-GB" sz="3400" b="1" dirty="0" smtClean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endParaRPr lang="en-GB" sz="3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endParaRPr lang="en-GB" sz="3400" b="1" dirty="0" smtClean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endParaRPr lang="en-GB" sz="34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endParaRPr lang="en-GB" sz="3400" b="1" dirty="0" smtClean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endParaRPr lang="en-GB" sz="34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r>
              <a:rPr lang="en-GB" sz="5200" b="1" dirty="0" smtClean="0">
                <a:solidFill>
                  <a:srgbClr val="060ABA"/>
                </a:solidFill>
                <a:latin typeface="Verdana" pitchFamily="34" charset="0"/>
              </a:rPr>
              <a:t>Objective</a:t>
            </a:r>
            <a:endParaRPr lang="en-GB" sz="5200" b="1" dirty="0">
              <a:solidFill>
                <a:srgbClr val="060ABA"/>
              </a:solidFill>
              <a:latin typeface="Verdana" pitchFamily="34" charset="0"/>
            </a:endParaRPr>
          </a:p>
          <a:p>
            <a:pPr algn="just" defTabSz="4900613"/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review the reasons for enquiries originating from NHS telephone advice services to the Birmingham Unit of the UK NPIS. </a:t>
            </a:r>
          </a:p>
          <a:p>
            <a:pPr algn="just" defTabSz="4900613"/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just" defTabSz="4900613"/>
            <a:r>
              <a:rPr lang="en-GB" sz="5200" b="1" dirty="0" smtClean="0">
                <a:solidFill>
                  <a:srgbClr val="060ABA"/>
                </a:solidFill>
                <a:latin typeface="Verdana" pitchFamily="34" charset="0"/>
              </a:rPr>
              <a:t>Methods</a:t>
            </a:r>
          </a:p>
          <a:p>
            <a:pPr algn="just" defTabSz="4900613"/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prospective survey was undertaken of enquiries originating from NHS 111, 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NHS 24 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NHS Direct 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services to the Birmingham Unit over three weeks 23/04/2018-13/05/2018. Enquirers were asked the reason for their call and these were reviewed. </a:t>
            </a:r>
          </a:p>
          <a:p>
            <a:pPr algn="just" defTabSz="4900613"/>
            <a:endParaRPr lang="en-GB" sz="3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r>
              <a:rPr lang="en-GB" sz="5200" b="1" dirty="0">
                <a:solidFill>
                  <a:srgbClr val="060ABA"/>
                </a:solidFill>
                <a:latin typeface="Verdana" pitchFamily="34" charset="0"/>
              </a:rPr>
              <a:t>Results</a:t>
            </a:r>
          </a:p>
          <a:p>
            <a:pPr algn="just" defTabSz="4900613"/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During the study period the Birmingham Unit manned the NPIS telephone line for 168 hours and handled 685 enquiries, of which 253 (37%) fulfilled the inclusion criteria. </a:t>
            </a:r>
          </a:p>
          <a:p>
            <a:pPr algn="just" defTabSz="4900613"/>
            <a:endParaRPr lang="en-GB" sz="34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endParaRPr lang="en-GB" sz="3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endParaRPr lang="en-GB" sz="34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endParaRPr lang="en-GB" sz="3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endParaRPr lang="en-GB" sz="3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endParaRPr lang="en-GB" sz="3000" dirty="0"/>
          </a:p>
        </p:txBody>
      </p:sp>
      <p:sp>
        <p:nvSpPr>
          <p:cNvPr id="14340" name="Text Box 27"/>
          <p:cNvSpPr txBox="1">
            <a:spLocks noChangeArrowheads="1"/>
          </p:cNvSpPr>
          <p:nvPr/>
        </p:nvSpPr>
        <p:spPr bwMode="auto">
          <a:xfrm>
            <a:off x="15585986" y="9162902"/>
            <a:ext cx="13894569" cy="21818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7305" tIns="53652" rIns="107305" bIns="53652"/>
          <a:lstStyle/>
          <a:p>
            <a:pPr algn="just" defTabSz="4900613"/>
            <a:endParaRPr lang="en-GB" sz="5200" b="1" dirty="0" smtClean="0">
              <a:solidFill>
                <a:srgbClr val="060ABA"/>
              </a:solidFill>
              <a:latin typeface="Verdana" pitchFamily="34" charset="0"/>
            </a:endParaRPr>
          </a:p>
          <a:p>
            <a:pPr algn="just" defTabSz="4900613"/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majority originated from NHS 111 (n=241, 95%), followed by NHS Direct (n=7, 3%) and NHS 24 (n=5, 2%). Enquirers included nurses (n=219, 87%), paramedics (n=23, 9%) and doctors (n=10, 4%).</a:t>
            </a:r>
          </a:p>
          <a:p>
            <a:pPr algn="just" defTabSz="4900613"/>
            <a:endParaRPr lang="en-GB" sz="34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top three reasons for enquiries were: subject of enquiry did not have an entry on the UK’s primary clinical toxicology database TOXBASE</a:t>
            </a:r>
            <a:r>
              <a:rPr lang="en-GB" sz="3400" b="1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®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(n=83, 33%), enquirers seeking assistance with calculations (n=42, 16%) or seeking assistance with using TOXBASE</a:t>
            </a:r>
            <a:r>
              <a:rPr lang="en-GB" sz="3400" b="1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® 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(n=36, 14%), Figure 2.</a:t>
            </a:r>
          </a:p>
          <a:p>
            <a:pPr algn="just" defTabSz="4900613"/>
            <a:endParaRPr lang="en-GB" sz="34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the 83 enquiries with no specific TOXBASE</a:t>
            </a:r>
            <a:r>
              <a:rPr lang="en-GB" sz="3400" b="1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® 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entry, agents most commonly involved home and non-pesticide garden products (41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%, 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n=34), personal care products (18%, n=15), nutritional supplements and over-the-counter remedies (13%, n=11). Despite the absence of a specific TOXBASE</a:t>
            </a:r>
            <a:r>
              <a:rPr lang="en-GB" sz="3400" b="1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® 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entry, in 55 of 83 enquiries there was a general entry providing advice on the type of product involved. </a:t>
            </a:r>
          </a:p>
          <a:p>
            <a:pPr algn="just" defTabSz="4900613"/>
            <a:endParaRPr lang="en-GB" sz="34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the 36 enquiries where assistance was sought with using TOXBASE</a:t>
            </a:r>
            <a:r>
              <a:rPr lang="en-GB" sz="3400" b="1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®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enquirers required help with interpreting the risk assessment ‘alert box’  (44%, n=16); interpreting other TOXBASE</a:t>
            </a:r>
            <a:r>
              <a:rPr lang="en-GB" sz="3400" b="1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® 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information (22%, n=8); navigating TOXBASE</a:t>
            </a:r>
            <a:r>
              <a:rPr lang="en-GB" sz="3400" b="1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®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(20%, n=7) and where enquirers felt there was insufficient information on TOXBASE</a:t>
            </a:r>
            <a:r>
              <a:rPr lang="en-GB" sz="3400" b="1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®</a:t>
            </a:r>
            <a:r>
              <a:rPr lang="en-GB" sz="3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answer their specific question (14%, n=5), Figure 2.</a:t>
            </a:r>
          </a:p>
          <a:p>
            <a:pPr algn="just" defTabSz="4900613"/>
            <a:endParaRPr lang="en-GB" sz="34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r>
              <a:rPr lang="en-GB" sz="5200" b="1" dirty="0">
                <a:solidFill>
                  <a:srgbClr val="060ABA"/>
                </a:solidFill>
                <a:latin typeface="Verdana" pitchFamily="34" charset="0"/>
              </a:rPr>
              <a:t>Conclusion</a:t>
            </a:r>
          </a:p>
          <a:p>
            <a:pPr algn="just" defTabSz="4900613"/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NHS telephone advice line operators are the largest users of the NPIS telephone service. Despite measures to make TOXBASE</a:t>
            </a:r>
            <a:r>
              <a:rPr lang="en-GB" sz="3400" b="1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®</a:t>
            </a:r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comprehensive as possible: general entries for agents where the vast number of products makes specific entries impossible; a continuous process of revision of existing and production of new entries and a vigilance system for agents not on TOXBASE</a:t>
            </a:r>
            <a:r>
              <a:rPr lang="en-GB" sz="3400" b="1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®</a:t>
            </a:r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the NPIS telephone advice service remains essential to provide a comprehensive 24-hour poisons information service. End users may benefit from further TOXBASE</a:t>
            </a:r>
            <a:r>
              <a:rPr lang="en-GB" sz="3400" b="1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® </a:t>
            </a:r>
            <a:r>
              <a:rPr lang="en-GB" sz="3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training. </a:t>
            </a:r>
          </a:p>
          <a:p>
            <a:pPr algn="just" defTabSz="4900613"/>
            <a:endParaRPr lang="en-GB" sz="34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endParaRPr lang="en-GB" sz="34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4900613"/>
            <a:endParaRPr lang="en-GB" sz="3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4988" y="21286668"/>
            <a:ext cx="13753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Figure 1. Sources of enquiry to NPIS (Birmingham Unit) in 2017/18</a:t>
            </a:r>
            <a:endParaRPr lang="en-GB" sz="2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31" y="41350478"/>
            <a:ext cx="30045644" cy="1368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13087150" y="5088611"/>
            <a:ext cx="13087149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b="1" dirty="0" smtClean="0"/>
          </a:p>
          <a:p>
            <a:endParaRPr lang="en-GB" b="1" dirty="0"/>
          </a:p>
          <a:p>
            <a:endParaRPr lang="en-GB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978747" y="40959370"/>
            <a:ext cx="133934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Figure 2. Most frequent reasons for enquiries to the </a:t>
            </a:r>
            <a:r>
              <a:rPr lang="en-GB" sz="2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NPIS (n=161)</a:t>
            </a:r>
            <a:endParaRPr lang="en-GB" sz="2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</TotalTime>
  <Words>617</Words>
  <Application>Microsoft Office PowerPoint</Application>
  <PresentationFormat>Custom</PresentationFormat>
  <Paragraphs>57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Bhupesh Panchal</dc:creator>
  <cp:lastModifiedBy>Jagpal.Pardeep</cp:lastModifiedBy>
  <cp:revision>93</cp:revision>
  <cp:lastPrinted>2019-05-03T17:31:55Z</cp:lastPrinted>
  <dcterms:created xsi:type="dcterms:W3CDTF">2014-04-30T14:14:47Z</dcterms:created>
  <dcterms:modified xsi:type="dcterms:W3CDTF">2019-05-10T14:45:08Z</dcterms:modified>
</cp:coreProperties>
</file>