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9926638" cy="14355763"/>
  <p:defaultTextStyle>
    <a:defPPr>
      <a:defRPr lang="en-US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1" autoAdjust="0"/>
    <p:restoredTop sz="96519" autoAdjust="0"/>
  </p:normalViewPr>
  <p:slideViewPr>
    <p:cSldViewPr>
      <p:cViewPr>
        <p:scale>
          <a:sx n="33" d="100"/>
          <a:sy n="33" d="100"/>
        </p:scale>
        <p:origin x="-1512" y="338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cht-npis\npis-shared$\COMMON\HW\Propranolol\Propranolol%20mast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Sheet1!$C$5</c:f>
              <c:strCache>
                <c:ptCount val="1"/>
                <c:pt idx="0">
                  <c:v>n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4"/>
            <c:bubble3D val="0"/>
            <c:spPr>
              <a:solidFill>
                <a:schemeClr val="accent6"/>
              </a:solidFill>
              <a:ln w="12700"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sz="40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Sheet1!$B$6:$B$10</c:f>
              <c:strCache>
                <c:ptCount val="5"/>
                <c:pt idx="0">
                  <c:v>None</c:v>
                </c:pt>
                <c:pt idx="1">
                  <c:v>Minor</c:v>
                </c:pt>
                <c:pt idx="2">
                  <c:v>Moderate</c:v>
                </c:pt>
                <c:pt idx="3">
                  <c:v>Severe</c:v>
                </c:pt>
                <c:pt idx="4">
                  <c:v>Fatal</c:v>
                </c:pt>
              </c:strCache>
            </c:strRef>
          </c:cat>
          <c:val>
            <c:numRef>
              <c:f>Sheet1!$C$6:$C$10</c:f>
              <c:numCache>
                <c:formatCode>General</c:formatCode>
                <c:ptCount val="5"/>
                <c:pt idx="0">
                  <c:v>163</c:v>
                </c:pt>
                <c:pt idx="1">
                  <c:v>100</c:v>
                </c:pt>
                <c:pt idx="2">
                  <c:v>28</c:v>
                </c:pt>
                <c:pt idx="3">
                  <c:v>30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824963546223387"/>
          <c:y val="0.31496854648502615"/>
          <c:w val="0.17278240219972504"/>
          <c:h val="0.42323154776984573"/>
        </c:manualLayout>
      </c:layout>
      <c:overlay val="0"/>
      <c:txPr>
        <a:bodyPr/>
        <a:lstStyle/>
        <a:p>
          <a:pPr>
            <a:defRPr sz="36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93046245093347E-2"/>
          <c:y val="4.6854336973311206E-2"/>
          <c:w val="0.60196422904655145"/>
          <c:h val="0.92612133598058999"/>
        </c:manualLayout>
      </c:layout>
      <c:pieChart>
        <c:varyColors val="1"/>
        <c:ser>
          <c:idx val="0"/>
          <c:order val="0"/>
          <c:tx>
            <c:strRef>
              <c:f>Sheet5!$B$1</c:f>
              <c:strCache>
                <c:ptCount val="1"/>
                <c:pt idx="0">
                  <c:v>n=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Lbls>
            <c:txPr>
              <a:bodyPr/>
              <a:lstStyle/>
              <a:p>
                <a:pPr>
                  <a:defRPr sz="40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Sheet5!$A$2:$A$7</c:f>
              <c:strCache>
                <c:ptCount val="6"/>
                <c:pt idx="0">
                  <c:v>Ambulance</c:v>
                </c:pt>
                <c:pt idx="1">
                  <c:v>Family physician</c:v>
                </c:pt>
                <c:pt idx="2">
                  <c:v>HM Prison</c:v>
                </c:pt>
                <c:pt idx="3">
                  <c:v>Hospital</c:v>
                </c:pt>
                <c:pt idx="4">
                  <c:v>NHS advice services</c:v>
                </c:pt>
                <c:pt idx="5">
                  <c:v>Other </c:v>
                </c:pt>
              </c:strCache>
            </c:strRef>
          </c:cat>
          <c:val>
            <c:numRef>
              <c:f>Sheet5!$B$2:$B$7</c:f>
              <c:numCache>
                <c:formatCode>General</c:formatCode>
                <c:ptCount val="6"/>
                <c:pt idx="0">
                  <c:v>103</c:v>
                </c:pt>
                <c:pt idx="1">
                  <c:v>44</c:v>
                </c:pt>
                <c:pt idx="2">
                  <c:v>38</c:v>
                </c:pt>
                <c:pt idx="3">
                  <c:v>107</c:v>
                </c:pt>
                <c:pt idx="4">
                  <c:v>42</c:v>
                </c:pt>
                <c:pt idx="5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226117927284474"/>
          <c:y val="0.18285322688160097"/>
          <c:w val="0.37333325747901597"/>
          <c:h val="0.60521915575688723"/>
        </c:manualLayout>
      </c:layout>
      <c:overlay val="0"/>
      <c:spPr>
        <a:solidFill>
          <a:schemeClr val="bg1"/>
        </a:solidFill>
        <a:ln>
          <a:solidFill>
            <a:schemeClr val="bg1"/>
          </a:solidFill>
        </a:ln>
      </c:spPr>
      <c:txPr>
        <a:bodyPr/>
        <a:lstStyle/>
        <a:p>
          <a:pPr>
            <a:defRPr sz="36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 defTabSz="6063760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 defTabSz="6063760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fld id="{52E58073-4821-4FB1-81A6-59D5C7800366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9113" y="1076325"/>
            <a:ext cx="38084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6818990"/>
            <a:ext cx="7941310" cy="6460093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5485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 defTabSz="6063760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13635485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 defTabSz="6063760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fld id="{3E5FC5A1-7D93-44BB-AA21-2786899597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061864" fontAlgn="base">
              <a:spcBef>
                <a:spcPct val="0"/>
              </a:spcBef>
              <a:spcAft>
                <a:spcPct val="0"/>
              </a:spcAft>
              <a:defRPr/>
            </a:pPr>
            <a:fld id="{F9683C06-BB33-4293-BDD7-BC0F8AA72096}" type="slidenum">
              <a:rPr lang="en-GB"/>
              <a:pPr defTabSz="6061864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97CB-9F47-441D-897D-6DEB7DAD47DC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2E5B5-ECDD-4A46-868F-8CC22F4E80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48AFC-9A93-4493-A383-CC9A171F996B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E25EA-4E46-40F3-A268-B678614A4D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E7AD8-C9A5-42BD-9838-157B8220CC9E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B4AA4-81A4-4A62-86A1-01BBD46CCA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5B19C-8713-4470-961A-E379A9DD8B12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02E11-7944-4C9D-AF9A-E8DAEEB2DB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AFA4-4C83-4B1E-9669-2DDA1D314ED8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597F4-9FA9-44D1-B8F4-D736DA94A5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B4757-EACE-414D-B1BB-D78896666A04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3990-1868-4CAE-A895-9FEE08D09E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E531-B644-4E77-B99E-68BF4B532113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A124-14C2-45BE-9B2D-03199793A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4085-CA31-4CDC-9BDE-C6F3B762C0A0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11607-99EA-4C7B-8388-A395AE6C7A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C6C1-1661-410E-9025-DB9CAB873795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7EEC7-3247-4101-9CF8-23BAC17155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E5B48-7270-435D-BE78-0F1BFA127423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A7CFD-49B8-4E44-8C56-DFC966565F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3563-DFA6-430A-86F9-BE36DBA757AB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76C8-2113-4A5D-BA40-C7B485A8CC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9393EE-A4C1-4B81-B651-F2550460DE17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39676388"/>
            <a:ext cx="9588500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D32261-36D2-421F-A0E2-1097D0E722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726850" y="470838"/>
            <a:ext cx="28778200" cy="7997659"/>
          </a:xfrm>
          <a:prstGeom prst="rect">
            <a:avLst/>
          </a:prstGeom>
          <a:noFill/>
          <a:ln w="63500">
            <a:solidFill>
              <a:srgbClr val="060ABA"/>
            </a:solidFill>
            <a:miter lim="800000"/>
            <a:headEnd/>
            <a:tailEnd/>
          </a:ln>
        </p:spPr>
        <p:txBody>
          <a:bodyPr lIns="107272" tIns="53636" rIns="107272" bIns="53636" anchor="ctr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</a:t>
            </a:r>
            <a:r>
              <a:rPr lang="en-GB" sz="8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poisons centre data inform safer prescribing? </a:t>
            </a:r>
            <a:endParaRPr lang="en-GB" sz="8000" b="1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GB" sz="8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GB" sz="8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pilot review of propranolol exposures</a:t>
            </a:r>
          </a:p>
          <a:p>
            <a:pPr algn="ctr"/>
            <a:r>
              <a:rPr lang="en-GB" sz="8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reported to the UK National Poisons Information Service </a:t>
            </a:r>
            <a:r>
              <a:rPr lang="en-GB" sz="8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(NPIS)</a:t>
            </a:r>
          </a:p>
          <a:p>
            <a:pPr algn="ctr"/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Williams H,</a:t>
            </a:r>
            <a:r>
              <a:rPr lang="en-GB" sz="3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Henke D,</a:t>
            </a:r>
            <a:r>
              <a:rPr lang="en-GB" sz="3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800" b="1" dirty="0" err="1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Elamin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MEMO,</a:t>
            </a:r>
            <a:r>
              <a:rPr lang="en-GB" sz="3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Sandilands EA,</a:t>
            </a:r>
            <a:r>
              <a:rPr lang="en-GB" sz="3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Thompson JP,</a:t>
            </a:r>
            <a:r>
              <a:rPr lang="en-GB" sz="3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Thomas SHL,</a:t>
            </a:r>
            <a:r>
              <a:rPr lang="en-GB" sz="3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800" b="1" dirty="0" err="1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Bradberry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SM.</a:t>
            </a:r>
            <a:r>
              <a:rPr lang="en-GB" sz="3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 defTabSz="4897438"/>
            <a:endParaRPr lang="en-GB" sz="2800" b="1" baseline="30000" dirty="0" smtClean="0">
              <a:solidFill>
                <a:srgbClr val="1008B8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4897438"/>
            <a:r>
              <a:rPr lang="en-GB" sz="3200" b="1" baseline="30000" dirty="0" smtClean="0">
                <a:solidFill>
                  <a:srgbClr val="1008B8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32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Birmingham Unit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Birmingham, UK; </a:t>
            </a:r>
          </a:p>
          <a:p>
            <a:pPr algn="ctr" defTabSz="4897438"/>
            <a:r>
              <a:rPr lang="en-GB" sz="32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32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Edinburgh Unit, Edinburgh,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UK; </a:t>
            </a:r>
          </a:p>
          <a:p>
            <a:pPr algn="ctr" defTabSz="4897438"/>
            <a:r>
              <a:rPr lang="en-GB" sz="32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32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Cardiff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Unit, 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Cardiff,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UK; </a:t>
            </a:r>
          </a:p>
          <a:p>
            <a:pPr algn="ctr" defTabSz="4897438"/>
            <a:r>
              <a:rPr lang="en-GB" sz="32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32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Newcastle </a:t>
            </a:r>
            <a:r>
              <a:rPr lang="en-GB" sz="32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Unit, </a:t>
            </a:r>
            <a:r>
              <a:rPr lang="en-GB" sz="32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Newcastle, UK</a:t>
            </a:r>
            <a:endParaRPr lang="en-US" sz="3200" b="1" dirty="0" smtClean="0">
              <a:solidFill>
                <a:srgbClr val="1008B8"/>
              </a:solidFill>
              <a:latin typeface="Verdana" pitchFamily="34" charset="0"/>
            </a:endParaRPr>
          </a:p>
        </p:txBody>
      </p:sp>
      <p:sp>
        <p:nvSpPr>
          <p:cNvPr id="14338" name="Text Box 27"/>
          <p:cNvSpPr txBox="1">
            <a:spLocks noChangeArrowheads="1"/>
          </p:cNvSpPr>
          <p:nvPr/>
        </p:nvSpPr>
        <p:spPr bwMode="auto">
          <a:xfrm>
            <a:off x="702356" y="8802862"/>
            <a:ext cx="13947574" cy="3442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7305" tIns="53652" rIns="107305" bIns="53652">
            <a:spAutoFit/>
          </a:bodyPr>
          <a:lstStyle/>
          <a:p>
            <a:pPr algn="just" defTabSz="4900613"/>
            <a:endParaRPr lang="en-GB" sz="5200" b="1" dirty="0" smtClean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Introduction</a:t>
            </a:r>
            <a:endParaRPr lang="en-GB" sz="5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NHS Digital prescription data demonstrate a substantial rise in the number of primary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care prescriptions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propranolol in England, from 2,540,362 in 2005 to 4,349,504 in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2015.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Amidst media concern surrounding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deaths from propranolol overdose in those for whom it is prescribed for anxiety,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undertook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pilot review of one year’s NPIS propranolol exposure data, including an assessment of when it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recorded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propranolol was the patient’s own medication and if so, the indication for the prescription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Methods</a:t>
            </a:r>
          </a:p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retrospective analysis of NPIS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enquiries between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April 2017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 March 2018.</a:t>
            </a:r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5200" b="1" dirty="0">
                <a:solidFill>
                  <a:srgbClr val="060ABA"/>
                </a:solidFill>
                <a:latin typeface="Verdana" pitchFamily="34" charset="0"/>
              </a:rPr>
              <a:t>Results</a:t>
            </a:r>
          </a:p>
          <a:p>
            <a:pPr algn="just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received 354 enquiries regarding 333 individuals involved in 339 exposures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exposures, enquiries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originated from: hospital (n=107, 31.6%), ambulance (n=103, 30.4%),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 physician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(n=44, 13.0%), NHS telephone advice services (n=42, 12.4%), prison (n=38, 11.2%) and other sources (n=5, 1.4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%), Figure 1.</a:t>
            </a: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exposures occurred at home (n=284, 83.8%), a substantial number occurred in prison (n=38, 11.2%). </a:t>
            </a: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Forty percent of exposures (137/339) involved only propranolol, though alcohol was ingested in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 of these.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were 250 cases of deliberate ingestion with a dose stated in 208. The median reported dose was 560 mg (IQR 280-1280 mg) and maximum reported was 7680 mg. </a:t>
            </a: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000" dirty="0"/>
          </a:p>
        </p:txBody>
      </p:sp>
      <p:sp>
        <p:nvSpPr>
          <p:cNvPr id="14340" name="Text Box 27"/>
          <p:cNvSpPr txBox="1">
            <a:spLocks noChangeArrowheads="1"/>
          </p:cNvSpPr>
          <p:nvPr/>
        </p:nvSpPr>
        <p:spPr bwMode="auto">
          <a:xfrm>
            <a:off x="15817085" y="10321249"/>
            <a:ext cx="13687965" cy="1407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305" tIns="53652" rIns="107305" bIns="53652"/>
          <a:lstStyle/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Poisoning Severity Score (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PSS)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was </a:t>
            </a:r>
            <a:r>
              <a:rPr lang="pt-BR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known </a:t>
            </a:r>
            <a:r>
              <a:rPr lang="pt-BR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328 exposures; none (n=163, 48.1%), minor (n=100, 29.5%), moderate (n=28, 8.3%), severe (</a:t>
            </a:r>
            <a:r>
              <a:rPr lang="pt-BR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n=30,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8.8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%) and fatal (n=7, 2.1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%), Figure 2. </a:t>
            </a: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7 patients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died were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aged between 17 and 46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years and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ingested propranolol only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(dose known in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case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3360 mg, indication known in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case: migraine). </a:t>
            </a:r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Propranolol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the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patient’s own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medication in 147 of 339 (43.4%) cases, with the specific indication known in only 36 of these.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Anxiety was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most common indication (n=20).</a:t>
            </a:r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200" dirty="0"/>
          </a:p>
          <a:p>
            <a:pPr algn="just" defTabSz="4900613"/>
            <a:endParaRPr lang="en-GB" sz="3200" b="1" dirty="0"/>
          </a:p>
          <a:p>
            <a:pPr algn="just" defTabSz="4900613"/>
            <a:r>
              <a:rPr lang="en-GB" sz="3200" b="1" dirty="0"/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08554" y="36823127"/>
            <a:ext cx="128209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900613"/>
            <a:r>
              <a:rPr lang="en-GB" sz="3000" b="1" dirty="0" smtClean="0">
                <a:solidFill>
                  <a:srgbClr val="060ABA"/>
                </a:solidFill>
                <a:latin typeface="Verdana" pitchFamily="34" charset="0"/>
              </a:rPr>
              <a:t>References</a:t>
            </a:r>
          </a:p>
          <a:p>
            <a:pPr lvl="0" algn="just" defTabSz="4900613"/>
            <a:endParaRPr lang="en-GB" sz="2600" b="1" dirty="0" smtClean="0">
              <a:solidFill>
                <a:srgbClr val="060ABA"/>
              </a:solidFill>
              <a:latin typeface="Verdana" pitchFamily="34" charset="0"/>
            </a:endParaRPr>
          </a:p>
          <a:p>
            <a:pPr marL="914400" lvl="0" indent="-914400" algn="just" defTabSz="4900613">
              <a:buAutoNum type="arabicPeriod"/>
            </a:pPr>
            <a:r>
              <a:rPr lang="en-GB" sz="2600" b="1" dirty="0" smtClean="0">
                <a:latin typeface="Verdana" pitchFamily="34" charset="0"/>
              </a:rPr>
              <a:t>Prescribing and Medicines Team. Prescriptions dispensed in the community: England 2005-2015. Health and Social Care Information Centre. 2016 1-129.</a:t>
            </a:r>
          </a:p>
          <a:p>
            <a:pPr marL="914400" lvl="0" indent="-914400" algn="just" defTabSz="4900613">
              <a:buAutoNum type="arabicPeriod"/>
            </a:pPr>
            <a:endParaRPr lang="en-GB" sz="2600" b="1" dirty="0" smtClean="0">
              <a:latin typeface="Verdana" pitchFamily="34" charset="0"/>
            </a:endParaRPr>
          </a:p>
          <a:p>
            <a:pPr marL="914400" lvl="0" indent="-914400" algn="just" defTabSz="4900613">
              <a:buAutoNum type="arabicPeriod"/>
            </a:pPr>
            <a:r>
              <a:rPr lang="en-GB" sz="2600" b="1" dirty="0" err="1" smtClean="0">
                <a:latin typeface="Verdana" pitchFamily="34" charset="0"/>
              </a:rPr>
              <a:t>Persson</a:t>
            </a:r>
            <a:r>
              <a:rPr lang="en-GB" sz="2600" b="1" dirty="0" smtClean="0">
                <a:latin typeface="Verdana" pitchFamily="34" charset="0"/>
              </a:rPr>
              <a:t> HE, </a:t>
            </a:r>
            <a:r>
              <a:rPr lang="en-GB" sz="2600" b="1" dirty="0" err="1" smtClean="0">
                <a:latin typeface="Verdana" pitchFamily="34" charset="0"/>
              </a:rPr>
              <a:t>Sjoberg</a:t>
            </a:r>
            <a:r>
              <a:rPr lang="en-GB" sz="2600" b="1" dirty="0" smtClean="0">
                <a:latin typeface="Verdana" pitchFamily="34" charset="0"/>
              </a:rPr>
              <a:t> GK, Haines JA, De </a:t>
            </a:r>
            <a:r>
              <a:rPr lang="en-GB" sz="2600" b="1" dirty="0" err="1" smtClean="0">
                <a:latin typeface="Verdana" pitchFamily="34" charset="0"/>
              </a:rPr>
              <a:t>Garbino</a:t>
            </a:r>
            <a:r>
              <a:rPr lang="en-GB" sz="2600" b="1" dirty="0" smtClean="0">
                <a:latin typeface="Verdana" pitchFamily="34" charset="0"/>
              </a:rPr>
              <a:t> JP. Poisoning Severity Score. Grading of acute poisoning. J </a:t>
            </a:r>
            <a:r>
              <a:rPr lang="en-GB" sz="2600" b="1" dirty="0" err="1" smtClean="0">
                <a:latin typeface="Verdana" pitchFamily="34" charset="0"/>
              </a:rPr>
              <a:t>Toxicol</a:t>
            </a:r>
            <a:r>
              <a:rPr lang="en-GB" sz="2600" b="1" dirty="0" smtClean="0">
                <a:latin typeface="Verdana" pitchFamily="34" charset="0"/>
              </a:rPr>
              <a:t> </a:t>
            </a:r>
            <a:r>
              <a:rPr lang="en-GB" sz="2600" b="1" dirty="0" err="1" smtClean="0">
                <a:latin typeface="Verdana" pitchFamily="34" charset="0"/>
              </a:rPr>
              <a:t>Clin</a:t>
            </a:r>
            <a:r>
              <a:rPr lang="en-GB" sz="2600" b="1" dirty="0" smtClean="0">
                <a:latin typeface="Verdana" pitchFamily="34" charset="0"/>
              </a:rPr>
              <a:t> </a:t>
            </a:r>
            <a:r>
              <a:rPr lang="en-GB" sz="2600" b="1" dirty="0" err="1" smtClean="0">
                <a:latin typeface="Verdana" pitchFamily="34" charset="0"/>
              </a:rPr>
              <a:t>Toxicol</a:t>
            </a:r>
            <a:r>
              <a:rPr lang="en-GB" sz="2600" b="1" dirty="0" smtClean="0">
                <a:latin typeface="Verdana" pitchFamily="34" charset="0"/>
              </a:rPr>
              <a:t>. 1998; 36: 205-213.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90356" y="29469158"/>
            <a:ext cx="13741422" cy="66479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Conclusion</a:t>
            </a:r>
          </a:p>
          <a:p>
            <a:pPr algn="just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2017-2018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UK NPIS received approximately one enquiry per day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regarding propranolol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overdose. </a:t>
            </a: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Propranolol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known to be the patient’s own medication in at least 43% of exposures though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indication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prescription was not routinely recorded. </a:t>
            </a:r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prospective poison centre study to better clarify the</a:t>
            </a:r>
          </a:p>
          <a:p>
            <a:pPr algn="just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circumstances surrounding propranolol overdose amongst those for whom it is prescribed could inform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safer prescribing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1" y="41350478"/>
            <a:ext cx="30045644" cy="13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3087149" y="5054057"/>
            <a:ext cx="130871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127119"/>
              </p:ext>
            </p:extLst>
          </p:nvPr>
        </p:nvGraphicFramePr>
        <p:xfrm>
          <a:off x="15425337" y="17947878"/>
          <a:ext cx="14665595" cy="936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986120"/>
              </p:ext>
            </p:extLst>
          </p:nvPr>
        </p:nvGraphicFramePr>
        <p:xfrm>
          <a:off x="762535" y="24378271"/>
          <a:ext cx="14413594" cy="892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721997" y="27893693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2. Maximum Poisoning Severity Score</a:t>
            </a:r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287" y="33717630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1. Source of enquiry</a:t>
            </a:r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588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Panchal</dc:creator>
  <cp:lastModifiedBy>Jagpal.Pardeep</cp:lastModifiedBy>
  <cp:revision>77</cp:revision>
  <cp:lastPrinted>2019-05-10T10:31:02Z</cp:lastPrinted>
  <dcterms:created xsi:type="dcterms:W3CDTF">2014-04-30T14:14:47Z</dcterms:created>
  <dcterms:modified xsi:type="dcterms:W3CDTF">2019-05-10T14:55:49Z</dcterms:modified>
</cp:coreProperties>
</file>