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9975" cy="42808525"/>
  <p:notesSz cx="6669088" cy="9928225"/>
  <p:defaultTextStyle>
    <a:defPPr>
      <a:defRPr lang="en-US"/>
    </a:defPPr>
    <a:lvl1pPr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1pPr>
    <a:lvl2pPr marL="2087563" indent="-1630363"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2pPr>
    <a:lvl3pPr marL="4175125" indent="-3260725"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3pPr>
    <a:lvl4pPr marL="6264275" indent="-4892675"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4pPr>
    <a:lvl5pPr marL="8351838" indent="-6523038"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71" autoAdjust="0"/>
    <p:restoredTop sz="96519" autoAdjust="0"/>
  </p:normalViewPr>
  <p:slideViewPr>
    <p:cSldViewPr>
      <p:cViewPr>
        <p:scale>
          <a:sx n="50" d="100"/>
          <a:sy n="50" d="100"/>
        </p:scale>
        <p:origin x="-708" y="9702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17643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417643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2E58073-4821-4FB1-81A6-59D5C7800366}" type="datetimeFigureOut">
              <a:rPr lang="en-GB"/>
              <a:pPr>
                <a:defRPr/>
              </a:pPr>
              <a:t>10/05/2019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19300" y="744538"/>
            <a:ext cx="263048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17643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417643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E5FC5A1-7D93-44BB-AA21-2786899597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334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dirty="0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4175125" fontAlgn="base">
              <a:spcBef>
                <a:spcPct val="0"/>
              </a:spcBef>
              <a:spcAft>
                <a:spcPct val="0"/>
              </a:spcAft>
              <a:defRPr/>
            </a:pPr>
            <a:fld id="{F9683C06-BB33-4293-BDD7-BC0F8AA72096}" type="slidenum">
              <a:rPr lang="en-GB"/>
              <a:pPr defTabSz="4175125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097CB-9F47-441D-897D-6DEB7DAD47DC}" type="datetimeFigureOut">
              <a:rPr lang="en-GB"/>
              <a:pPr>
                <a:defRPr/>
              </a:pPr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2E5B5-ECDD-4A46-868F-8CC22F4E801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48AFC-9A93-4493-A383-CC9A171F996B}" type="datetimeFigureOut">
              <a:rPr lang="en-GB"/>
              <a:pPr>
                <a:defRPr/>
              </a:pPr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E25EA-4E46-40F3-A268-B678614A4D3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98227" y="10702131"/>
            <a:ext cx="22557528" cy="227995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5123" y="10702131"/>
            <a:ext cx="67178439" cy="227995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E7AD8-C9A5-42BD-9838-157B8220CC9E}" type="datetimeFigureOut">
              <a:rPr lang="en-GB"/>
              <a:pPr>
                <a:defRPr/>
              </a:pPr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B4AA4-81A4-4A62-86A1-01BBD46CCAC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5B19C-8713-4470-961A-E379A9DD8B12}" type="datetimeFigureOut">
              <a:rPr lang="en-GB"/>
              <a:pPr>
                <a:defRPr/>
              </a:pPr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02E11-7944-4C9D-AF9A-E8DAEEB2DB1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9AFA4-4C83-4B1E-9669-2DDA1D314ED8}" type="datetimeFigureOut">
              <a:rPr lang="en-GB"/>
              <a:pPr>
                <a:defRPr/>
              </a:pPr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597F4-9FA9-44D1-B8F4-D736DA94A5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5123" y="62349824"/>
            <a:ext cx="44867985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773" y="62349824"/>
            <a:ext cx="44867982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B4757-EACE-414D-B1BB-D78896666A04}" type="datetimeFigureOut">
              <a:rPr lang="en-GB"/>
              <a:pPr>
                <a:defRPr/>
              </a:pPr>
              <a:t>10/05/2019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63990-1868-4CAE-A895-9FEE08D09E9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8E531-B644-4E77-B99E-68BF4B532113}" type="datetimeFigureOut">
              <a:rPr lang="en-GB"/>
              <a:pPr>
                <a:defRPr/>
              </a:pPr>
              <a:t>10/05/2019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0A124-14C2-45BE-9B2D-03199793AE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54085-CA31-4CDC-9BDE-C6F3B762C0A0}" type="datetimeFigureOut">
              <a:rPr lang="en-GB"/>
              <a:pPr>
                <a:defRPr/>
              </a:pPr>
              <a:t>10/05/2019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11607-99EA-4C7B-8388-A395AE6C7A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5C6C1-1661-410E-9025-DB9CAB873795}" type="datetimeFigureOut">
              <a:rPr lang="en-GB"/>
              <a:pPr>
                <a:defRPr/>
              </a:pPr>
              <a:t>10/05/2019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7EEC7-3247-4101-9CF8-23BAC17155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E5B48-7270-435D-BE78-0F1BFA127423}" type="datetimeFigureOut">
              <a:rPr lang="en-GB"/>
              <a:pPr>
                <a:defRPr/>
              </a:pPr>
              <a:t>10/05/2019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A7CFD-49B8-4E44-8C56-DFC966565F4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 rtlCol="0">
            <a:normAutofit/>
          </a:bodyPr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43563-DFA6-430A-86F9-BE36DBA757AB}" type="datetimeFigureOut">
              <a:rPr lang="en-GB"/>
              <a:pPr>
                <a:defRPr/>
              </a:pPr>
              <a:t>10/05/2019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776C8-2113-4A5D-BA40-C7B485A8CC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14475" y="1714500"/>
            <a:ext cx="27251025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3" tIns="208822" rIns="417643" bIns="2088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14475" y="9988550"/>
            <a:ext cx="27251025" cy="2825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4475" y="39676388"/>
            <a:ext cx="7064375" cy="2279650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 defTabSz="4176431" fontAlgn="auto">
              <a:spcBef>
                <a:spcPts val="0"/>
              </a:spcBef>
              <a:spcAft>
                <a:spcPts val="0"/>
              </a:spcAft>
              <a:defRPr sz="55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D9393EE-A4C1-4B81-B651-F2550460DE17}" type="datetimeFigureOut">
              <a:rPr lang="en-GB"/>
              <a:pPr>
                <a:defRPr/>
              </a:pPr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738" y="39676388"/>
            <a:ext cx="9588500" cy="2279650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 defTabSz="4176431" fontAlgn="auto">
              <a:spcBef>
                <a:spcPts val="0"/>
              </a:spcBef>
              <a:spcAft>
                <a:spcPts val="0"/>
              </a:spcAft>
              <a:defRPr sz="55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01125" y="39676388"/>
            <a:ext cx="7064375" cy="2279650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 defTabSz="4176431" fontAlgn="auto">
              <a:spcBef>
                <a:spcPts val="0"/>
              </a:spcBef>
              <a:spcAft>
                <a:spcPts val="0"/>
              </a:spcAft>
              <a:defRPr sz="55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3D32261-36D2-421F-A0E2-1097D0E7226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175125" rtl="0" eaLnBrk="0" fontAlgn="base" hangingPunct="0">
        <a:spcBef>
          <a:spcPct val="0"/>
        </a:spcBef>
        <a:spcAft>
          <a:spcPct val="0"/>
        </a:spcAft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2pPr>
      <a:lvl3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3pPr>
      <a:lvl4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4pPr>
      <a:lvl5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5pPr>
      <a:lvl6pPr marL="457200"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6pPr>
      <a:lvl7pPr marL="914400"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7pPr>
      <a:lvl8pPr marL="1371600"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8pPr>
      <a:lvl9pPr marL="1828800"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9pPr>
    </p:titleStyle>
    <p:bodyStyle>
      <a:lvl1pPr marL="1565275" indent="-1565275" algn="l" defTabSz="41751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488" indent="-1304925" algn="l" defTabSz="41751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9700" indent="-1042988" algn="l" defTabSz="41751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7263" indent="-1042988" algn="l" defTabSz="41751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413" indent="-1042988" algn="l" defTabSz="417512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0" t="24555" r="19762" b="24206"/>
          <a:stretch/>
        </p:blipFill>
        <p:spPr bwMode="auto">
          <a:xfrm>
            <a:off x="1162117" y="10747078"/>
            <a:ext cx="12989464" cy="1172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7" name="Rectangle 4"/>
          <p:cNvSpPr>
            <a:spLocks noChangeArrowheads="1"/>
          </p:cNvSpPr>
          <p:nvPr/>
        </p:nvSpPr>
        <p:spPr bwMode="auto">
          <a:xfrm>
            <a:off x="726850" y="1071004"/>
            <a:ext cx="28778200" cy="6797330"/>
          </a:xfrm>
          <a:prstGeom prst="rect">
            <a:avLst/>
          </a:prstGeom>
          <a:noFill/>
          <a:ln w="63500">
            <a:solidFill>
              <a:srgbClr val="060ABA"/>
            </a:solidFill>
            <a:miter lim="800000"/>
            <a:headEnd/>
            <a:tailEnd/>
          </a:ln>
        </p:spPr>
        <p:txBody>
          <a:bodyPr lIns="107272" tIns="53636" rIns="107272" bIns="53636" anchor="ctr">
            <a:spAutoFit/>
          </a:bodyPr>
          <a:lstStyle/>
          <a:p>
            <a:pPr algn="ctr" defTabSz="4897438"/>
            <a:r>
              <a:rPr lang="en-GB" sz="90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Survival following large verapamil overdose after use of extracorporeal membrane oxygenation (ECMO)</a:t>
            </a:r>
          </a:p>
          <a:p>
            <a:pPr algn="ctr" defTabSz="4897438"/>
            <a:r>
              <a:rPr lang="en-GB" sz="3400" b="1" dirty="0" err="1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Jagpal</a:t>
            </a:r>
            <a:r>
              <a:rPr lang="en-GB" sz="34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PS,</a:t>
            </a:r>
            <a:r>
              <a:rPr lang="en-GB" sz="3400" b="1" baseline="30000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GB" sz="34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3400" b="1" dirty="0" err="1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Elamin</a:t>
            </a:r>
            <a:r>
              <a:rPr lang="en-GB" sz="34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MEMO,</a:t>
            </a:r>
            <a:r>
              <a:rPr lang="en-GB" sz="3400" b="1" baseline="30000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GB" sz="34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3400" b="1" dirty="0" err="1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Pucci</a:t>
            </a:r>
            <a:r>
              <a:rPr lang="en-GB" sz="34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M,</a:t>
            </a:r>
            <a:r>
              <a:rPr lang="en-GB" sz="3400" b="1" baseline="30000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GB" sz="34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Ford L,</a:t>
            </a:r>
            <a:r>
              <a:rPr lang="en-GB" sz="3400" b="1" baseline="30000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GB" sz="34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Jones D,</a:t>
            </a:r>
            <a:r>
              <a:rPr lang="en-GB" sz="3400" b="1" baseline="30000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en-GB" sz="34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Thomas SHL,</a:t>
            </a:r>
            <a:r>
              <a:rPr lang="en-GB" sz="3400" b="1" baseline="30000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en-GB" sz="34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3400" b="1" dirty="0" err="1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Bradberry</a:t>
            </a:r>
            <a:r>
              <a:rPr lang="en-GB" sz="34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SM.</a:t>
            </a:r>
            <a:r>
              <a:rPr lang="en-GB" sz="3400" b="1" baseline="30000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GB" sz="34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ctr" defTabSz="4897438"/>
            <a:endParaRPr lang="en-GB" sz="2800" b="1" baseline="30000" dirty="0" smtClean="0">
              <a:solidFill>
                <a:srgbClr val="1008B8"/>
              </a:solidFill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4897438"/>
            <a:r>
              <a:rPr lang="en-GB" sz="2800" b="1" baseline="30000" dirty="0" smtClean="0">
                <a:solidFill>
                  <a:srgbClr val="1008B8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GB" sz="28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2800" b="1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National Poisons Information Service: </a:t>
            </a:r>
            <a:r>
              <a:rPr lang="en-GB" sz="2800" b="1" baseline="30000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2800" b="1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Birmingham Unit</a:t>
            </a:r>
            <a:r>
              <a:rPr lang="en-GB" sz="28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GB" sz="2800" b="1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Birmingham, UK; </a:t>
            </a:r>
          </a:p>
          <a:p>
            <a:pPr algn="ctr" defTabSz="4897438"/>
            <a:r>
              <a:rPr lang="en-GB" sz="2800" b="1" baseline="30000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</a:t>
            </a:r>
            <a:r>
              <a:rPr lang="en-GB" sz="28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Queen Elizabeth Hospital, Birmingham, UK;</a:t>
            </a:r>
          </a:p>
          <a:p>
            <a:pPr algn="ctr" defTabSz="4897438"/>
            <a:r>
              <a:rPr lang="en-GB" sz="2800" b="1" baseline="30000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GB" sz="2800" b="1" baseline="30000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28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Department of Biochemistry and Toxicology, City Hospital, Birmingham, </a:t>
            </a:r>
            <a:r>
              <a:rPr lang="en-GB" sz="2800" b="1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UK;</a:t>
            </a:r>
          </a:p>
          <a:p>
            <a:pPr algn="ctr" defTabSz="4897438"/>
            <a:r>
              <a:rPr lang="en-GB" sz="2800" b="1" baseline="30000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en-GB" sz="28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National Poisons Information Service: </a:t>
            </a:r>
            <a:r>
              <a:rPr lang="en-GB" sz="2800" b="1" baseline="30000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28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Newcastle Unit, Newcastle, UK</a:t>
            </a:r>
            <a:endParaRPr lang="en-US" sz="2800" b="1" dirty="0" smtClean="0">
              <a:solidFill>
                <a:srgbClr val="1008B8"/>
              </a:solidFill>
              <a:latin typeface="Verdana" pitchFamily="34" charset="0"/>
            </a:endParaRPr>
          </a:p>
        </p:txBody>
      </p:sp>
      <p:sp>
        <p:nvSpPr>
          <p:cNvPr id="14338" name="Text Box 27"/>
          <p:cNvSpPr txBox="1">
            <a:spLocks noChangeArrowheads="1"/>
          </p:cNvSpPr>
          <p:nvPr/>
        </p:nvSpPr>
        <p:spPr bwMode="auto">
          <a:xfrm>
            <a:off x="726849" y="8298126"/>
            <a:ext cx="13860000" cy="34763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7305" tIns="53652" rIns="107305" bIns="53652">
            <a:spAutoFit/>
          </a:bodyPr>
          <a:lstStyle/>
          <a:p>
            <a:pPr algn="just" defTabSz="4900613"/>
            <a:r>
              <a:rPr lang="en-GB" sz="5200" b="1" dirty="0" smtClean="0">
                <a:solidFill>
                  <a:srgbClr val="060ABA"/>
                </a:solidFill>
                <a:latin typeface="Verdana" pitchFamily="34" charset="0"/>
              </a:rPr>
              <a:t>Introduction</a:t>
            </a:r>
            <a:endParaRPr lang="en-GB" sz="52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‘Extracorporeal membrane oxygenation (ECMO) has been considered a good salvage therapy for patients with refractory circulatory shock as a consequence of poisoning’</a:t>
            </a:r>
            <a:r>
              <a:rPr lang="en-GB" sz="3400" b="1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Figure 1. </a:t>
            </a:r>
          </a:p>
          <a:p>
            <a:pPr algn="just" defTabSz="4900613"/>
            <a:endParaRPr lang="en-GB" sz="3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5200" b="1" dirty="0" smtClean="0">
              <a:solidFill>
                <a:srgbClr val="060ABA"/>
              </a:solidFill>
              <a:latin typeface="Verdana" pitchFamily="34" charset="0"/>
            </a:endParaRPr>
          </a:p>
          <a:p>
            <a:pPr algn="just" defTabSz="4900613"/>
            <a:endParaRPr lang="en-GB" sz="5200" b="1" dirty="0">
              <a:solidFill>
                <a:srgbClr val="060ABA"/>
              </a:solidFill>
              <a:latin typeface="Verdana" pitchFamily="34" charset="0"/>
            </a:endParaRPr>
          </a:p>
          <a:p>
            <a:pPr algn="just" defTabSz="4900613"/>
            <a:endParaRPr lang="en-GB" sz="5200" b="1" dirty="0" smtClean="0">
              <a:solidFill>
                <a:srgbClr val="060ABA"/>
              </a:solidFill>
              <a:latin typeface="Verdana" pitchFamily="34" charset="0"/>
            </a:endParaRPr>
          </a:p>
          <a:p>
            <a:pPr algn="just" defTabSz="4900613"/>
            <a:endParaRPr lang="en-GB" sz="5200" b="1" dirty="0" smtClean="0">
              <a:solidFill>
                <a:srgbClr val="060ABA"/>
              </a:solidFill>
              <a:latin typeface="Verdana" pitchFamily="34" charset="0"/>
            </a:endParaRPr>
          </a:p>
          <a:p>
            <a:pPr algn="just" defTabSz="4900613"/>
            <a:r>
              <a:rPr lang="en-GB" sz="5200" b="1" dirty="0" smtClean="0">
                <a:solidFill>
                  <a:srgbClr val="060ABA"/>
                </a:solidFill>
                <a:latin typeface="Verdana" pitchFamily="34" charset="0"/>
              </a:rPr>
              <a:t>Objective</a:t>
            </a:r>
            <a:endParaRPr lang="en-GB" sz="5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describe a 17-year-old man who survived an intentional large overdose of verapamil but developed adverse effects following institution of ECMO.</a:t>
            </a:r>
          </a:p>
          <a:p>
            <a:pPr algn="just" defTabSz="4900613"/>
            <a:endParaRPr lang="en-GB" sz="3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r>
              <a:rPr lang="en-GB" sz="5200" b="1" dirty="0" smtClean="0">
                <a:solidFill>
                  <a:srgbClr val="060ABA"/>
                </a:solidFill>
                <a:latin typeface="Verdana" pitchFamily="34" charset="0"/>
              </a:rPr>
              <a:t>Case Report</a:t>
            </a:r>
            <a:endParaRPr lang="en-GB" sz="5200" b="1" dirty="0">
              <a:solidFill>
                <a:srgbClr val="060ABA"/>
              </a:solidFill>
              <a:latin typeface="Verdana" pitchFamily="34" charset="0"/>
            </a:endParaRPr>
          </a:p>
          <a:p>
            <a:pPr algn="just" defTabSz="4900613"/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17-year-old 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male presented to hospital with bradycardia (52 bpm), confusion and drowsiness (GCS 13) following an out of hospital tonic-</a:t>
            </a:r>
            <a:r>
              <a:rPr lang="en-GB" sz="3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clonic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seizure. </a:t>
            </a:r>
          </a:p>
          <a:p>
            <a:pPr algn="just" defTabSz="4900613"/>
            <a:endParaRPr lang="en-GB" sz="3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Initial arterial blood gas demonstrated metabolic acidosis (pH 7.2, bicarbonate 19.4 </a:t>
            </a:r>
            <a:r>
              <a:rPr lang="en-GB" sz="3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mmol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/L, lactate 16.3 </a:t>
            </a:r>
            <a:r>
              <a:rPr lang="en-GB" sz="3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mmol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/L). Initial ECG revealed atrial fibrillation with slow ventricular rate and left bundle branch block. Urgent echocardiography revealed normal LV/RV function but abnormal septal movement. </a:t>
            </a:r>
          </a:p>
          <a:p>
            <a:pPr algn="just" defTabSz="4900613"/>
            <a:endParaRPr lang="en-GB" sz="3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patient was commenced on broad spectrum antimicrobials in view of recent 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four 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day history of diarrhoea, vomiting and abdominal pain following travel to the Middle East. Lumbar puncture and blood cultures did not reveal any infective cause. </a:t>
            </a:r>
          </a:p>
          <a:p>
            <a:pPr algn="just" defTabSz="4900613"/>
            <a:endParaRPr lang="en-GB" sz="3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Within 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24h 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admission he was commenced on inotropes and vasopressors for haemodynamic instability and continuous </a:t>
            </a:r>
            <a:r>
              <a:rPr lang="en-GB" sz="3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veno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-venous </a:t>
            </a:r>
            <a:r>
              <a:rPr lang="en-GB" sz="3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haemofiltration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(CVVH) for acute kidney injury (urea 7.6 </a:t>
            </a:r>
            <a:r>
              <a:rPr lang="en-GB" sz="3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mmol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/L, creatinine 303 </a:t>
            </a:r>
            <a:r>
              <a:rPr lang="en-GB" sz="3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micromol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/L). On day two he required intubation and ventilation for worsening hypoxia despite continuous positive airway pressure and was transferred for VA-ECMO with a working diagnosis of sepsis and secondary cardiomyopathy.</a:t>
            </a:r>
          </a:p>
          <a:p>
            <a:pPr algn="just" defTabSz="4900613"/>
            <a:endParaRPr lang="en-GB" sz="3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06539" y="22844422"/>
            <a:ext cx="116652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Figure 1. </a:t>
            </a:r>
            <a:r>
              <a:rPr lang="en-GB" sz="3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Veno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-arterial (VA)-ECMO </a:t>
            </a:r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ircuitry</a:t>
            </a:r>
            <a:endParaRPr lang="en-GB" sz="3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45050" y="9129124"/>
            <a:ext cx="13860000" cy="21298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 defTabSz="4900613"/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While ECMO was being instituted, he developed cardiac arrest and was commenced on peripheral ECMO. </a:t>
            </a:r>
          </a:p>
          <a:p>
            <a:pPr algn="just" defTabSz="4900613"/>
            <a:endParaRPr lang="en-GB" sz="3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Urine </a:t>
            </a:r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toxicology screening (Time-Of-Flight exact mass analyser) identified large peak areas of verapamil and metabolites, Figure 2. His parents also found empty packets of around 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 g </a:t>
            </a:r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sustained release 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verapamil </a:t>
            </a:r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his washbag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GB" sz="3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 </a:t>
            </a:r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required 33 days of intensive support involving intravenous ephedrine, calcium gluconate, and high dose insulin dextrose therapy (35 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units </a:t>
            </a:r>
            <a:r>
              <a:rPr lang="en-GB" sz="3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actrapid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/hour</a:t>
            </a:r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for hypotension. He also received </a:t>
            </a:r>
            <a:r>
              <a:rPr lang="en-GB" sz="3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intralipid</a:t>
            </a:r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emulsion. He continued on ECMO, CVVH and treatment for coagulopathy. </a:t>
            </a:r>
          </a:p>
          <a:p>
            <a:pPr algn="just" defTabSz="4900613"/>
            <a:endParaRPr lang="en-GB" sz="3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 admission was complicated by compartment syndrome attributed to a </a:t>
            </a:r>
            <a:r>
              <a:rPr lang="en-GB" sz="3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-sited </a:t>
            </a:r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ECMO perfusion line, requiring fasciotomy on day 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</a:t>
            </a:r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femoral artery was repaired by the vascular team following discontinuation of ECMO. He required extensive debridement, topical negative pressure (TNP) dressings and antibiotics for vancomycin-resistant enterococci infection. </a:t>
            </a:r>
          </a:p>
          <a:p>
            <a:pPr algn="just" defTabSz="4900613"/>
            <a:endParaRPr lang="en-GB" sz="3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 month after the exposure, he required further debridement, TNP application and split skin grafting to the left leg. He was transferred to a specialist burns department where he continued his recovery with 100% graft take. Despite good recovery, he continued to experience nausea and pain. He was discharged on analgesia with long term physiotherapy and 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psychiatric follow </a:t>
            </a:r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up.</a:t>
            </a:r>
          </a:p>
          <a:p>
            <a:pPr algn="just" defTabSz="4900613"/>
            <a:endParaRPr lang="en-GB" sz="3400" b="1" dirty="0" smtClean="0">
              <a:solidFill>
                <a:srgbClr val="060ABA"/>
              </a:solidFill>
              <a:latin typeface="Verdana" pitchFamily="34" charset="0"/>
            </a:endParaRPr>
          </a:p>
          <a:p>
            <a:pPr algn="just" defTabSz="4900613"/>
            <a:r>
              <a:rPr lang="en-GB" sz="5200" b="1" dirty="0" smtClean="0">
                <a:solidFill>
                  <a:srgbClr val="060ABA"/>
                </a:solidFill>
                <a:latin typeface="Verdana" pitchFamily="34" charset="0"/>
              </a:rPr>
              <a:t>Conclusion</a:t>
            </a:r>
            <a:endParaRPr lang="en-GB" sz="5200" b="1" dirty="0">
              <a:solidFill>
                <a:srgbClr val="060ABA"/>
              </a:solidFill>
              <a:latin typeface="Verdana" pitchFamily="34" charset="0"/>
            </a:endParaRPr>
          </a:p>
          <a:p>
            <a:pPr algn="just" defTabSz="4900613"/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ECMO use in poisoning as a bridge to ‘recovery’ or ‘replacement’ is not always without complications. Clinicians need to be aware both of the indications for ECMO, and also its associated risks.</a:t>
            </a:r>
          </a:p>
          <a:p>
            <a:pPr algn="just" defTabSz="4900613"/>
            <a:endParaRPr lang="en-GB" sz="3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31" y="41350478"/>
            <a:ext cx="30045644" cy="136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13087149" y="5054057"/>
            <a:ext cx="13087149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4" t="42041" r="49431" b="3120"/>
          <a:stretch/>
        </p:blipFill>
        <p:spPr bwMode="auto">
          <a:xfrm>
            <a:off x="15894217" y="30126611"/>
            <a:ext cx="12960000" cy="8248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8873956" y="30874831"/>
            <a:ext cx="4168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Low energy</a:t>
            </a:r>
          </a:p>
          <a:p>
            <a:pPr algn="ctr"/>
            <a:r>
              <a:rPr lang="en-GB" sz="3600" b="1" dirty="0" smtClean="0"/>
              <a:t>(parent mass)</a:t>
            </a:r>
            <a:endParaRPr lang="en-GB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9154448" y="34287493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High energy</a:t>
            </a:r>
          </a:p>
          <a:p>
            <a:pPr algn="ctr"/>
            <a:r>
              <a:rPr lang="en-GB" sz="3600" b="1" dirty="0" smtClean="0"/>
              <a:t>(fragments)</a:t>
            </a:r>
            <a:endParaRPr lang="en-GB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8389221" y="36021886"/>
            <a:ext cx="5391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 smtClean="0"/>
              <a:t>Fragment shared with </a:t>
            </a:r>
          </a:p>
          <a:p>
            <a:pPr algn="ctr"/>
            <a:r>
              <a:rPr lang="en-GB" sz="3600" b="1" dirty="0" smtClean="0"/>
              <a:t>N-</a:t>
            </a:r>
            <a:r>
              <a:rPr lang="en-GB" sz="3600" b="1" dirty="0" err="1" smtClean="0"/>
              <a:t>desmethyl</a:t>
            </a:r>
            <a:r>
              <a:rPr lang="en-GB" sz="3600" b="1" dirty="0" smtClean="0"/>
              <a:t> metabolite</a:t>
            </a:r>
            <a:endParaRPr lang="en-GB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15645050" y="38483415"/>
            <a:ext cx="13860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Figure 2. Extracted ion chromatography for verapamil</a:t>
            </a:r>
            <a:endParaRPr lang="en-GB" sz="3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645050" y="39319153"/>
            <a:ext cx="1386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900613"/>
            <a:r>
              <a:rPr lang="en-GB" sz="4800" b="1" dirty="0" smtClean="0">
                <a:solidFill>
                  <a:srgbClr val="060ABA"/>
                </a:solidFill>
                <a:latin typeface="Verdana" pitchFamily="34" charset="0"/>
              </a:rPr>
              <a:t>References:</a:t>
            </a:r>
          </a:p>
          <a:p>
            <a:r>
              <a:rPr lang="en-GB" sz="2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de </a:t>
            </a:r>
            <a:r>
              <a:rPr lang="en-GB" sz="2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Lange, DW, Sikma, MA, and </a:t>
            </a:r>
            <a:r>
              <a:rPr lang="en-GB" sz="2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Meulenbelt</a:t>
            </a:r>
            <a:r>
              <a:rPr lang="en-GB" sz="2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J. Extracorporeal membrane oxygenation in the treatment of poisoned patients. </a:t>
            </a:r>
            <a:r>
              <a:rPr lang="en-GB" sz="2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Clin</a:t>
            </a:r>
            <a:r>
              <a:rPr lang="en-GB" sz="2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2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Toxicol</a:t>
            </a:r>
            <a:r>
              <a:rPr lang="en-GB" sz="2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2013; 51: 385-393</a:t>
            </a:r>
            <a:r>
              <a:rPr lang="en-GB" sz="2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GB" sz="9600" b="1" dirty="0" smtClean="0">
              <a:solidFill>
                <a:srgbClr val="060ABA"/>
              </a:solidFill>
              <a:latin typeface="Verdan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483" y="21109552"/>
            <a:ext cx="311045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Membrane oxygenator</a:t>
            </a:r>
            <a:endParaRPr lang="en-GB" sz="3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8004" y="12668350"/>
            <a:ext cx="5400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Centrifugal pump</a:t>
            </a:r>
            <a:endParaRPr lang="en-GB" sz="3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2065</TotalTime>
  <Words>644</Words>
  <Application>Microsoft Office PowerPoint</Application>
  <PresentationFormat>Custom</PresentationFormat>
  <Paragraphs>69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Bhupesh Panchal</dc:creator>
  <cp:lastModifiedBy>Jagpal.Pardeep</cp:lastModifiedBy>
  <cp:revision>92</cp:revision>
  <cp:lastPrinted>2019-05-03T14:49:45Z</cp:lastPrinted>
  <dcterms:created xsi:type="dcterms:W3CDTF">2014-04-30T14:14:47Z</dcterms:created>
  <dcterms:modified xsi:type="dcterms:W3CDTF">2019-05-10T14:33:54Z</dcterms:modified>
</cp:coreProperties>
</file>