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883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52653"/>
            <a:ext cx="826325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016" y="154686"/>
            <a:ext cx="9783648" cy="119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3561" y="1793493"/>
            <a:ext cx="6614795" cy="3395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ataplatform.cloud.ibm.com/dashboards/380a93e5-f4a1-4e4d-9841-4966b65d676b/view/4c21e17d12b36af74bfcc0e407cf7a0f7d35250fbabb8456d6d77b490a327397f33b1590c87c1d5b89130561a5bf110ac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641" y="861060"/>
            <a:ext cx="11438890" cy="5894070"/>
            <a:chOff x="368641" y="861060"/>
            <a:chExt cx="11438890" cy="5894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641" y="6395860"/>
              <a:ext cx="2351127" cy="341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1288" y="6376814"/>
              <a:ext cx="3296115" cy="377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861060"/>
              <a:ext cx="10058400" cy="569976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4008" y="6256248"/>
            <a:ext cx="1497965" cy="508634"/>
          </a:xfrm>
          <a:custGeom>
            <a:avLst/>
            <a:gdLst/>
            <a:ahLst/>
            <a:cxnLst/>
            <a:rect l="l" t="t" r="r" b="b"/>
            <a:pathLst>
              <a:path w="1497964" h="508634">
                <a:moveTo>
                  <a:pt x="1497965" y="218452"/>
                </a:moveTo>
                <a:lnTo>
                  <a:pt x="1040384" y="218452"/>
                </a:lnTo>
                <a:lnTo>
                  <a:pt x="998982" y="216662"/>
                </a:lnTo>
                <a:lnTo>
                  <a:pt x="948944" y="212344"/>
                </a:lnTo>
                <a:lnTo>
                  <a:pt x="868045" y="206578"/>
                </a:lnTo>
                <a:lnTo>
                  <a:pt x="636905" y="205994"/>
                </a:lnTo>
                <a:lnTo>
                  <a:pt x="636905" y="422275"/>
                </a:lnTo>
                <a:lnTo>
                  <a:pt x="534225" y="422008"/>
                </a:lnTo>
                <a:lnTo>
                  <a:pt x="449707" y="422236"/>
                </a:lnTo>
                <a:lnTo>
                  <a:pt x="435381" y="422275"/>
                </a:lnTo>
                <a:lnTo>
                  <a:pt x="449707" y="422148"/>
                </a:lnTo>
                <a:lnTo>
                  <a:pt x="479171" y="421855"/>
                </a:lnTo>
                <a:lnTo>
                  <a:pt x="534225" y="422008"/>
                </a:lnTo>
                <a:lnTo>
                  <a:pt x="587248" y="421855"/>
                </a:lnTo>
                <a:lnTo>
                  <a:pt x="636905" y="422275"/>
                </a:lnTo>
                <a:lnTo>
                  <a:pt x="636905" y="205994"/>
                </a:lnTo>
                <a:lnTo>
                  <a:pt x="622973" y="205955"/>
                </a:lnTo>
                <a:lnTo>
                  <a:pt x="602526" y="205955"/>
                </a:lnTo>
                <a:lnTo>
                  <a:pt x="602526" y="26644"/>
                </a:lnTo>
                <a:lnTo>
                  <a:pt x="602526" y="0"/>
                </a:lnTo>
                <a:lnTo>
                  <a:pt x="422529" y="0"/>
                </a:lnTo>
                <a:lnTo>
                  <a:pt x="422529" y="8636"/>
                </a:lnTo>
                <a:lnTo>
                  <a:pt x="413639" y="8636"/>
                </a:lnTo>
                <a:lnTo>
                  <a:pt x="413639" y="202615"/>
                </a:lnTo>
                <a:lnTo>
                  <a:pt x="411226" y="202260"/>
                </a:lnTo>
                <a:lnTo>
                  <a:pt x="398145" y="199732"/>
                </a:lnTo>
                <a:lnTo>
                  <a:pt x="381635" y="195783"/>
                </a:lnTo>
                <a:lnTo>
                  <a:pt x="339852" y="187134"/>
                </a:lnTo>
                <a:lnTo>
                  <a:pt x="291338" y="182816"/>
                </a:lnTo>
                <a:lnTo>
                  <a:pt x="242697" y="180657"/>
                </a:lnTo>
                <a:lnTo>
                  <a:pt x="134747" y="180657"/>
                </a:lnTo>
                <a:lnTo>
                  <a:pt x="17272" y="182092"/>
                </a:lnTo>
                <a:lnTo>
                  <a:pt x="1524" y="183540"/>
                </a:lnTo>
                <a:lnTo>
                  <a:pt x="1143" y="183540"/>
                </a:lnTo>
                <a:lnTo>
                  <a:pt x="1143" y="183896"/>
                </a:lnTo>
                <a:lnTo>
                  <a:pt x="381" y="183896"/>
                </a:lnTo>
                <a:lnTo>
                  <a:pt x="381" y="184264"/>
                </a:lnTo>
                <a:lnTo>
                  <a:pt x="0" y="184264"/>
                </a:lnTo>
                <a:lnTo>
                  <a:pt x="0" y="401701"/>
                </a:lnTo>
                <a:lnTo>
                  <a:pt x="109093" y="432295"/>
                </a:lnTo>
                <a:lnTo>
                  <a:pt x="165989" y="444182"/>
                </a:lnTo>
                <a:lnTo>
                  <a:pt x="223647" y="453542"/>
                </a:lnTo>
                <a:lnTo>
                  <a:pt x="370078" y="468655"/>
                </a:lnTo>
                <a:lnTo>
                  <a:pt x="429133" y="476948"/>
                </a:lnTo>
                <a:lnTo>
                  <a:pt x="509778" y="492429"/>
                </a:lnTo>
                <a:lnTo>
                  <a:pt x="530987" y="497459"/>
                </a:lnTo>
                <a:lnTo>
                  <a:pt x="552323" y="501789"/>
                </a:lnTo>
                <a:lnTo>
                  <a:pt x="573913" y="505028"/>
                </a:lnTo>
                <a:lnTo>
                  <a:pt x="595884" y="507187"/>
                </a:lnTo>
                <a:lnTo>
                  <a:pt x="636905" y="508622"/>
                </a:lnTo>
                <a:lnTo>
                  <a:pt x="744855" y="508622"/>
                </a:lnTo>
                <a:lnTo>
                  <a:pt x="1293114" y="507542"/>
                </a:lnTo>
                <a:lnTo>
                  <a:pt x="1401191" y="507542"/>
                </a:lnTo>
                <a:lnTo>
                  <a:pt x="1401191" y="459663"/>
                </a:lnTo>
                <a:lnTo>
                  <a:pt x="1401191" y="434454"/>
                </a:lnTo>
                <a:lnTo>
                  <a:pt x="1497965" y="434467"/>
                </a:lnTo>
                <a:lnTo>
                  <a:pt x="1497965" y="242938"/>
                </a:lnTo>
                <a:lnTo>
                  <a:pt x="1497965" y="238252"/>
                </a:lnTo>
                <a:lnTo>
                  <a:pt x="1497965" y="218452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51828" y="2230373"/>
            <a:ext cx="4292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D649B"/>
                </a:solidFill>
              </a:rPr>
              <a:t>STACK</a:t>
            </a:r>
            <a:r>
              <a:rPr spc="-120" dirty="0">
                <a:solidFill>
                  <a:srgbClr val="0D649B"/>
                </a:solidFill>
              </a:rPr>
              <a:t> </a:t>
            </a:r>
            <a:r>
              <a:rPr spc="-10" dirty="0">
                <a:solidFill>
                  <a:srgbClr val="0D649B"/>
                </a:solidFill>
              </a:rPr>
              <a:t>OVERFLOW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1747" y="1825751"/>
            <a:ext cx="4794504" cy="43510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51828" y="2778709"/>
            <a:ext cx="4902200" cy="2197396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b="1" dirty="0">
                <a:solidFill>
                  <a:srgbClr val="0D649B"/>
                </a:solidFill>
                <a:latin typeface="Courier New"/>
                <a:cs typeface="Courier New"/>
              </a:rPr>
              <a:t>DEVELOPER</a:t>
            </a:r>
            <a:r>
              <a:rPr sz="4000" b="1" spc="-220" dirty="0">
                <a:solidFill>
                  <a:srgbClr val="0D649B"/>
                </a:solidFill>
                <a:latin typeface="Courier New"/>
                <a:cs typeface="Courier New"/>
              </a:rPr>
              <a:t> </a:t>
            </a:r>
            <a:r>
              <a:rPr sz="4000" b="1" spc="-10" dirty="0">
                <a:solidFill>
                  <a:srgbClr val="0D649B"/>
                </a:solidFill>
                <a:latin typeface="Courier New"/>
                <a:cs typeface="Courier New"/>
              </a:rPr>
              <a:t>SURVEY </a:t>
            </a:r>
            <a:r>
              <a:rPr sz="4000" b="1" spc="-20" dirty="0">
                <a:solidFill>
                  <a:srgbClr val="0D649B"/>
                </a:solidFill>
                <a:latin typeface="Courier New"/>
                <a:cs typeface="Courier New"/>
              </a:rPr>
              <a:t>20</a:t>
            </a:r>
            <a:r>
              <a:rPr lang="en-US" sz="4000" b="1" spc="-20" dirty="0">
                <a:solidFill>
                  <a:srgbClr val="0D649B"/>
                </a:solidFill>
                <a:latin typeface="Courier New"/>
                <a:cs typeface="Courier New"/>
              </a:rPr>
              <a:t>24</a:t>
            </a:r>
            <a:endParaRPr sz="4000" dirty="0">
              <a:latin typeface="Courier New"/>
              <a:cs typeface="Courier New"/>
            </a:endParaRPr>
          </a:p>
          <a:p>
            <a:pPr marL="12700" marR="1306830">
              <a:lnSpc>
                <a:spcPct val="120000"/>
              </a:lnSpc>
              <a:spcBef>
                <a:spcPts val="130"/>
              </a:spcBef>
            </a:pPr>
            <a:r>
              <a:rPr lang="en-US" sz="2800" dirty="0">
                <a:solidFill>
                  <a:srgbClr val="006FC0"/>
                </a:solidFill>
                <a:latin typeface="Calibri"/>
                <a:cs typeface="Calibri"/>
              </a:rPr>
              <a:t>Prasanna Kumar Nallam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06FC0"/>
                </a:solidFill>
                <a:latin typeface="Calibri"/>
                <a:cs typeface="Calibri"/>
              </a:rPr>
              <a:t>August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006FC0"/>
                </a:solidFill>
                <a:latin typeface="Calibri"/>
                <a:cs typeface="Calibri"/>
              </a:rPr>
              <a:t>29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/202</a:t>
            </a:r>
            <a:r>
              <a:rPr lang="en-US" sz="2800" spc="-10" dirty="0">
                <a:solidFill>
                  <a:srgbClr val="006FC0"/>
                </a:solidFill>
                <a:latin typeface="Calibri"/>
                <a:cs typeface="Calibri"/>
              </a:rPr>
              <a:t>4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03093" y="856233"/>
            <a:ext cx="186055" cy="360045"/>
          </a:xfrm>
          <a:custGeom>
            <a:avLst/>
            <a:gdLst/>
            <a:ahLst/>
            <a:cxnLst/>
            <a:rect l="l" t="t" r="r" b="b"/>
            <a:pathLst>
              <a:path w="186055" h="360044">
                <a:moveTo>
                  <a:pt x="185458" y="50"/>
                </a:moveTo>
                <a:lnTo>
                  <a:pt x="184785" y="50"/>
                </a:lnTo>
                <a:lnTo>
                  <a:pt x="0" y="0"/>
                </a:lnTo>
                <a:lnTo>
                  <a:pt x="0" y="360045"/>
                </a:lnTo>
                <a:lnTo>
                  <a:pt x="5461" y="360045"/>
                </a:lnTo>
                <a:lnTo>
                  <a:pt x="184785" y="360045"/>
                </a:lnTo>
                <a:lnTo>
                  <a:pt x="185458" y="360045"/>
                </a:lnTo>
                <a:lnTo>
                  <a:pt x="185458" y="5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0600" y="770940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71" y="0"/>
                </a:moveTo>
                <a:lnTo>
                  <a:pt x="109474" y="0"/>
                </a:lnTo>
                <a:lnTo>
                  <a:pt x="109474" y="97155"/>
                </a:lnTo>
                <a:lnTo>
                  <a:pt x="0" y="97155"/>
                </a:lnTo>
                <a:lnTo>
                  <a:pt x="0" y="457149"/>
                </a:lnTo>
                <a:lnTo>
                  <a:pt x="179997" y="457149"/>
                </a:lnTo>
                <a:lnTo>
                  <a:pt x="179997" y="359994"/>
                </a:lnTo>
                <a:lnTo>
                  <a:pt x="289471" y="359994"/>
                </a:lnTo>
                <a:lnTo>
                  <a:pt x="289471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2023" y="2282875"/>
            <a:ext cx="180340" cy="408305"/>
          </a:xfrm>
          <a:custGeom>
            <a:avLst/>
            <a:gdLst/>
            <a:ahLst/>
            <a:cxnLst/>
            <a:rect l="l" t="t" r="r" b="b"/>
            <a:pathLst>
              <a:path w="180340" h="408305">
                <a:moveTo>
                  <a:pt x="179997" y="0"/>
                </a:moveTo>
                <a:lnTo>
                  <a:pt x="0" y="0"/>
                </a:lnTo>
                <a:lnTo>
                  <a:pt x="0" y="48260"/>
                </a:lnTo>
                <a:lnTo>
                  <a:pt x="0" y="359994"/>
                </a:lnTo>
                <a:lnTo>
                  <a:pt x="0" y="408254"/>
                </a:lnTo>
                <a:lnTo>
                  <a:pt x="179997" y="408254"/>
                </a:lnTo>
                <a:lnTo>
                  <a:pt x="179997" y="359994"/>
                </a:lnTo>
                <a:lnTo>
                  <a:pt x="179997" y="48260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4216" y="437951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5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7253" y="831773"/>
            <a:ext cx="281305" cy="372745"/>
          </a:xfrm>
          <a:custGeom>
            <a:avLst/>
            <a:gdLst/>
            <a:ahLst/>
            <a:cxnLst/>
            <a:rect l="l" t="t" r="r" b="b"/>
            <a:pathLst>
              <a:path w="281305" h="372744">
                <a:moveTo>
                  <a:pt x="281178" y="12268"/>
                </a:moveTo>
                <a:lnTo>
                  <a:pt x="240449" y="12268"/>
                </a:lnTo>
                <a:lnTo>
                  <a:pt x="179997" y="12192"/>
                </a:lnTo>
                <a:lnTo>
                  <a:pt x="179997" y="0"/>
                </a:lnTo>
                <a:lnTo>
                  <a:pt x="0" y="0"/>
                </a:lnTo>
                <a:lnTo>
                  <a:pt x="0" y="359994"/>
                </a:lnTo>
                <a:lnTo>
                  <a:pt x="60452" y="359994"/>
                </a:lnTo>
                <a:lnTo>
                  <a:pt x="60452" y="372186"/>
                </a:lnTo>
                <a:lnTo>
                  <a:pt x="96520" y="372186"/>
                </a:lnTo>
                <a:lnTo>
                  <a:pt x="240449" y="372186"/>
                </a:lnTo>
                <a:lnTo>
                  <a:pt x="281178" y="372186"/>
                </a:lnTo>
                <a:lnTo>
                  <a:pt x="281178" y="1226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12420" marR="5080">
              <a:lnSpc>
                <a:spcPts val="4320"/>
              </a:lnSpc>
              <a:spcBef>
                <a:spcPts val="640"/>
              </a:spcBef>
            </a:pPr>
            <a:r>
              <a:rPr dirty="0"/>
              <a:t>DATABASE</a:t>
            </a:r>
            <a:r>
              <a:rPr spc="-135" dirty="0"/>
              <a:t> </a:t>
            </a:r>
            <a:r>
              <a:rPr dirty="0"/>
              <a:t>TRENDS</a:t>
            </a:r>
            <a:r>
              <a:rPr spc="-170" dirty="0"/>
              <a:t> </a:t>
            </a:r>
            <a:r>
              <a:rPr dirty="0"/>
              <a:t>-</a:t>
            </a:r>
            <a:r>
              <a:rPr spc="-135" dirty="0"/>
              <a:t> </a:t>
            </a:r>
            <a:r>
              <a:rPr dirty="0"/>
              <a:t>FINDINGS</a:t>
            </a:r>
            <a:r>
              <a:rPr spc="-140" dirty="0"/>
              <a:t> </a:t>
            </a:r>
            <a:r>
              <a:rPr spc="-50" dirty="0"/>
              <a:t>&amp; </a:t>
            </a:r>
            <a:r>
              <a:rPr spc="-10" dirty="0"/>
              <a:t>IMPLICATIONS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2732049"/>
            <a:ext cx="4971415" cy="2327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MySQL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  <a:p>
            <a:pPr marL="240029" marR="67945" indent="-227965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Lack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interest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Microsoft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SQL 	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SQLite.</a:t>
            </a:r>
            <a:endParaRPr sz="2800">
              <a:latin typeface="Calibri"/>
              <a:cs typeface="Calibri"/>
            </a:endParaRPr>
          </a:p>
          <a:p>
            <a:pPr marL="240029" marR="5080" indent="-227965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Increasing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interest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PostgreSQL 	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MongoDB.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55" y="1793493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2816479"/>
            <a:ext cx="4918075" cy="17303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329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Microsoft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SQLite 	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losing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ground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market.</a:t>
            </a:r>
            <a:endParaRPr sz="2800">
              <a:latin typeface="Calibri"/>
              <a:cs typeface="Calibri"/>
            </a:endParaRPr>
          </a:p>
          <a:p>
            <a:pPr marL="240029" marR="527050" indent="-227329">
              <a:lnSpc>
                <a:spcPts val="302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PostgreSQL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MongoDB 	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establishment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market.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DASHBOARD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0638" y="2950591"/>
            <a:ext cx="4548505" cy="1869439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59"/>
              </a:spcBef>
            </a:pP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https://dataplatform.cloud.ibm.com/da</a:t>
            </a:r>
            <a:r>
              <a:rPr sz="2200" u="none" spc="-1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shboards/380a93e5-f4a1-</a:t>
            </a:r>
            <a:r>
              <a:rPr sz="2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4e4d-</a:t>
            </a: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9841-</a:t>
            </a:r>
            <a:r>
              <a:rPr sz="2200" u="none" spc="-1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4966b65d676b/view/4c21e17d12b36af</a:t>
            </a:r>
            <a:r>
              <a:rPr sz="2200" u="none" spc="-1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74bfcc0e407cf7a0f7d35250fbabb8456d</a:t>
            </a:r>
            <a:r>
              <a:rPr sz="2200" u="none" spc="-1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6d77b490a327397f33b1590c87c1d5b8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9130561a5bf110acc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467" y="1901951"/>
            <a:ext cx="3054096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dirty="0"/>
              <a:t>CURRENT</a:t>
            </a:r>
            <a:r>
              <a:rPr spc="-204" dirty="0"/>
              <a:t> </a:t>
            </a:r>
            <a:r>
              <a:rPr dirty="0"/>
              <a:t>TECHNOLOGY</a:t>
            </a:r>
            <a:r>
              <a:rPr spc="-204" dirty="0"/>
              <a:t> </a:t>
            </a:r>
            <a:r>
              <a:rPr spc="-10" dirty="0"/>
              <a:t>USAGE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8255" y="1690116"/>
            <a:ext cx="8095488" cy="46680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dirty="0"/>
              <a:t>FUTURE</a:t>
            </a:r>
            <a:r>
              <a:rPr spc="-190" dirty="0"/>
              <a:t> </a:t>
            </a:r>
            <a:r>
              <a:rPr dirty="0"/>
              <a:t>TECHNOLOGY</a:t>
            </a:r>
            <a:r>
              <a:rPr spc="-185" dirty="0"/>
              <a:t> </a:t>
            </a:r>
            <a:r>
              <a:rPr spc="-10" dirty="0"/>
              <a:t>TREND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4332" y="1623060"/>
            <a:ext cx="8403335" cy="47548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DEMOGRAPHICS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5667" y="1690116"/>
            <a:ext cx="8360664" cy="47015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DISCUSSION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727" y="1825751"/>
            <a:ext cx="4352544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dirty="0"/>
              <a:t>OVERALL</a:t>
            </a:r>
            <a:r>
              <a:rPr spc="-125" dirty="0"/>
              <a:t> </a:t>
            </a:r>
            <a:r>
              <a:rPr dirty="0"/>
              <a:t>FINDINGS</a:t>
            </a:r>
            <a:r>
              <a:rPr spc="-125" dirty="0"/>
              <a:t> </a:t>
            </a:r>
            <a:r>
              <a:rPr dirty="0"/>
              <a:t>&amp;</a:t>
            </a:r>
            <a:r>
              <a:rPr spc="-120" dirty="0"/>
              <a:t> </a:t>
            </a:r>
            <a:r>
              <a:rPr spc="-10" dirty="0"/>
              <a:t>IMPLICATIONS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2816479"/>
            <a:ext cx="4409440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311785" indent="-22796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widely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and 	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</a:t>
            </a:r>
            <a:r>
              <a:rPr sz="28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getting</a:t>
            </a:r>
            <a:r>
              <a:rPr sz="2800" spc="-1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popular.</a:t>
            </a:r>
            <a:endParaRPr sz="2800">
              <a:latin typeface="Calibri"/>
              <a:cs typeface="Calibri"/>
            </a:endParaRPr>
          </a:p>
          <a:p>
            <a:pPr marL="240029" marR="1012825" indent="-227965">
              <a:lnSpc>
                <a:spcPts val="302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Over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90%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young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male 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developers.</a:t>
            </a:r>
            <a:endParaRPr sz="2800">
              <a:latin typeface="Calibri"/>
              <a:cs typeface="Calibri"/>
            </a:endParaRPr>
          </a:p>
          <a:p>
            <a:pPr marL="240029" marR="5080" indent="-227965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mostly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located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in 	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developed</a:t>
            </a:r>
            <a:r>
              <a:rPr sz="2800" spc="-1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55" y="1793493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2816479"/>
            <a:ext cx="5008245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429895" indent="-227329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web 	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frames</a:t>
            </a:r>
            <a:r>
              <a:rPr sz="2800" spc="-1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gaining</a:t>
            </a:r>
            <a:r>
              <a:rPr sz="2800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followers.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Global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polarization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developers 	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location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gender.</a:t>
            </a:r>
            <a:endParaRPr sz="2800">
              <a:latin typeface="Calibri"/>
              <a:cs typeface="Calibri"/>
            </a:endParaRPr>
          </a:p>
          <a:p>
            <a:pPr marL="240029" marR="148590" indent="-227329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Young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without 	postgrad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studies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its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majority.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32765" indent="-227329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pc="-10" dirty="0"/>
              <a:t>Developers</a:t>
            </a:r>
            <a:r>
              <a:rPr spc="-50" dirty="0"/>
              <a:t> </a:t>
            </a:r>
            <a:r>
              <a:rPr dirty="0"/>
              <a:t>are</a:t>
            </a:r>
            <a:r>
              <a:rPr spc="-40" dirty="0"/>
              <a:t> </a:t>
            </a:r>
            <a:r>
              <a:rPr dirty="0"/>
              <a:t>people</a:t>
            </a:r>
            <a:r>
              <a:rPr spc="-40" dirty="0"/>
              <a:t> </a:t>
            </a:r>
            <a:r>
              <a:rPr dirty="0"/>
              <a:t>with</a:t>
            </a:r>
            <a:r>
              <a:rPr spc="-55" dirty="0"/>
              <a:t> </a:t>
            </a:r>
            <a:r>
              <a:rPr dirty="0"/>
              <a:t>very</a:t>
            </a:r>
            <a:r>
              <a:rPr spc="-45" dirty="0"/>
              <a:t> </a:t>
            </a:r>
            <a:r>
              <a:rPr spc="-10" dirty="0"/>
              <a:t>marked 	characteristics.</a:t>
            </a:r>
          </a:p>
          <a:p>
            <a:pPr marL="240029" marR="5080" indent="-227329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A</a:t>
            </a:r>
            <a:r>
              <a:rPr spc="-50" dirty="0"/>
              <a:t> </a:t>
            </a:r>
            <a:r>
              <a:rPr dirty="0"/>
              <a:t>good</a:t>
            </a:r>
            <a:r>
              <a:rPr spc="-55" dirty="0"/>
              <a:t> </a:t>
            </a:r>
            <a:r>
              <a:rPr dirty="0"/>
              <a:t>idea</a:t>
            </a:r>
            <a:r>
              <a:rPr spc="-4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popularity</a:t>
            </a:r>
            <a:r>
              <a:rPr spc="-55" dirty="0"/>
              <a:t> </a:t>
            </a:r>
            <a:r>
              <a:rPr dirty="0"/>
              <a:t>trends</a:t>
            </a:r>
            <a:r>
              <a:rPr spc="-5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different 	</a:t>
            </a:r>
            <a:r>
              <a:rPr dirty="0"/>
              <a:t>tools,</a:t>
            </a:r>
            <a:r>
              <a:rPr spc="-80" dirty="0"/>
              <a:t> </a:t>
            </a:r>
            <a:r>
              <a:rPr spc="-10" dirty="0"/>
              <a:t>platforms</a:t>
            </a:r>
            <a:r>
              <a:rPr spc="-85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languages</a:t>
            </a:r>
            <a:r>
              <a:rPr spc="-85" dirty="0"/>
              <a:t> </a:t>
            </a:r>
            <a:r>
              <a:rPr dirty="0"/>
              <a:t>can</a:t>
            </a:r>
            <a:r>
              <a:rPr spc="-85" dirty="0"/>
              <a:t> </a:t>
            </a:r>
            <a:r>
              <a:rPr spc="-25" dirty="0"/>
              <a:t>be 	</a:t>
            </a:r>
            <a:r>
              <a:rPr spc="-10" dirty="0"/>
              <a:t>obtained.</a:t>
            </a:r>
          </a:p>
          <a:p>
            <a:pPr marL="240029" marR="1348105" indent="-227329" algn="just">
              <a:lnSpc>
                <a:spcPct val="90000"/>
              </a:lnSpc>
              <a:spcBef>
                <a:spcPts val="965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There</a:t>
            </a:r>
            <a:r>
              <a:rPr spc="-3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job</a:t>
            </a:r>
            <a:r>
              <a:rPr spc="-3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done</a:t>
            </a:r>
            <a:r>
              <a:rPr spc="-3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spc="-10" dirty="0"/>
              <a:t>spread 	</a:t>
            </a:r>
            <a:r>
              <a:rPr dirty="0"/>
              <a:t>accessibility</a:t>
            </a:r>
            <a:r>
              <a:rPr spc="-7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this</a:t>
            </a:r>
            <a:r>
              <a:rPr spc="-75" dirty="0"/>
              <a:t> </a:t>
            </a:r>
            <a:r>
              <a:rPr dirty="0"/>
              <a:t>labor</a:t>
            </a:r>
            <a:r>
              <a:rPr spc="-65" dirty="0"/>
              <a:t> </a:t>
            </a:r>
            <a:r>
              <a:rPr spc="-10" dirty="0"/>
              <a:t>market</a:t>
            </a:r>
            <a:r>
              <a:rPr spc="-75" dirty="0"/>
              <a:t> </a:t>
            </a:r>
            <a:r>
              <a:rPr spc="-25" dirty="0"/>
              <a:t>to 	</a:t>
            </a:r>
            <a:r>
              <a:rPr dirty="0"/>
              <a:t>countries</a:t>
            </a:r>
            <a:r>
              <a:rPr spc="-75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spc="-10" dirty="0"/>
              <a:t>development.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236" y="2113788"/>
            <a:ext cx="3054095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APPENDIX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132" y="1850135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7647" y="1690116"/>
            <a:ext cx="8602345" cy="4953000"/>
            <a:chOff x="1747647" y="1690116"/>
            <a:chExt cx="8602345" cy="4953000"/>
          </a:xfrm>
        </p:grpSpPr>
        <p:sp>
          <p:nvSpPr>
            <p:cNvPr id="4" name="object 4"/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2516" y="1690116"/>
              <a:ext cx="8506968" cy="462381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dirty="0"/>
              <a:t>AGE</a:t>
            </a:r>
            <a:r>
              <a:rPr spc="-175" dirty="0"/>
              <a:t> </a:t>
            </a:r>
            <a:r>
              <a:rPr dirty="0"/>
              <a:t>DISTRIBUTION</a:t>
            </a:r>
            <a:r>
              <a:rPr spc="-175" dirty="0"/>
              <a:t> </a:t>
            </a:r>
            <a:r>
              <a:rPr spc="-10" dirty="0"/>
              <a:t>BOXPLOT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025395"/>
            <a:ext cx="3194304" cy="31943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812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51828" y="1715160"/>
            <a:ext cx="2864485" cy="39585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Executive</a:t>
            </a:r>
            <a:r>
              <a:rPr sz="22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Summary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697865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–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1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&amp;</a:t>
            </a:r>
            <a:r>
              <a:rPr sz="1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Conclusion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Appendix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9335" y="819581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8248" y="783132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8120" y="745489"/>
            <a:ext cx="182880" cy="365760"/>
          </a:xfrm>
          <a:custGeom>
            <a:avLst/>
            <a:gdLst/>
            <a:ahLst/>
            <a:cxnLst/>
            <a:rect l="l" t="t" r="r" b="b"/>
            <a:pathLst>
              <a:path w="182880" h="365759">
                <a:moveTo>
                  <a:pt x="182880" y="2540"/>
                </a:moveTo>
                <a:lnTo>
                  <a:pt x="182245" y="381"/>
                </a:lnTo>
                <a:lnTo>
                  <a:pt x="182245" y="0"/>
                </a:lnTo>
                <a:lnTo>
                  <a:pt x="2159" y="0"/>
                </a:lnTo>
                <a:lnTo>
                  <a:pt x="2159" y="381"/>
                </a:lnTo>
                <a:lnTo>
                  <a:pt x="0" y="381"/>
                </a:lnTo>
                <a:lnTo>
                  <a:pt x="0" y="360426"/>
                </a:lnTo>
                <a:lnTo>
                  <a:pt x="127" y="360426"/>
                </a:lnTo>
                <a:lnTo>
                  <a:pt x="127" y="360934"/>
                </a:lnTo>
                <a:lnTo>
                  <a:pt x="2692" y="360934"/>
                </a:lnTo>
                <a:lnTo>
                  <a:pt x="2692" y="363220"/>
                </a:lnTo>
                <a:lnTo>
                  <a:pt x="2921" y="363220"/>
                </a:lnTo>
                <a:lnTo>
                  <a:pt x="2921" y="365760"/>
                </a:lnTo>
                <a:lnTo>
                  <a:pt x="182880" y="365760"/>
                </a:lnTo>
                <a:lnTo>
                  <a:pt x="182880" y="360680"/>
                </a:lnTo>
                <a:lnTo>
                  <a:pt x="182245" y="360680"/>
                </a:lnTo>
                <a:lnTo>
                  <a:pt x="182245" y="360426"/>
                </a:lnTo>
                <a:lnTo>
                  <a:pt x="182880" y="360426"/>
                </a:lnTo>
                <a:lnTo>
                  <a:pt x="182880" y="254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76261" y="2709214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90918" y="2697276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806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95"/>
              </a:spcBef>
            </a:pPr>
            <a:r>
              <a:rPr dirty="0"/>
              <a:t>JOB</a:t>
            </a:r>
            <a:r>
              <a:rPr spc="-75" dirty="0"/>
              <a:t> </a:t>
            </a:r>
            <a:r>
              <a:rPr spc="-10" dirty="0"/>
              <a:t>POSTINGS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6460" y="1708404"/>
            <a:ext cx="7879080" cy="458571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7647" y="1708404"/>
            <a:ext cx="8531860" cy="4934585"/>
            <a:chOff x="1747647" y="1708404"/>
            <a:chExt cx="8531860" cy="4934585"/>
          </a:xfrm>
        </p:grpSpPr>
        <p:sp>
          <p:nvSpPr>
            <p:cNvPr id="4" name="object 4"/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2620" y="1708404"/>
              <a:ext cx="8366759" cy="46344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8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POPULAR</a:t>
            </a:r>
            <a:r>
              <a:rPr spc="-170" dirty="0"/>
              <a:t> </a:t>
            </a:r>
            <a:r>
              <a:rPr spc="-10" dirty="0"/>
              <a:t>LANGUAGES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996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95"/>
              </a:spcBef>
            </a:pPr>
            <a:r>
              <a:rPr dirty="0"/>
              <a:t>EXECUTIVE</a:t>
            </a:r>
            <a:r>
              <a:rPr spc="-220" dirty="0"/>
              <a:t> </a:t>
            </a: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4482" y="1715160"/>
            <a:ext cx="6569709" cy="34016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contextualization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goal.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description.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gathering.</a:t>
            </a:r>
            <a:endParaRPr sz="1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visualizations.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presentation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supported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graphs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trends.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ts val="251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overall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regarding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previously</a:t>
            </a:r>
            <a:r>
              <a:rPr sz="22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exposed.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Final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conclusions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carried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research.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2302764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47" y="2261616"/>
            <a:ext cx="3055619" cy="30540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64482" y="2245232"/>
            <a:ext cx="6511290" cy="29806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Stack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Overflow’s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annual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largest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comprehensive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people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who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code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around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world.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ts val="2510"/>
              </a:lnSpc>
              <a:spcBef>
                <a:spcPts val="690"/>
              </a:spcBef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don’t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represent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everyone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community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evenly.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Nearly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90,000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predict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where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going.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Characterization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around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globe.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588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4482" y="1638064"/>
            <a:ext cx="6704965" cy="45434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Collect</a:t>
            </a:r>
            <a:r>
              <a:rPr sz="2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&amp;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explore</a:t>
            </a:r>
            <a:r>
              <a:rPr sz="2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its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content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r>
              <a:rPr sz="1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Scraping</a:t>
            </a:r>
            <a:endParaRPr sz="1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APIs.</a:t>
            </a:r>
            <a:endParaRPr sz="1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865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Request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library.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Wrangling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Exploratory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Analyzing</a:t>
            </a:r>
            <a:r>
              <a:rPr sz="1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distribution.</a:t>
            </a:r>
            <a:endParaRPr sz="1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Handling</a:t>
            </a:r>
            <a:r>
              <a:rPr sz="1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7865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Correlations.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endParaRPr sz="2200">
              <a:latin typeface="Calibri"/>
              <a:cs typeface="Calibri"/>
            </a:endParaRPr>
          </a:p>
          <a:p>
            <a:pPr marL="698500" marR="5080" lvl="1" indent="-228600">
              <a:lnSpc>
                <a:spcPts val="1939"/>
              </a:lnSpc>
              <a:spcBef>
                <a:spcPts val="550"/>
              </a:spcBef>
              <a:buFont typeface="Arial"/>
              <a:buChar char="•"/>
              <a:tabLst>
                <a:tab pos="698500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Highlight</a:t>
            </a:r>
            <a:r>
              <a:rPr sz="1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distribution</a:t>
            </a:r>
            <a:r>
              <a:rPr sz="1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data,</a:t>
            </a:r>
            <a:r>
              <a:rPr sz="1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relationships,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composition</a:t>
            </a:r>
            <a:r>
              <a:rPr sz="1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comparison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Dashboards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831848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RESULTS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9" y="1824227"/>
            <a:ext cx="435102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PROGRAMMING</a:t>
            </a:r>
            <a:r>
              <a:rPr spc="-225" dirty="0"/>
              <a:t> </a:t>
            </a:r>
            <a:r>
              <a:rPr dirty="0"/>
              <a:t>LANGUAGE</a:t>
            </a:r>
            <a:r>
              <a:rPr spc="-225" dirty="0"/>
              <a:t> </a:t>
            </a:r>
            <a:r>
              <a:rPr spc="-10" dirty="0"/>
              <a:t>TRENDS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1793493"/>
            <a:ext cx="6757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spc="-1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Next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27148"/>
            <a:ext cx="6015227" cy="36713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2327148"/>
            <a:ext cx="6019800" cy="36713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555" y="2816479"/>
            <a:ext cx="4221480" cy="18586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96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seems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keep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as 	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leading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language.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sz="28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fastest-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growing.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Great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interest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TypeScript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570356"/>
            <a:ext cx="8561070" cy="16751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830" marR="5080">
              <a:lnSpc>
                <a:spcPts val="3020"/>
              </a:lnSpc>
              <a:spcBef>
                <a:spcPts val="480"/>
              </a:spcBef>
            </a:pP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sz="2800" b="1" spc="-2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sz="2800" b="1" spc="-2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r>
              <a:rPr sz="2800" b="1" spc="-3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-</a:t>
            </a:r>
            <a:r>
              <a:rPr sz="2800" b="1" spc="-2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FINDINGS</a:t>
            </a:r>
            <a:r>
              <a:rPr sz="2800" b="1" spc="-2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50" dirty="0">
                <a:solidFill>
                  <a:srgbClr val="005392"/>
                </a:solidFill>
                <a:latin typeface="Courier New"/>
                <a:cs typeface="Courier New"/>
              </a:rPr>
              <a:t>&amp;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IMPLICATIONS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2816479"/>
            <a:ext cx="455739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329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Possible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migration 	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TypeScript.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3785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95"/>
              </a:spcBef>
            </a:pPr>
            <a:r>
              <a:rPr dirty="0"/>
              <a:t>DATABASE</a:t>
            </a:r>
            <a:r>
              <a:rPr spc="-190" dirty="0"/>
              <a:t> </a:t>
            </a:r>
            <a:r>
              <a:rPr spc="-10" dirty="0"/>
              <a:t>TRENDS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1793493"/>
            <a:ext cx="1822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spc="-1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1793493"/>
            <a:ext cx="1398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27148"/>
            <a:ext cx="6013703" cy="36713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8296" y="2327148"/>
            <a:ext cx="6013704" cy="36713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428</Words>
  <Application>Microsoft Office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STACK OVERFLOW</vt:lpstr>
      <vt:lpstr>OUTLINE</vt:lpstr>
      <vt:lpstr>EXECUTIVE SUMMARY</vt:lpstr>
      <vt:lpstr>INTRODUCTION</vt:lpstr>
      <vt:lpstr>METHODOLOGY</vt:lpstr>
      <vt:lpstr>RESULTS</vt:lpstr>
      <vt:lpstr>PROGRAMMING LANGUAGE TRENDS</vt:lpstr>
      <vt:lpstr>PowerPoint Presentation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DEMOGRAPHICS</vt:lpstr>
      <vt:lpstr>DISCUSSION</vt:lpstr>
      <vt:lpstr>OVERALL FINDINGS &amp; IMPLICATIONS</vt:lpstr>
      <vt:lpstr>CONCLUSION</vt:lpstr>
      <vt:lpstr>APPENDIX</vt:lpstr>
      <vt:lpstr>AGE DISTRIBUTION BOXPLOT</vt:lpstr>
      <vt:lpstr>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prasanna kumar nallam</cp:lastModifiedBy>
  <cp:revision>1</cp:revision>
  <dcterms:created xsi:type="dcterms:W3CDTF">2024-08-29T05:27:58Z</dcterms:created>
  <dcterms:modified xsi:type="dcterms:W3CDTF">2024-08-29T05:30:14Z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2022-10-19T00:00:00Z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2024-08-29T00:00:00Z</vt:filetime>
  </property>
  <property fmtid="{D5CDD505-2E9C-101B-9397-08002B2CF9AE}" pid="5" name="Producer">
    <vt:lpwstr>Microsoft® PowerPoint® LTSC</vt:lpwstr>
  </property>
</Properties>
</file>