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7556500" cy="5575300"/>
  <p:notesSz cx="7556500" cy="5575300"/>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0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1728343"/>
            <a:ext cx="6423025" cy="1170812"/>
          </a:xfrm>
          <a:prstGeom prst="rect">
            <a:avLst/>
          </a:prstGeom>
        </p:spPr>
        <p:txBody>
          <a:bodyPr/>
          <a:lstStyle>
            <a:lvl1pPr>
              <a:defRPr/>
            </a:lvl1pPr>
          </a:lstStyle>
          <a:p>
            <a:endParaRPr/>
          </a:p>
        </p:txBody>
      </p:sp>
      <p:sp>
        <p:nvSpPr>
          <p:cNvPr id="3" name="Holder 3"/>
          <p:cNvSpPr>
            <a:spLocks noGrp="1"/>
          </p:cNvSpPr>
          <p:nvPr>
            <p:ph type="subTitle" idx="4"/>
          </p:nvPr>
        </p:nvSpPr>
        <p:spPr>
          <a:xfrm>
            <a:off x="1133475" y="3122168"/>
            <a:ext cx="5289549" cy="1393825"/>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CED0814F-8409-4A53-8C50-6A803BABBDBE}" type="datetimeFigureOut">
              <a:rPr lang="en-US"/>
              <a:pPr>
                <a:defRPr/>
              </a:pPr>
              <a:t>10/30/2018</a:t>
            </a:fld>
            <a:endParaRPr lang="en-US"/>
          </a:p>
        </p:txBody>
      </p:sp>
      <p:sp>
        <p:nvSpPr>
          <p:cNvPr id="6" name="Holder 6"/>
          <p:cNvSpPr>
            <a:spLocks noGrp="1"/>
          </p:cNvSpPr>
          <p:nvPr>
            <p:ph type="sldNum" sz="quarter" idx="12"/>
          </p:nvPr>
        </p:nvSpPr>
        <p:spPr/>
        <p:txBody>
          <a:bodyPr/>
          <a:lstStyle>
            <a:lvl1pPr>
              <a:defRPr/>
            </a:lvl1pPr>
          </a:lstStyle>
          <a:p>
            <a:pPr>
              <a:defRPr/>
            </a:pPr>
            <a:fld id="{08A207D0-DF52-4B26-9DE9-C398B16EE9D8}" type="slidenum">
              <a:rPr/>
              <a:pPr>
                <a:def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2000" b="0" i="0">
                <a:solidFill>
                  <a:srgbClr val="111313"/>
                </a:solidFill>
                <a:latin typeface="Palatino Linotype"/>
                <a:cs typeface="Palatino Linotype"/>
              </a:defRPr>
            </a:lvl1pPr>
          </a:lstStyle>
          <a:p>
            <a:endParaRPr/>
          </a:p>
        </p:txBody>
      </p:sp>
      <p:sp>
        <p:nvSpPr>
          <p:cNvPr id="3" name="Holder 3"/>
          <p:cNvSpPr>
            <a:spLocks noGrp="1"/>
          </p:cNvSpPr>
          <p:nvPr>
            <p:ph type="body" idx="1"/>
          </p:nvPr>
        </p:nvSpPr>
        <p:spPr/>
        <p:txBody>
          <a:bodyPr/>
          <a:lstStyle>
            <a:lvl1pPr>
              <a:defRPr sz="2000" b="0" i="0">
                <a:solidFill>
                  <a:schemeClr val="tx1"/>
                </a:solidFill>
                <a:latin typeface="Palatino Linotype"/>
                <a:cs typeface="Palatino Linotype"/>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446DF8E1-EDFA-4384-B423-C0F6EAC74D8B}" type="datetimeFigureOut">
              <a:rPr lang="en-US"/>
              <a:pPr>
                <a:defRPr/>
              </a:pPr>
              <a:t>10/30/2018</a:t>
            </a:fld>
            <a:endParaRPr lang="en-US"/>
          </a:p>
        </p:txBody>
      </p:sp>
      <p:sp>
        <p:nvSpPr>
          <p:cNvPr id="6" name="Holder 6"/>
          <p:cNvSpPr>
            <a:spLocks noGrp="1"/>
          </p:cNvSpPr>
          <p:nvPr>
            <p:ph type="sldNum" sz="quarter" idx="12"/>
          </p:nvPr>
        </p:nvSpPr>
        <p:spPr/>
        <p:txBody>
          <a:bodyPr/>
          <a:lstStyle>
            <a:lvl1pPr>
              <a:defRPr/>
            </a:lvl1pPr>
          </a:lstStyle>
          <a:p>
            <a:pPr>
              <a:defRPr/>
            </a:pPr>
            <a:fld id="{A0753051-53A1-4D99-AA28-EC8D7229EBC4}" type="slidenum">
              <a:rPr/>
              <a:pPr>
                <a:def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2000" b="0" i="0">
                <a:solidFill>
                  <a:srgbClr val="111313"/>
                </a:solidFill>
                <a:latin typeface="Palatino Linotype"/>
                <a:cs typeface="Palatino Linotype"/>
              </a:defRPr>
            </a:lvl1pPr>
          </a:lstStyle>
          <a:p>
            <a:endParaRPr/>
          </a:p>
        </p:txBody>
      </p:sp>
      <p:sp>
        <p:nvSpPr>
          <p:cNvPr id="3" name="Holder 3"/>
          <p:cNvSpPr>
            <a:spLocks noGrp="1"/>
          </p:cNvSpPr>
          <p:nvPr>
            <p:ph sz="half" idx="2"/>
          </p:nvPr>
        </p:nvSpPr>
        <p:spPr>
          <a:xfrm>
            <a:off x="377825" y="1282319"/>
            <a:ext cx="3287077" cy="3679698"/>
          </a:xfrm>
          <a:prstGeom prst="rect">
            <a:avLst/>
          </a:prstGeom>
        </p:spPr>
        <p:txBody>
          <a:bodyPr/>
          <a:lstStyle>
            <a:lvl1pPr>
              <a:defRPr/>
            </a:lvl1pPr>
          </a:lstStyle>
          <a:p>
            <a:endParaRPr/>
          </a:p>
        </p:txBody>
      </p:sp>
      <p:sp>
        <p:nvSpPr>
          <p:cNvPr id="4" name="Holder 4"/>
          <p:cNvSpPr>
            <a:spLocks noGrp="1"/>
          </p:cNvSpPr>
          <p:nvPr>
            <p:ph sz="half" idx="3"/>
          </p:nvPr>
        </p:nvSpPr>
        <p:spPr>
          <a:xfrm>
            <a:off x="3891597" y="1282319"/>
            <a:ext cx="3287077" cy="3679698"/>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endParaRPr/>
          </a:p>
        </p:txBody>
      </p:sp>
      <p:sp>
        <p:nvSpPr>
          <p:cNvPr id="6" name="Holder 5"/>
          <p:cNvSpPr>
            <a:spLocks noGrp="1"/>
          </p:cNvSpPr>
          <p:nvPr>
            <p:ph type="dt" sz="half" idx="11"/>
          </p:nvPr>
        </p:nvSpPr>
        <p:spPr/>
        <p:txBody>
          <a:bodyPr/>
          <a:lstStyle>
            <a:lvl1pPr>
              <a:defRPr/>
            </a:lvl1pPr>
          </a:lstStyle>
          <a:p>
            <a:pPr>
              <a:defRPr/>
            </a:pPr>
            <a:fld id="{CBCA3F12-5CC8-4E72-8F9A-B70D0E08BACA}" type="datetimeFigureOut">
              <a:rPr lang="en-US"/>
              <a:pPr>
                <a:defRPr/>
              </a:pPr>
              <a:t>10/30/2018</a:t>
            </a:fld>
            <a:endParaRPr lang="en-US"/>
          </a:p>
        </p:txBody>
      </p:sp>
      <p:sp>
        <p:nvSpPr>
          <p:cNvPr id="7" name="Holder 6"/>
          <p:cNvSpPr>
            <a:spLocks noGrp="1"/>
          </p:cNvSpPr>
          <p:nvPr>
            <p:ph type="sldNum" sz="quarter" idx="12"/>
          </p:nvPr>
        </p:nvSpPr>
        <p:spPr/>
        <p:txBody>
          <a:bodyPr/>
          <a:lstStyle>
            <a:lvl1pPr>
              <a:defRPr/>
            </a:lvl1pPr>
          </a:lstStyle>
          <a:p>
            <a:pPr>
              <a:defRPr/>
            </a:pPr>
            <a:fld id="{4C2FA539-4254-47BF-AD0C-7AC1783C6145}" type="slidenum">
              <a:rPr/>
              <a:pPr>
                <a:def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2000" b="0" i="0">
                <a:solidFill>
                  <a:srgbClr val="111313"/>
                </a:solidFill>
                <a:latin typeface="Palatino Linotype"/>
                <a:cs typeface="Palatino Linotype"/>
              </a:defRPr>
            </a:lvl1pPr>
          </a:lstStyle>
          <a:p>
            <a:endParaRPr/>
          </a:p>
        </p:txBody>
      </p:sp>
      <p:sp>
        <p:nvSpPr>
          <p:cNvPr id="3" name="Holder 4"/>
          <p:cNvSpPr>
            <a:spLocks noGrp="1"/>
          </p:cNvSpPr>
          <p:nvPr>
            <p:ph type="ftr" sz="quarter" idx="10"/>
          </p:nvPr>
        </p:nvSpPr>
        <p:spPr/>
        <p:txBody>
          <a:bodyPr/>
          <a:lstStyle>
            <a:lvl1pPr>
              <a:defRPr/>
            </a:lvl1pPr>
          </a:lstStyle>
          <a:p>
            <a:pPr>
              <a:defRPr/>
            </a:pPr>
            <a:endParaRPr/>
          </a:p>
        </p:txBody>
      </p:sp>
      <p:sp>
        <p:nvSpPr>
          <p:cNvPr id="4" name="Holder 5"/>
          <p:cNvSpPr>
            <a:spLocks noGrp="1"/>
          </p:cNvSpPr>
          <p:nvPr>
            <p:ph type="dt" sz="half" idx="11"/>
          </p:nvPr>
        </p:nvSpPr>
        <p:spPr/>
        <p:txBody>
          <a:bodyPr/>
          <a:lstStyle>
            <a:lvl1pPr>
              <a:defRPr/>
            </a:lvl1pPr>
          </a:lstStyle>
          <a:p>
            <a:pPr>
              <a:defRPr/>
            </a:pPr>
            <a:fld id="{F59B44BE-0368-4AEC-83A3-BBDC14878C1F}" type="datetimeFigureOut">
              <a:rPr lang="en-US"/>
              <a:pPr>
                <a:defRPr/>
              </a:pPr>
              <a:t>10/30/2018</a:t>
            </a:fld>
            <a:endParaRPr lang="en-US"/>
          </a:p>
        </p:txBody>
      </p:sp>
      <p:sp>
        <p:nvSpPr>
          <p:cNvPr id="5" name="Holder 6"/>
          <p:cNvSpPr>
            <a:spLocks noGrp="1"/>
          </p:cNvSpPr>
          <p:nvPr>
            <p:ph type="sldNum" sz="quarter" idx="12"/>
          </p:nvPr>
        </p:nvSpPr>
        <p:spPr/>
        <p:txBody>
          <a:bodyPr/>
          <a:lstStyle>
            <a:lvl1pPr>
              <a:defRPr/>
            </a:lvl1pPr>
          </a:lstStyle>
          <a:p>
            <a:pPr>
              <a:defRPr/>
            </a:pPr>
            <a:fld id="{BCE36BD0-5173-46F0-9902-CBC260A466D3}" type="slidenum">
              <a:rPr/>
              <a:pPr>
                <a:def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CB1393A1-F678-4CCE-A60A-8B3761A59954}" type="datetimeFigureOut">
              <a:rPr lang="en-US"/>
              <a:pPr>
                <a:defRPr/>
              </a:pPr>
              <a:t>10/30/2018</a:t>
            </a:fld>
            <a:endParaRPr lang="en-US"/>
          </a:p>
        </p:txBody>
      </p:sp>
      <p:sp>
        <p:nvSpPr>
          <p:cNvPr id="4" name="Holder 6"/>
          <p:cNvSpPr>
            <a:spLocks noGrp="1"/>
          </p:cNvSpPr>
          <p:nvPr>
            <p:ph type="sldNum" sz="quarter" idx="12"/>
          </p:nvPr>
        </p:nvSpPr>
        <p:spPr/>
        <p:txBody>
          <a:bodyPr/>
          <a:lstStyle>
            <a:lvl1pPr>
              <a:defRPr/>
            </a:lvl1pPr>
          </a:lstStyle>
          <a:p>
            <a:pPr>
              <a:defRPr/>
            </a:pPr>
            <a:fld id="{725F354C-B7B8-49C7-9E64-5A3F99A72123}" type="slidenum">
              <a:rPr/>
              <a:pPr>
                <a:def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p:cNvSpPr>
            <a:spLocks noGrp="1"/>
          </p:cNvSpPr>
          <p:nvPr>
            <p:ph type="title"/>
          </p:nvPr>
        </p:nvSpPr>
        <p:spPr bwMode="auto">
          <a:xfrm>
            <a:off x="338138" y="323850"/>
            <a:ext cx="6880225" cy="3841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ru-RU" smtClean="0"/>
          </a:p>
        </p:txBody>
      </p:sp>
      <p:sp>
        <p:nvSpPr>
          <p:cNvPr id="1027" name="Holder 3"/>
          <p:cNvSpPr>
            <a:spLocks noGrp="1"/>
          </p:cNvSpPr>
          <p:nvPr>
            <p:ph type="body" idx="1"/>
          </p:nvPr>
        </p:nvSpPr>
        <p:spPr bwMode="auto">
          <a:xfrm>
            <a:off x="338138" y="885825"/>
            <a:ext cx="6880225" cy="224155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ru-RU" smtClean="0"/>
          </a:p>
        </p:txBody>
      </p:sp>
      <p:sp>
        <p:nvSpPr>
          <p:cNvPr id="4" name="Holder 4"/>
          <p:cNvSpPr>
            <a:spLocks noGrp="1"/>
          </p:cNvSpPr>
          <p:nvPr>
            <p:ph type="ftr" sz="quarter" idx="5"/>
          </p:nvPr>
        </p:nvSpPr>
        <p:spPr>
          <a:xfrm>
            <a:off x="2568575" y="5184775"/>
            <a:ext cx="2419350" cy="279400"/>
          </a:xfrm>
          <a:prstGeom prst="rect">
            <a:avLst/>
          </a:prstGeom>
        </p:spPr>
        <p:txBody>
          <a:bodyPr wrap="square" lIns="0" tIns="0" rIns="0" bIns="0">
            <a:spAutoFit/>
          </a:bodyPr>
          <a:lstStyle>
            <a:lvl1pPr algn="ctr" fontAlgn="auto">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p:cNvSpPr>
            <a:spLocks noGrp="1"/>
          </p:cNvSpPr>
          <p:nvPr>
            <p:ph type="dt" sz="half" idx="6"/>
          </p:nvPr>
        </p:nvSpPr>
        <p:spPr>
          <a:xfrm>
            <a:off x="377825" y="5184775"/>
            <a:ext cx="1738313" cy="279400"/>
          </a:xfrm>
          <a:prstGeom prst="rect">
            <a:avLst/>
          </a:prstGeom>
        </p:spPr>
        <p:txBody>
          <a:bodyPr wrap="square" lIns="0" tIns="0" rIns="0" bIns="0">
            <a:spAutoFit/>
          </a:bodyPr>
          <a:lstStyle>
            <a:lvl1pPr algn="l" fontAlgn="auto">
              <a:spcBef>
                <a:spcPts val="0"/>
              </a:spcBef>
              <a:spcAft>
                <a:spcPts val="0"/>
              </a:spcAft>
              <a:defRPr>
                <a:solidFill>
                  <a:schemeClr val="tx1">
                    <a:tint val="75000"/>
                  </a:schemeClr>
                </a:solidFill>
                <a:latin typeface="+mn-lt"/>
                <a:cs typeface="+mn-cs"/>
              </a:defRPr>
            </a:lvl1pPr>
          </a:lstStyle>
          <a:p>
            <a:pPr>
              <a:defRPr/>
            </a:pPr>
            <a:fld id="{DCC326F3-2EC2-4FBA-B14D-FDF4998564A3}" type="datetimeFigureOut">
              <a:rPr lang="en-US"/>
              <a:pPr>
                <a:defRPr/>
              </a:pPr>
              <a:t>10/30/2018</a:t>
            </a:fld>
            <a:endParaRPr lang="en-US"/>
          </a:p>
        </p:txBody>
      </p:sp>
      <p:sp>
        <p:nvSpPr>
          <p:cNvPr id="6" name="Holder 6"/>
          <p:cNvSpPr>
            <a:spLocks noGrp="1"/>
          </p:cNvSpPr>
          <p:nvPr>
            <p:ph type="sldNum" sz="quarter" idx="7"/>
          </p:nvPr>
        </p:nvSpPr>
        <p:spPr>
          <a:xfrm>
            <a:off x="5440363" y="5184775"/>
            <a:ext cx="1738312" cy="279400"/>
          </a:xfrm>
          <a:prstGeom prst="rect">
            <a:avLst/>
          </a:prstGeom>
        </p:spPr>
        <p:txBody>
          <a:bodyPr wrap="square" lIns="0" tIns="0" rIns="0" bIns="0">
            <a:spAutoFit/>
          </a:bodyPr>
          <a:lstStyle>
            <a:lvl1pPr algn="r" fontAlgn="auto">
              <a:spcBef>
                <a:spcPts val="0"/>
              </a:spcBef>
              <a:spcAft>
                <a:spcPts val="0"/>
              </a:spcAft>
              <a:defRPr>
                <a:solidFill>
                  <a:schemeClr val="tx1">
                    <a:tint val="75000"/>
                  </a:schemeClr>
                </a:solidFill>
                <a:latin typeface="+mn-lt"/>
                <a:cs typeface="+mn-cs"/>
              </a:defRPr>
            </a:lvl1pPr>
          </a:lstStyle>
          <a:p>
            <a:pPr>
              <a:defRPr/>
            </a:pPr>
            <a:fld id="{775B0AC3-0CF4-47DC-9281-7799DF026079}"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rtl="0" eaLnBrk="0" fontAlgn="base" hangingPunct="0">
        <a:spcBef>
          <a:spcPct val="0"/>
        </a:spcBef>
        <a:spcAft>
          <a:spcPct val="0"/>
        </a:spcAft>
        <a:defRPr>
          <a:solidFill>
            <a:schemeClr val="tx2"/>
          </a:solidFill>
          <a:latin typeface="+mj-lt"/>
          <a:ea typeface="+mj-ea"/>
          <a:cs typeface="+mj-cs"/>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p:titleStyle>
    <p:bodyStyle>
      <a:lvl1pPr algn="l" rtl="0" eaLnBrk="0" fontAlgn="base" hangingPunct="0">
        <a:spcBef>
          <a:spcPct val="20000"/>
        </a:spcBef>
        <a:spcAft>
          <a:spcPct val="0"/>
        </a:spcAft>
        <a:defRPr>
          <a:solidFill>
            <a:schemeClr val="tx1"/>
          </a:solidFill>
          <a:latin typeface="+mn-lt"/>
          <a:ea typeface="+mn-ea"/>
          <a:cs typeface="+mn-cs"/>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4413" y="376238"/>
            <a:ext cx="5529262" cy="515937"/>
          </a:xfrm>
          <a:prstGeom prst="rect">
            <a:avLst/>
          </a:prstGeom>
        </p:spPr>
        <p:txBody>
          <a:bodyPr lIns="0" tIns="0" rIns="0" bIns="0">
            <a:spAutoFit/>
          </a:bodyPr>
          <a:lstStyle/>
          <a:p>
            <a:pPr marL="12700" fontAlgn="auto">
              <a:spcBef>
                <a:spcPts val="0"/>
              </a:spcBef>
              <a:spcAft>
                <a:spcPts val="0"/>
              </a:spcAft>
              <a:defRPr/>
            </a:pPr>
            <a:r>
              <a:rPr sz="4050" dirty="0">
                <a:solidFill>
                  <a:srgbClr val="111313"/>
                </a:solidFill>
                <a:latin typeface="Palatino Linotype"/>
                <a:cs typeface="Palatino Linotype"/>
              </a:rPr>
              <a:t>P</a:t>
            </a:r>
            <a:r>
              <a:rPr sz="4050" spc="-5" dirty="0">
                <a:solidFill>
                  <a:srgbClr val="111313"/>
                </a:solidFill>
                <a:latin typeface="Palatino Linotype"/>
                <a:cs typeface="Palatino Linotype"/>
              </a:rPr>
              <a:t>o</a:t>
            </a:r>
            <a:r>
              <a:rPr sz="4050" spc="15" dirty="0">
                <a:solidFill>
                  <a:srgbClr val="111313"/>
                </a:solidFill>
                <a:latin typeface="Palatino Linotype"/>
                <a:cs typeface="Palatino Linotype"/>
              </a:rPr>
              <a:t>l</a:t>
            </a:r>
            <a:r>
              <a:rPr sz="4050" spc="-10" dirty="0">
                <a:solidFill>
                  <a:srgbClr val="111313"/>
                </a:solidFill>
                <a:latin typeface="Palatino Linotype"/>
                <a:cs typeface="Palatino Linotype"/>
              </a:rPr>
              <a:t>a</a:t>
            </a:r>
            <a:r>
              <a:rPr sz="4050" dirty="0">
                <a:solidFill>
                  <a:srgbClr val="111313"/>
                </a:solidFill>
                <a:latin typeface="Palatino Linotype"/>
                <a:cs typeface="Palatino Linotype"/>
              </a:rPr>
              <a:t>r </a:t>
            </a:r>
            <a:r>
              <a:rPr sz="4050" spc="-5" dirty="0">
                <a:solidFill>
                  <a:srgbClr val="111313"/>
                </a:solidFill>
                <a:latin typeface="Palatino Linotype"/>
                <a:cs typeface="Palatino Linotype"/>
              </a:rPr>
              <a:t>B</a:t>
            </a:r>
            <a:r>
              <a:rPr sz="4050" dirty="0">
                <a:solidFill>
                  <a:srgbClr val="111313"/>
                </a:solidFill>
                <a:latin typeface="Palatino Linotype"/>
                <a:cs typeface="Palatino Linotype"/>
              </a:rPr>
              <a:t>e</a:t>
            </a:r>
            <a:r>
              <a:rPr sz="4050" spc="-10" dirty="0">
                <a:solidFill>
                  <a:srgbClr val="111313"/>
                </a:solidFill>
                <a:latin typeface="Palatino Linotype"/>
                <a:cs typeface="Palatino Linotype"/>
              </a:rPr>
              <a:t>a</a:t>
            </a:r>
            <a:r>
              <a:rPr sz="4050" dirty="0">
                <a:solidFill>
                  <a:srgbClr val="111313"/>
                </a:solidFill>
                <a:latin typeface="Palatino Linotype"/>
                <a:cs typeface="Palatino Linotype"/>
              </a:rPr>
              <a:t>r </a:t>
            </a:r>
            <a:r>
              <a:rPr sz="4050" spc="-20" dirty="0">
                <a:solidFill>
                  <a:srgbClr val="111313"/>
                </a:solidFill>
                <a:latin typeface="Palatino Linotype"/>
                <a:cs typeface="Palatino Linotype"/>
              </a:rPr>
              <a:t>D</a:t>
            </a:r>
            <a:r>
              <a:rPr sz="4050" dirty="0">
                <a:solidFill>
                  <a:srgbClr val="111313"/>
                </a:solidFill>
                <a:latin typeface="Palatino Linotype"/>
                <a:cs typeface="Palatino Linotype"/>
              </a:rPr>
              <a:t>e</a:t>
            </a:r>
            <a:r>
              <a:rPr sz="4050" spc="-5" dirty="0">
                <a:solidFill>
                  <a:srgbClr val="111313"/>
                </a:solidFill>
                <a:latin typeface="Palatino Linotype"/>
                <a:cs typeface="Palatino Linotype"/>
              </a:rPr>
              <a:t>mo</a:t>
            </a:r>
            <a:r>
              <a:rPr sz="4050" dirty="0">
                <a:solidFill>
                  <a:srgbClr val="111313"/>
                </a:solidFill>
                <a:latin typeface="Palatino Linotype"/>
                <a:cs typeface="Palatino Linotype"/>
              </a:rPr>
              <a:t>gr</a:t>
            </a:r>
            <a:r>
              <a:rPr sz="4050" spc="-10" dirty="0">
                <a:solidFill>
                  <a:srgbClr val="111313"/>
                </a:solidFill>
                <a:latin typeface="Palatino Linotype"/>
                <a:cs typeface="Palatino Linotype"/>
              </a:rPr>
              <a:t>a</a:t>
            </a:r>
            <a:r>
              <a:rPr sz="4050" spc="5" dirty="0">
                <a:solidFill>
                  <a:srgbClr val="111313"/>
                </a:solidFill>
                <a:latin typeface="Palatino Linotype"/>
                <a:cs typeface="Palatino Linotype"/>
              </a:rPr>
              <a:t>p</a:t>
            </a:r>
            <a:r>
              <a:rPr sz="4050" spc="-10" dirty="0">
                <a:solidFill>
                  <a:srgbClr val="111313"/>
                </a:solidFill>
                <a:latin typeface="Palatino Linotype"/>
                <a:cs typeface="Palatino Linotype"/>
              </a:rPr>
              <a:t>h</a:t>
            </a:r>
            <a:r>
              <a:rPr sz="4050" dirty="0">
                <a:solidFill>
                  <a:srgbClr val="111313"/>
                </a:solidFill>
                <a:latin typeface="Palatino Linotype"/>
                <a:cs typeface="Palatino Linotype"/>
              </a:rPr>
              <a:t>y</a:t>
            </a:r>
            <a:endParaRPr sz="4050">
              <a:latin typeface="Palatino Linotype"/>
              <a:cs typeface="Palatino Linotype"/>
            </a:endParaRPr>
          </a:p>
        </p:txBody>
      </p:sp>
      <p:sp>
        <p:nvSpPr>
          <p:cNvPr id="8194" name="object 3"/>
          <p:cNvSpPr txBox="1">
            <a:spLocks noChangeArrowheads="1"/>
          </p:cNvSpPr>
          <p:nvPr/>
        </p:nvSpPr>
        <p:spPr bwMode="auto">
          <a:xfrm>
            <a:off x="496888" y="1095375"/>
            <a:ext cx="6565900" cy="3822700"/>
          </a:xfrm>
          <a:prstGeom prst="rect">
            <a:avLst/>
          </a:prstGeom>
          <a:noFill/>
          <a:ln w="9525">
            <a:noFill/>
            <a:miter lim="800000"/>
            <a:headEnd/>
            <a:tailEnd/>
          </a:ln>
        </p:spPr>
        <p:txBody>
          <a:bodyPr lIns="0" tIns="0" rIns="0" bIns="0">
            <a:spAutoFit/>
          </a:bodyPr>
          <a:lstStyle/>
          <a:p>
            <a:pPr marL="39688" algn="ctr">
              <a:lnSpc>
                <a:spcPct val="101000"/>
              </a:lnSpc>
            </a:pPr>
            <a:r>
              <a:rPr lang="ru-RU" sz="2800">
                <a:solidFill>
                  <a:srgbClr val="111313"/>
                </a:solidFill>
                <a:latin typeface="Palatino Linotype" pitchFamily="18" charset="0"/>
              </a:rPr>
              <a:t>Development of service for evaluation of polar bear demographic features</a:t>
            </a:r>
            <a:endParaRPr lang="ru-RU" sz="2800">
              <a:latin typeface="Palatino Linotype" pitchFamily="18" charset="0"/>
            </a:endParaRPr>
          </a:p>
          <a:p>
            <a:pPr marL="39688" algn="ctr">
              <a:lnSpc>
                <a:spcPct val="101000"/>
              </a:lnSpc>
              <a:spcBef>
                <a:spcPts val="2338"/>
              </a:spcBef>
            </a:pPr>
            <a:r>
              <a:rPr lang="ru-RU" sz="2000" b="1">
                <a:solidFill>
                  <a:srgbClr val="111313"/>
                </a:solidFill>
                <a:latin typeface="Palatino Linotype" pitchFamily="18" charset="0"/>
              </a:rPr>
              <a:t>Nikita Platonov</a:t>
            </a:r>
            <a:r>
              <a:rPr lang="en-US" sz="2000" b="1">
                <a:solidFill>
                  <a:srgbClr val="111313"/>
                </a:solidFill>
                <a:latin typeface="Palatino Linotype" pitchFamily="18" charset="0"/>
              </a:rPr>
              <a:t>      </a:t>
            </a:r>
            <a:r>
              <a:rPr lang="ru-RU" sz="2000">
                <a:solidFill>
                  <a:srgbClr val="111313"/>
                </a:solidFill>
                <a:latin typeface="Palatino Linotype" pitchFamily="18" charset="0"/>
              </a:rPr>
              <a:t>Evgeny Ivanov</a:t>
            </a:r>
            <a:r>
              <a:rPr lang="en-US" sz="2000">
                <a:solidFill>
                  <a:srgbClr val="111313"/>
                </a:solidFill>
                <a:latin typeface="Palatino Linotype" pitchFamily="18" charset="0"/>
              </a:rPr>
              <a:t>      </a:t>
            </a:r>
            <a:r>
              <a:rPr lang="ru-RU" sz="2000">
                <a:solidFill>
                  <a:srgbClr val="111313"/>
                </a:solidFill>
                <a:latin typeface="Palatino Linotype" pitchFamily="18" charset="0"/>
              </a:rPr>
              <a:t>Ilia Mordvintsev</a:t>
            </a:r>
            <a:r>
              <a:rPr lang="en-US" sz="2000">
                <a:solidFill>
                  <a:srgbClr val="111313"/>
                </a:solidFill>
                <a:latin typeface="Palatino Linotype" pitchFamily="18" charset="0"/>
              </a:rPr>
              <a:t/>
            </a:r>
            <a:br>
              <a:rPr lang="en-US" sz="2000">
                <a:solidFill>
                  <a:srgbClr val="111313"/>
                </a:solidFill>
                <a:latin typeface="Palatino Linotype" pitchFamily="18" charset="0"/>
              </a:rPr>
            </a:br>
            <a:r>
              <a:rPr lang="ru-RU" sz="2000">
                <a:solidFill>
                  <a:srgbClr val="111313"/>
                </a:solidFill>
                <a:latin typeface="Palatino Linotype" pitchFamily="18" charset="0"/>
              </a:rPr>
              <a:t>Sergey Naidenko</a:t>
            </a:r>
            <a:r>
              <a:rPr lang="en-US" sz="2000">
                <a:solidFill>
                  <a:srgbClr val="111313"/>
                </a:solidFill>
                <a:latin typeface="Palatino Linotype" pitchFamily="18" charset="0"/>
              </a:rPr>
              <a:t>    </a:t>
            </a:r>
            <a:r>
              <a:rPr lang="ru-RU" sz="2000">
                <a:solidFill>
                  <a:srgbClr val="111313"/>
                </a:solidFill>
                <a:latin typeface="Palatino Linotype" pitchFamily="18" charset="0"/>
              </a:rPr>
              <a:t>Viatcheslav Rozhnov</a:t>
            </a:r>
            <a:endParaRPr lang="ru-RU" sz="2000">
              <a:latin typeface="Palatino Linotype" pitchFamily="18" charset="0"/>
            </a:endParaRPr>
          </a:p>
          <a:p>
            <a:pPr marL="39688">
              <a:spcBef>
                <a:spcPts val="38"/>
              </a:spcBef>
            </a:pPr>
            <a:endParaRPr lang="ru-RU" sz="2100">
              <a:latin typeface="Times New Roman" pitchFamily="18" charset="0"/>
              <a:cs typeface="Times New Roman" pitchFamily="18" charset="0"/>
            </a:endParaRPr>
          </a:p>
          <a:p>
            <a:pPr marL="39688" algn="ctr">
              <a:lnSpc>
                <a:spcPct val="101000"/>
              </a:lnSpc>
            </a:pPr>
            <a:r>
              <a:rPr lang="ru-RU" sz="2000" i="1">
                <a:solidFill>
                  <a:srgbClr val="111313"/>
                </a:solidFill>
                <a:latin typeface="Palatino Linotype" pitchFamily="18" charset="0"/>
              </a:rPr>
              <a:t>A. N. Severtsov Institute of Ecology and Evolution</a:t>
            </a:r>
            <a:r>
              <a:rPr lang="en-US" sz="2000" i="1">
                <a:solidFill>
                  <a:srgbClr val="111313"/>
                </a:solidFill>
                <a:latin typeface="Palatino Linotype" pitchFamily="18" charset="0"/>
              </a:rPr>
              <a:t/>
            </a:r>
            <a:br>
              <a:rPr lang="en-US" sz="2000" i="1">
                <a:solidFill>
                  <a:srgbClr val="111313"/>
                </a:solidFill>
                <a:latin typeface="Palatino Linotype" pitchFamily="18" charset="0"/>
              </a:rPr>
            </a:br>
            <a:r>
              <a:rPr lang="ru-RU" sz="2000" i="1">
                <a:solidFill>
                  <a:srgbClr val="111313"/>
                </a:solidFill>
                <a:latin typeface="Palatino Linotype" pitchFamily="18" charset="0"/>
              </a:rPr>
              <a:t>Russian Academy of Sciences, Moscow</a:t>
            </a:r>
            <a:endParaRPr lang="ru-RU" sz="2000">
              <a:latin typeface="Palatino Linotype" pitchFamily="18" charset="0"/>
            </a:endParaRPr>
          </a:p>
          <a:p>
            <a:pPr marL="39688"/>
            <a:endParaRPr lang="ru-RU" sz="2000">
              <a:latin typeface="Times New Roman" pitchFamily="18" charset="0"/>
              <a:cs typeface="Times New Roman" pitchFamily="18" charset="0"/>
            </a:endParaRPr>
          </a:p>
          <a:p>
            <a:pPr marL="39688">
              <a:spcBef>
                <a:spcPts val="25"/>
              </a:spcBef>
            </a:pPr>
            <a:endParaRPr lang="ru-RU" sz="2000">
              <a:latin typeface="Times New Roman" pitchFamily="18" charset="0"/>
              <a:cs typeface="Times New Roman" pitchFamily="18" charset="0"/>
            </a:endParaRPr>
          </a:p>
          <a:p>
            <a:pPr marL="39688" algn="ctr"/>
            <a:r>
              <a:rPr lang="ru-RU" sz="1600">
                <a:solidFill>
                  <a:srgbClr val="111313"/>
                </a:solidFill>
                <a:latin typeface="Palatino Linotype" pitchFamily="18" charset="0"/>
              </a:rPr>
              <a:t>X</a:t>
            </a:r>
            <a:r>
              <a:rPr lang="ru-RU" sz="2400" baseline="19000">
                <a:solidFill>
                  <a:srgbClr val="111313"/>
                </a:solidFill>
                <a:latin typeface="Palatino Linotype" pitchFamily="18" charset="0"/>
              </a:rPr>
              <a:t>th </a:t>
            </a:r>
            <a:r>
              <a:rPr lang="ru-RU" sz="1600">
                <a:solidFill>
                  <a:srgbClr val="111313"/>
                </a:solidFill>
                <a:latin typeface="Palatino Linotype" pitchFamily="18" charset="0"/>
              </a:rPr>
              <a:t>International Conference </a:t>
            </a:r>
            <a:r>
              <a:rPr lang="ru-RU" sz="1600" b="1">
                <a:solidFill>
                  <a:srgbClr val="111313"/>
                </a:solidFill>
                <a:latin typeface="Palatino Linotype" pitchFamily="18" charset="0"/>
              </a:rPr>
              <a:t>«Marine Mammals of the Holarctic» 2018</a:t>
            </a:r>
            <a:endParaRPr lang="ru-RU" sz="1600">
              <a:latin typeface="Palatino Linotype" pitchFamily="18" charset="0"/>
            </a:endParaRPr>
          </a:p>
          <a:p>
            <a:pPr marL="39688" algn="ctr">
              <a:spcBef>
                <a:spcPts val="25"/>
              </a:spcBef>
            </a:pPr>
            <a:r>
              <a:rPr lang="ru-RU" sz="1600">
                <a:solidFill>
                  <a:srgbClr val="111313"/>
                </a:solidFill>
                <a:latin typeface="Palatino Linotype" pitchFamily="18" charset="0"/>
              </a:rPr>
              <a:t>Arkhangelsk, 30 October 2018</a:t>
            </a:r>
            <a:endParaRPr lang="ru-RU" sz="1600">
              <a:latin typeface="Palatino Linotyp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5" name="object 2"/>
          <p:cNvSpPr>
            <a:spLocks noChangeArrowheads="1"/>
          </p:cNvSpPr>
          <p:nvPr/>
        </p:nvSpPr>
        <p:spPr bwMode="auto">
          <a:xfrm>
            <a:off x="360363" y="463550"/>
            <a:ext cx="4992687" cy="877888"/>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3" name="object 2"/>
          <p:cNvSpPr>
            <a:spLocks/>
          </p:cNvSpPr>
          <p:nvPr/>
        </p:nvSpPr>
        <p:spPr bwMode="auto">
          <a:xfrm>
            <a:off x="369888" y="654050"/>
            <a:ext cx="103187" cy="104775"/>
          </a:xfrm>
          <a:custGeom>
            <a:avLst/>
            <a:gdLst>
              <a:gd name="T0" fmla="*/ 51032 w 104140"/>
              <a:gd name="T1" fmla="*/ 0 h 105409"/>
              <a:gd name="T2" fmla="*/ 13410 w 104140"/>
              <a:gd name="T3" fmla="*/ 18591 h 105409"/>
              <a:gd name="T4" fmla="*/ 0 w 104140"/>
              <a:gd name="T5" fmla="*/ 61123 h 105409"/>
              <a:gd name="T6" fmla="*/ 3765 w 104140"/>
              <a:gd name="T7" fmla="*/ 73501 h 105409"/>
              <a:gd name="T8" fmla="*/ 31995 w 104140"/>
              <a:gd name="T9" fmla="*/ 100183 h 105409"/>
              <a:gd name="T10" fmla="*/ 63070 w 104140"/>
              <a:gd name="T11" fmla="*/ 105343 h 105409"/>
              <a:gd name="T12" fmla="*/ 74754 w 104140"/>
              <a:gd name="T13" fmla="*/ 101070 h 105409"/>
              <a:gd name="T14" fmla="*/ 99626 w 104140"/>
              <a:gd name="T15" fmla="*/ 71604 h 105409"/>
              <a:gd name="T16" fmla="*/ 104130 w 104140"/>
              <a:gd name="T17" fmla="*/ 39082 h 105409"/>
              <a:gd name="T18" fmla="*/ 98720 w 104140"/>
              <a:gd name="T19" fmla="*/ 26640 h 105409"/>
              <a:gd name="T20" fmla="*/ 90182 w 104140"/>
              <a:gd name="T21" fmla="*/ 15900 h 105409"/>
              <a:gd name="T22" fmla="*/ 79040 w 104140"/>
              <a:gd name="T23" fmla="*/ 7473 h 105409"/>
              <a:gd name="T24" fmla="*/ 65815 w 104140"/>
              <a:gd name="T25" fmla="*/ 1970 h 105409"/>
              <a:gd name="T26" fmla="*/ 51032 w 104140"/>
              <a:gd name="T27" fmla="*/ 0 h 105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4140"/>
              <a:gd name="T43" fmla="*/ 0 h 105409"/>
              <a:gd name="T44" fmla="*/ 104140 w 104140"/>
              <a:gd name="T45" fmla="*/ 105409 h 105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4140" h="105409">
                <a:moveTo>
                  <a:pt x="51032" y="0"/>
                </a:moveTo>
                <a:lnTo>
                  <a:pt x="13410" y="18591"/>
                </a:lnTo>
                <a:lnTo>
                  <a:pt x="0" y="61123"/>
                </a:lnTo>
                <a:lnTo>
                  <a:pt x="3765" y="73501"/>
                </a:lnTo>
                <a:lnTo>
                  <a:pt x="31995" y="100183"/>
                </a:lnTo>
                <a:lnTo>
                  <a:pt x="63070" y="105343"/>
                </a:lnTo>
                <a:lnTo>
                  <a:pt x="74754" y="101070"/>
                </a:lnTo>
                <a:lnTo>
                  <a:pt x="99626" y="71604"/>
                </a:lnTo>
                <a:lnTo>
                  <a:pt x="104130" y="39082"/>
                </a:lnTo>
                <a:lnTo>
                  <a:pt x="98720" y="26640"/>
                </a:lnTo>
                <a:lnTo>
                  <a:pt x="90182" y="15900"/>
                </a:lnTo>
                <a:lnTo>
                  <a:pt x="79040" y="7473"/>
                </a:lnTo>
                <a:lnTo>
                  <a:pt x="65815" y="1970"/>
                </a:lnTo>
                <a:lnTo>
                  <a:pt x="51032" y="0"/>
                </a:lnTo>
                <a:close/>
              </a:path>
            </a:pathLst>
          </a:custGeom>
          <a:solidFill>
            <a:srgbClr val="000000"/>
          </a:solidFill>
          <a:ln w="9525">
            <a:noFill/>
            <a:round/>
            <a:headEnd/>
            <a:tailEnd/>
          </a:ln>
        </p:spPr>
        <p:txBody>
          <a:bodyPr lIns="0" tIns="0" rIns="0" bIns="0"/>
          <a:lstStyle/>
          <a:p>
            <a:endParaRPr lang="ru-RU"/>
          </a:p>
        </p:txBody>
      </p:sp>
      <p:sp>
        <p:nvSpPr>
          <p:cNvPr id="28674" name="object 3"/>
          <p:cNvSpPr>
            <a:spLocks/>
          </p:cNvSpPr>
          <p:nvPr/>
        </p:nvSpPr>
        <p:spPr bwMode="auto">
          <a:xfrm>
            <a:off x="369888" y="1117600"/>
            <a:ext cx="106362" cy="106363"/>
          </a:xfrm>
          <a:custGeom>
            <a:avLst/>
            <a:gdLst>
              <a:gd name="T0" fmla="*/ 50486 w 105409"/>
              <a:gd name="T1" fmla="*/ 0 h 106680"/>
              <a:gd name="T2" fmla="*/ 11552 w 105409"/>
              <a:gd name="T3" fmla="*/ 21389 h 106680"/>
              <a:gd name="T4" fmla="*/ 0 w 105409"/>
              <a:gd name="T5" fmla="*/ 66890 h 106680"/>
              <a:gd name="T6" fmla="*/ 5080 w 105409"/>
              <a:gd name="T7" fmla="*/ 80213 h 106680"/>
              <a:gd name="T8" fmla="*/ 13360 w 105409"/>
              <a:gd name="T9" fmla="*/ 91229 h 106680"/>
              <a:gd name="T10" fmla="*/ 24197 w 105409"/>
              <a:gd name="T11" fmla="*/ 99562 h 106680"/>
              <a:gd name="T12" fmla="*/ 36950 w 105409"/>
              <a:gd name="T13" fmla="*/ 104837 h 106680"/>
              <a:gd name="T14" fmla="*/ 50976 w 105409"/>
              <a:gd name="T15" fmla="*/ 106678 h 106680"/>
              <a:gd name="T16" fmla="*/ 65507 w 105409"/>
              <a:gd name="T17" fmla="*/ 104858 h 106680"/>
              <a:gd name="T18" fmla="*/ 97968 w 105409"/>
              <a:gd name="T19" fmla="*/ 81233 h 106680"/>
              <a:gd name="T20" fmla="*/ 105326 w 105409"/>
              <a:gd name="T21" fmla="*/ 53232 h 106680"/>
              <a:gd name="T22" fmla="*/ 103047 w 105409"/>
              <a:gd name="T23" fmla="*/ 38972 h 106680"/>
              <a:gd name="T24" fmla="*/ 77818 w 105409"/>
              <a:gd name="T25" fmla="*/ 7197 h 106680"/>
              <a:gd name="T26" fmla="*/ 50486 w 105409"/>
              <a:gd name="T27" fmla="*/ 0 h 1066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5409"/>
              <a:gd name="T43" fmla="*/ 0 h 106680"/>
              <a:gd name="T44" fmla="*/ 105409 w 105409"/>
              <a:gd name="T45" fmla="*/ 106680 h 1066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5409" h="106680">
                <a:moveTo>
                  <a:pt x="50486" y="0"/>
                </a:moveTo>
                <a:lnTo>
                  <a:pt x="11552" y="21389"/>
                </a:lnTo>
                <a:lnTo>
                  <a:pt x="0" y="66890"/>
                </a:lnTo>
                <a:lnTo>
                  <a:pt x="5080" y="80213"/>
                </a:lnTo>
                <a:lnTo>
                  <a:pt x="13360" y="91229"/>
                </a:lnTo>
                <a:lnTo>
                  <a:pt x="24197" y="99562"/>
                </a:lnTo>
                <a:lnTo>
                  <a:pt x="36950" y="104837"/>
                </a:lnTo>
                <a:lnTo>
                  <a:pt x="50976" y="106678"/>
                </a:lnTo>
                <a:lnTo>
                  <a:pt x="65507" y="104858"/>
                </a:lnTo>
                <a:lnTo>
                  <a:pt x="97968" y="81233"/>
                </a:lnTo>
                <a:lnTo>
                  <a:pt x="105326" y="53232"/>
                </a:lnTo>
                <a:lnTo>
                  <a:pt x="103047" y="38972"/>
                </a:lnTo>
                <a:lnTo>
                  <a:pt x="77818" y="7197"/>
                </a:lnTo>
                <a:lnTo>
                  <a:pt x="50486" y="0"/>
                </a:lnTo>
                <a:close/>
              </a:path>
            </a:pathLst>
          </a:custGeom>
          <a:solidFill>
            <a:srgbClr val="000000"/>
          </a:solidFill>
          <a:ln w="9525">
            <a:noFill/>
            <a:round/>
            <a:headEnd/>
            <a:tailEnd/>
          </a:ln>
        </p:spPr>
        <p:txBody>
          <a:bodyPr lIns="0" tIns="0" rIns="0" bIns="0"/>
          <a:lstStyle/>
          <a:p>
            <a:endParaRPr lang="ru-RU"/>
          </a:p>
        </p:txBody>
      </p:sp>
      <p:sp>
        <p:nvSpPr>
          <p:cNvPr id="28675" name="object 4"/>
          <p:cNvSpPr txBox="1">
            <a:spLocks noChangeArrowheads="1"/>
          </p:cNvSpPr>
          <p:nvPr/>
        </p:nvSpPr>
        <p:spPr bwMode="auto">
          <a:xfrm>
            <a:off x="593725" y="455613"/>
            <a:ext cx="5816600" cy="744537"/>
          </a:xfrm>
          <a:prstGeom prst="rect">
            <a:avLst/>
          </a:prstGeom>
          <a:noFill/>
          <a:ln w="9525">
            <a:noFill/>
            <a:miter lim="800000"/>
            <a:headEnd/>
            <a:tailEnd/>
          </a:ln>
        </p:spPr>
        <p:txBody>
          <a:bodyPr lIns="0" tIns="0" rIns="0" bIns="0">
            <a:spAutoFit/>
          </a:bodyPr>
          <a:lstStyle/>
          <a:p>
            <a:pPr marL="12700">
              <a:lnSpc>
                <a:spcPct val="152000"/>
              </a:lnSpc>
            </a:pPr>
            <a:r>
              <a:rPr lang="ru-RU" sz="2000">
                <a:latin typeface="Palatino Linotype" pitchFamily="18" charset="0"/>
              </a:rPr>
              <a:t>Standalone R (R Core Team, </a:t>
            </a:r>
            <a:r>
              <a:rPr lang="ru-RU" sz="2000">
                <a:solidFill>
                  <a:srgbClr val="3E362E"/>
                </a:solidFill>
                <a:latin typeface="Palatino Linotype" pitchFamily="18" charset="0"/>
              </a:rPr>
              <a:t>2018</a:t>
            </a:r>
            <a:r>
              <a:rPr lang="ru-RU" sz="2000">
                <a:latin typeface="Palatino Linotype" pitchFamily="18" charset="0"/>
              </a:rPr>
              <a:t>) local application Shiny web application (“dashboard” with tabs)</a:t>
            </a:r>
          </a:p>
        </p:txBody>
      </p:sp>
      <p:sp>
        <p:nvSpPr>
          <p:cNvPr id="28676" name="object 5"/>
          <p:cNvSpPr txBox="1">
            <a:spLocks noChangeArrowheads="1"/>
          </p:cNvSpPr>
          <p:nvPr/>
        </p:nvSpPr>
        <p:spPr bwMode="auto">
          <a:xfrm>
            <a:off x="338138" y="3054350"/>
            <a:ext cx="6230937" cy="647700"/>
          </a:xfrm>
          <a:prstGeom prst="rect">
            <a:avLst/>
          </a:prstGeom>
          <a:noFill/>
          <a:ln w="9525">
            <a:noFill/>
            <a:miter lim="800000"/>
            <a:headEnd/>
            <a:tailEnd/>
          </a:ln>
        </p:spPr>
        <p:txBody>
          <a:bodyPr lIns="0" tIns="0" rIns="0" bIns="0">
            <a:spAutoFit/>
          </a:bodyPr>
          <a:lstStyle/>
          <a:p>
            <a:pPr marL="12700">
              <a:lnSpc>
                <a:spcPct val="106000"/>
              </a:lnSpc>
            </a:pPr>
            <a:r>
              <a:rPr lang="ru-RU" sz="2000">
                <a:latin typeface="Palatino Linotype" pitchFamily="18" charset="0"/>
              </a:rPr>
              <a:t>Hosted on </a:t>
            </a:r>
            <a:r>
              <a:rPr lang="ru-RU" sz="2000">
                <a:solidFill>
                  <a:srgbClr val="3E362E"/>
                </a:solidFill>
                <a:latin typeface="Palatino Linotype" pitchFamily="18" charset="0"/>
              </a:rPr>
              <a:t>h</a:t>
            </a:r>
            <a:r>
              <a:rPr lang="en-US" sz="2000">
                <a:solidFill>
                  <a:srgbClr val="3E362E"/>
                </a:solidFill>
                <a:latin typeface="Palatino Linotype" pitchFamily="18" charset="0"/>
              </a:rPr>
              <a:t>tt</a:t>
            </a:r>
            <a:r>
              <a:rPr lang="ru-RU" sz="2000">
                <a:solidFill>
                  <a:srgbClr val="3E362E"/>
                </a:solidFill>
                <a:latin typeface="Palatino Linotype" pitchFamily="18" charset="0"/>
              </a:rPr>
              <a:t>ps://github.com/nplatonov/demography</a:t>
            </a:r>
            <a:r>
              <a:rPr lang="ru-RU" sz="2000">
                <a:latin typeface="Palatino Linotype" pitchFamily="18" charset="0"/>
              </a:rPr>
              <a:t>. Licence MIT.</a:t>
            </a:r>
          </a:p>
        </p:txBody>
      </p:sp>
      <p:sp>
        <p:nvSpPr>
          <p:cNvPr id="28677" name="object 6"/>
          <p:cNvSpPr>
            <a:spLocks noChangeArrowheads="1"/>
          </p:cNvSpPr>
          <p:nvPr/>
        </p:nvSpPr>
        <p:spPr bwMode="auto">
          <a:xfrm>
            <a:off x="1568450" y="1492250"/>
            <a:ext cx="3838575" cy="1352550"/>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8138" y="323850"/>
            <a:ext cx="2740025" cy="384175"/>
          </a:xfrm>
          <a:prstGeom prst="rect">
            <a:avLst/>
          </a:prstGeom>
        </p:spPr>
        <p:txBody>
          <a:bodyPr lIns="0" tIns="0" rIns="0" bIns="0">
            <a:spAutoFit/>
          </a:bodyPr>
          <a:lstStyle/>
          <a:p>
            <a:pPr marL="12700" fontAlgn="auto">
              <a:spcBef>
                <a:spcPts val="0"/>
              </a:spcBef>
              <a:spcAft>
                <a:spcPts val="0"/>
              </a:spcAft>
              <a:defRPr/>
            </a:pPr>
            <a:r>
              <a:rPr sz="2800" spc="10" dirty="0">
                <a:solidFill>
                  <a:srgbClr val="111313"/>
                </a:solidFill>
                <a:latin typeface="Palatino Linotype"/>
                <a:cs typeface="Palatino Linotype"/>
              </a:rPr>
              <a:t>S</a:t>
            </a:r>
            <a:r>
              <a:rPr sz="2800" dirty="0">
                <a:solidFill>
                  <a:srgbClr val="111313"/>
                </a:solidFill>
                <a:latin typeface="Palatino Linotype"/>
                <a:cs typeface="Palatino Linotype"/>
              </a:rPr>
              <a:t>h</a:t>
            </a:r>
            <a:r>
              <a:rPr sz="2800" spc="15" dirty="0">
                <a:solidFill>
                  <a:srgbClr val="111313"/>
                </a:solidFill>
                <a:latin typeface="Palatino Linotype"/>
                <a:cs typeface="Palatino Linotype"/>
              </a:rPr>
              <a:t>i</a:t>
            </a:r>
            <a:r>
              <a:rPr sz="2800" dirty="0">
                <a:solidFill>
                  <a:srgbClr val="111313"/>
                </a:solidFill>
                <a:latin typeface="Palatino Linotype"/>
                <a:cs typeface="Palatino Linotype"/>
              </a:rPr>
              <a:t>n</a:t>
            </a:r>
            <a:r>
              <a:rPr sz="2800" spc="15" dirty="0">
                <a:solidFill>
                  <a:srgbClr val="111313"/>
                </a:solidFill>
                <a:latin typeface="Palatino Linotype"/>
                <a:cs typeface="Palatino Linotype"/>
              </a:rPr>
              <a:t>y</a:t>
            </a:r>
            <a:r>
              <a:rPr sz="2800" spc="25" dirty="0">
                <a:solidFill>
                  <a:srgbClr val="111313"/>
                </a:solidFill>
                <a:latin typeface="Palatino Linotype"/>
                <a:cs typeface="Palatino Linotype"/>
              </a:rPr>
              <a:t> </a:t>
            </a:r>
            <a:r>
              <a:rPr sz="2800" spc="-5" dirty="0">
                <a:solidFill>
                  <a:srgbClr val="111313"/>
                </a:solidFill>
                <a:latin typeface="Palatino Linotype"/>
                <a:cs typeface="Palatino Linotype"/>
              </a:rPr>
              <a:t>t</a:t>
            </a:r>
            <a:r>
              <a:rPr sz="2800" spc="10" dirty="0">
                <a:solidFill>
                  <a:srgbClr val="111313"/>
                </a:solidFill>
                <a:latin typeface="Palatino Linotype"/>
                <a:cs typeface="Palatino Linotype"/>
              </a:rPr>
              <a:t>a</a:t>
            </a:r>
            <a:r>
              <a:rPr sz="2800" spc="25" dirty="0">
                <a:solidFill>
                  <a:srgbClr val="111313"/>
                </a:solidFill>
                <a:latin typeface="Palatino Linotype"/>
                <a:cs typeface="Palatino Linotype"/>
              </a:rPr>
              <a:t>b</a:t>
            </a:r>
            <a:r>
              <a:rPr sz="2800" spc="5" dirty="0">
                <a:solidFill>
                  <a:srgbClr val="111313"/>
                </a:solidFill>
                <a:latin typeface="Palatino Linotype"/>
                <a:cs typeface="Palatino Linotype"/>
              </a:rPr>
              <a:t>s: I</a:t>
            </a:r>
            <a:r>
              <a:rPr sz="2800" dirty="0">
                <a:solidFill>
                  <a:srgbClr val="111313"/>
                </a:solidFill>
                <a:latin typeface="Palatino Linotype"/>
                <a:cs typeface="Palatino Linotype"/>
              </a:rPr>
              <a:t>n</a:t>
            </a:r>
            <a:r>
              <a:rPr sz="2800" spc="15" dirty="0">
                <a:solidFill>
                  <a:srgbClr val="111313"/>
                </a:solidFill>
                <a:latin typeface="Palatino Linotype"/>
                <a:cs typeface="Palatino Linotype"/>
              </a:rPr>
              <a:t>p</a:t>
            </a:r>
            <a:r>
              <a:rPr sz="2800" spc="25" dirty="0">
                <a:solidFill>
                  <a:srgbClr val="111313"/>
                </a:solidFill>
                <a:latin typeface="Palatino Linotype"/>
                <a:cs typeface="Palatino Linotype"/>
              </a:rPr>
              <a:t>u</a:t>
            </a:r>
            <a:r>
              <a:rPr sz="2800" spc="5" dirty="0">
                <a:solidFill>
                  <a:srgbClr val="111313"/>
                </a:solidFill>
                <a:latin typeface="Palatino Linotype"/>
                <a:cs typeface="Palatino Linotype"/>
              </a:rPr>
              <a:t>t</a:t>
            </a:r>
            <a:endParaRPr sz="2800">
              <a:latin typeface="Palatino Linotype"/>
              <a:cs typeface="Palatino Linotype"/>
            </a:endParaRPr>
          </a:p>
        </p:txBody>
      </p:sp>
      <p:sp>
        <p:nvSpPr>
          <p:cNvPr id="3" name="object 3"/>
          <p:cNvSpPr txBox="1"/>
          <p:nvPr/>
        </p:nvSpPr>
        <p:spPr>
          <a:xfrm>
            <a:off x="338138" y="4003675"/>
            <a:ext cx="3106737" cy="282575"/>
          </a:xfrm>
          <a:prstGeom prst="rect">
            <a:avLst/>
          </a:prstGeom>
        </p:spPr>
        <p:txBody>
          <a:bodyPr lIns="0" tIns="0" rIns="0" bIns="0">
            <a:spAutoFit/>
          </a:bodyPr>
          <a:lstStyle/>
          <a:p>
            <a:pPr marL="12700" fontAlgn="auto">
              <a:spcBef>
                <a:spcPts val="0"/>
              </a:spcBef>
              <a:spcAft>
                <a:spcPts val="0"/>
              </a:spcAft>
              <a:defRPr/>
            </a:pPr>
            <a:r>
              <a:rPr sz="2000" spc="-5" dirty="0">
                <a:latin typeface="Palatino Linotype"/>
                <a:cs typeface="Palatino Linotype"/>
              </a:rPr>
              <a:t>Se</a:t>
            </a:r>
            <a:r>
              <a:rPr sz="2000" dirty="0">
                <a:latin typeface="Palatino Linotype"/>
                <a:cs typeface="Palatino Linotype"/>
              </a:rPr>
              <a:t>t</a:t>
            </a:r>
            <a:r>
              <a:rPr sz="2000" spc="15" dirty="0">
                <a:latin typeface="Palatino Linotype"/>
                <a:cs typeface="Palatino Linotype"/>
              </a:rPr>
              <a:t> </a:t>
            </a:r>
            <a:r>
              <a:rPr sz="2000" dirty="0">
                <a:latin typeface="Palatino Linotype"/>
                <a:cs typeface="Palatino Linotype"/>
              </a:rPr>
              <a:t>of </a:t>
            </a:r>
            <a:r>
              <a:rPr sz="2000" spc="5" dirty="0">
                <a:latin typeface="Palatino Linotype"/>
                <a:cs typeface="Palatino Linotype"/>
              </a:rPr>
              <a:t>s</a:t>
            </a:r>
            <a:r>
              <a:rPr sz="2000" spc="-10" dirty="0">
                <a:latin typeface="Palatino Linotype"/>
                <a:cs typeface="Palatino Linotype"/>
              </a:rPr>
              <a:t>l</a:t>
            </a:r>
            <a:r>
              <a:rPr sz="2000" spc="10" dirty="0">
                <a:latin typeface="Palatino Linotype"/>
                <a:cs typeface="Palatino Linotype"/>
              </a:rPr>
              <a:t>i</a:t>
            </a:r>
            <a:r>
              <a:rPr sz="2000" spc="15" dirty="0">
                <a:latin typeface="Palatino Linotype"/>
                <a:cs typeface="Palatino Linotype"/>
              </a:rPr>
              <a:t>d</a:t>
            </a:r>
            <a:r>
              <a:rPr sz="2000" spc="-5" dirty="0">
                <a:latin typeface="Palatino Linotype"/>
                <a:cs typeface="Palatino Linotype"/>
              </a:rPr>
              <a:t>er</a:t>
            </a:r>
            <a:r>
              <a:rPr sz="2000" dirty="0">
                <a:latin typeface="Palatino Linotype"/>
                <a:cs typeface="Palatino Linotype"/>
              </a:rPr>
              <a:t>s</a:t>
            </a:r>
            <a:r>
              <a:rPr sz="2000" spc="10" dirty="0">
                <a:latin typeface="Palatino Linotype"/>
                <a:cs typeface="Palatino Linotype"/>
              </a:rPr>
              <a:t> </a:t>
            </a:r>
            <a:r>
              <a:rPr sz="2000" dirty="0">
                <a:latin typeface="Palatino Linotype"/>
                <a:cs typeface="Palatino Linotype"/>
              </a:rPr>
              <a:t>for</a:t>
            </a:r>
            <a:r>
              <a:rPr sz="2000" spc="20" dirty="0">
                <a:latin typeface="Palatino Linotype"/>
                <a:cs typeface="Palatino Linotype"/>
              </a:rPr>
              <a:t> </a:t>
            </a:r>
            <a:r>
              <a:rPr sz="2000" spc="-10" dirty="0">
                <a:latin typeface="Palatino Linotype"/>
                <a:cs typeface="Palatino Linotype"/>
              </a:rPr>
              <a:t>d</a:t>
            </a:r>
            <a:r>
              <a:rPr sz="2000" dirty="0">
                <a:latin typeface="Palatino Linotype"/>
                <a:cs typeface="Palatino Linotype"/>
              </a:rPr>
              <a:t>a</a:t>
            </a:r>
            <a:r>
              <a:rPr sz="2000" spc="10" dirty="0">
                <a:latin typeface="Palatino Linotype"/>
                <a:cs typeface="Palatino Linotype"/>
              </a:rPr>
              <a:t>t</a:t>
            </a:r>
            <a:r>
              <a:rPr sz="2000" dirty="0">
                <a:latin typeface="Palatino Linotype"/>
                <a:cs typeface="Palatino Linotype"/>
              </a:rPr>
              <a:t>a </a:t>
            </a:r>
            <a:r>
              <a:rPr sz="2000" spc="10" dirty="0">
                <a:latin typeface="Palatino Linotype"/>
                <a:cs typeface="Palatino Linotype"/>
              </a:rPr>
              <a:t>i</a:t>
            </a:r>
            <a:r>
              <a:rPr sz="2000" dirty="0">
                <a:latin typeface="Palatino Linotype"/>
                <a:cs typeface="Palatino Linotype"/>
              </a:rPr>
              <a:t>n</a:t>
            </a:r>
            <a:r>
              <a:rPr sz="2000" spc="10" dirty="0">
                <a:latin typeface="Palatino Linotype"/>
                <a:cs typeface="Palatino Linotype"/>
              </a:rPr>
              <a:t>p</a:t>
            </a:r>
            <a:r>
              <a:rPr sz="2000" spc="5" dirty="0">
                <a:latin typeface="Palatino Linotype"/>
                <a:cs typeface="Palatino Linotype"/>
              </a:rPr>
              <a:t>u</a:t>
            </a:r>
            <a:r>
              <a:rPr sz="2000" dirty="0">
                <a:latin typeface="Palatino Linotype"/>
                <a:cs typeface="Palatino Linotype"/>
              </a:rPr>
              <a:t>t</a:t>
            </a:r>
            <a:endParaRPr sz="2000">
              <a:latin typeface="Palatino Linotype"/>
              <a:cs typeface="Palatino Linotype"/>
            </a:endParaRPr>
          </a:p>
        </p:txBody>
      </p:sp>
      <p:sp>
        <p:nvSpPr>
          <p:cNvPr id="30723" name="object 4"/>
          <p:cNvSpPr>
            <a:spLocks noChangeArrowheads="1"/>
          </p:cNvSpPr>
          <p:nvPr/>
        </p:nvSpPr>
        <p:spPr bwMode="auto">
          <a:xfrm>
            <a:off x="450850" y="750888"/>
            <a:ext cx="6654800" cy="3124200"/>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8138" y="323850"/>
            <a:ext cx="2852737" cy="384175"/>
          </a:xfrm>
          <a:prstGeom prst="rect">
            <a:avLst/>
          </a:prstGeom>
        </p:spPr>
        <p:txBody>
          <a:bodyPr lIns="0" tIns="0" rIns="0" bIns="0">
            <a:spAutoFit/>
          </a:bodyPr>
          <a:lstStyle/>
          <a:p>
            <a:pPr marL="12700" fontAlgn="auto">
              <a:spcBef>
                <a:spcPts val="0"/>
              </a:spcBef>
              <a:spcAft>
                <a:spcPts val="0"/>
              </a:spcAft>
              <a:defRPr/>
            </a:pPr>
            <a:r>
              <a:rPr sz="2800" spc="10" dirty="0">
                <a:solidFill>
                  <a:srgbClr val="111313"/>
                </a:solidFill>
                <a:latin typeface="Palatino Linotype"/>
                <a:cs typeface="Palatino Linotype"/>
              </a:rPr>
              <a:t>S</a:t>
            </a:r>
            <a:r>
              <a:rPr sz="2800" dirty="0">
                <a:solidFill>
                  <a:srgbClr val="111313"/>
                </a:solidFill>
                <a:latin typeface="Palatino Linotype"/>
                <a:cs typeface="Palatino Linotype"/>
              </a:rPr>
              <a:t>h</a:t>
            </a:r>
            <a:r>
              <a:rPr sz="2800" spc="15" dirty="0">
                <a:solidFill>
                  <a:srgbClr val="111313"/>
                </a:solidFill>
                <a:latin typeface="Palatino Linotype"/>
                <a:cs typeface="Palatino Linotype"/>
              </a:rPr>
              <a:t>i</a:t>
            </a:r>
            <a:r>
              <a:rPr sz="2800" dirty="0">
                <a:solidFill>
                  <a:srgbClr val="111313"/>
                </a:solidFill>
                <a:latin typeface="Palatino Linotype"/>
                <a:cs typeface="Palatino Linotype"/>
              </a:rPr>
              <a:t>n</a:t>
            </a:r>
            <a:r>
              <a:rPr sz="2800" spc="15" dirty="0">
                <a:solidFill>
                  <a:srgbClr val="111313"/>
                </a:solidFill>
                <a:latin typeface="Palatino Linotype"/>
                <a:cs typeface="Palatino Linotype"/>
              </a:rPr>
              <a:t>y</a:t>
            </a:r>
            <a:r>
              <a:rPr sz="2800" spc="25" dirty="0">
                <a:solidFill>
                  <a:srgbClr val="111313"/>
                </a:solidFill>
                <a:latin typeface="Palatino Linotype"/>
                <a:cs typeface="Palatino Linotype"/>
              </a:rPr>
              <a:t> </a:t>
            </a:r>
            <a:r>
              <a:rPr sz="2800" spc="-5" dirty="0">
                <a:solidFill>
                  <a:srgbClr val="111313"/>
                </a:solidFill>
                <a:latin typeface="Palatino Linotype"/>
                <a:cs typeface="Palatino Linotype"/>
              </a:rPr>
              <a:t>t</a:t>
            </a:r>
            <a:r>
              <a:rPr sz="2800" spc="10" dirty="0">
                <a:solidFill>
                  <a:srgbClr val="111313"/>
                </a:solidFill>
                <a:latin typeface="Palatino Linotype"/>
                <a:cs typeface="Palatino Linotype"/>
              </a:rPr>
              <a:t>a</a:t>
            </a:r>
            <a:r>
              <a:rPr sz="2800" spc="25" dirty="0">
                <a:solidFill>
                  <a:srgbClr val="111313"/>
                </a:solidFill>
                <a:latin typeface="Palatino Linotype"/>
                <a:cs typeface="Palatino Linotype"/>
              </a:rPr>
              <a:t>b</a:t>
            </a:r>
            <a:r>
              <a:rPr sz="2800" spc="5" dirty="0">
                <a:solidFill>
                  <a:srgbClr val="111313"/>
                </a:solidFill>
                <a:latin typeface="Palatino Linotype"/>
                <a:cs typeface="Palatino Linotype"/>
              </a:rPr>
              <a:t>s: </a:t>
            </a:r>
            <a:r>
              <a:rPr sz="2800" dirty="0">
                <a:solidFill>
                  <a:srgbClr val="111313"/>
                </a:solidFill>
                <a:latin typeface="Palatino Linotype"/>
                <a:cs typeface="Palatino Linotype"/>
              </a:rPr>
              <a:t>C</a:t>
            </a:r>
            <a:r>
              <a:rPr sz="2800" spc="20" dirty="0">
                <a:solidFill>
                  <a:srgbClr val="111313"/>
                </a:solidFill>
                <a:latin typeface="Palatino Linotype"/>
                <a:cs typeface="Palatino Linotype"/>
              </a:rPr>
              <a:t>he</a:t>
            </a:r>
            <a:r>
              <a:rPr sz="2800" dirty="0">
                <a:solidFill>
                  <a:srgbClr val="111313"/>
                </a:solidFill>
                <a:latin typeface="Palatino Linotype"/>
                <a:cs typeface="Palatino Linotype"/>
              </a:rPr>
              <a:t>c</a:t>
            </a:r>
            <a:r>
              <a:rPr sz="2800" spc="15" dirty="0">
                <a:solidFill>
                  <a:srgbClr val="111313"/>
                </a:solidFill>
                <a:latin typeface="Palatino Linotype"/>
                <a:cs typeface="Palatino Linotype"/>
              </a:rPr>
              <a:t>k</a:t>
            </a:r>
            <a:endParaRPr sz="2800">
              <a:latin typeface="Palatino Linotype"/>
              <a:cs typeface="Palatino Linotype"/>
            </a:endParaRPr>
          </a:p>
        </p:txBody>
      </p:sp>
      <p:sp>
        <p:nvSpPr>
          <p:cNvPr id="32770" name="object 3"/>
          <p:cNvSpPr txBox="1">
            <a:spLocks noChangeArrowheads="1"/>
          </p:cNvSpPr>
          <p:nvPr/>
        </p:nvSpPr>
        <p:spPr bwMode="auto">
          <a:xfrm>
            <a:off x="338138" y="3984625"/>
            <a:ext cx="5002212" cy="282575"/>
          </a:xfrm>
          <a:prstGeom prst="rect">
            <a:avLst/>
          </a:prstGeom>
          <a:noFill/>
          <a:ln w="9525">
            <a:noFill/>
            <a:miter lim="800000"/>
            <a:headEnd/>
            <a:tailEnd/>
          </a:ln>
        </p:spPr>
        <p:txBody>
          <a:bodyPr lIns="0" tIns="0" rIns="0" bIns="0">
            <a:spAutoFit/>
          </a:bodyPr>
          <a:lstStyle/>
          <a:p>
            <a:pPr marL="12700"/>
            <a:r>
              <a:rPr lang="ru-RU" sz="2000">
                <a:latin typeface="Palatino Linotype" pitchFamily="18" charset="0"/>
              </a:rPr>
              <a:t>Visualization for overview of inpuĴed data.</a:t>
            </a:r>
          </a:p>
        </p:txBody>
      </p:sp>
      <p:sp>
        <p:nvSpPr>
          <p:cNvPr id="32771" name="object 4"/>
          <p:cNvSpPr>
            <a:spLocks noChangeArrowheads="1"/>
          </p:cNvSpPr>
          <p:nvPr/>
        </p:nvSpPr>
        <p:spPr bwMode="auto">
          <a:xfrm>
            <a:off x="450850" y="750888"/>
            <a:ext cx="6654800" cy="310197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8138" y="323850"/>
            <a:ext cx="3013075" cy="384175"/>
          </a:xfrm>
          <a:prstGeom prst="rect">
            <a:avLst/>
          </a:prstGeom>
        </p:spPr>
        <p:txBody>
          <a:bodyPr lIns="0" tIns="0" rIns="0" bIns="0">
            <a:spAutoFit/>
          </a:bodyPr>
          <a:lstStyle/>
          <a:p>
            <a:pPr marL="12700" fontAlgn="auto">
              <a:spcBef>
                <a:spcPts val="0"/>
              </a:spcBef>
              <a:spcAft>
                <a:spcPts val="0"/>
              </a:spcAft>
              <a:defRPr/>
            </a:pPr>
            <a:r>
              <a:rPr sz="2800" spc="10" dirty="0">
                <a:solidFill>
                  <a:srgbClr val="111313"/>
                </a:solidFill>
                <a:latin typeface="Palatino Linotype"/>
                <a:cs typeface="Palatino Linotype"/>
              </a:rPr>
              <a:t>S</a:t>
            </a:r>
            <a:r>
              <a:rPr sz="2800" dirty="0">
                <a:solidFill>
                  <a:srgbClr val="111313"/>
                </a:solidFill>
                <a:latin typeface="Palatino Linotype"/>
                <a:cs typeface="Palatino Linotype"/>
              </a:rPr>
              <a:t>h</a:t>
            </a:r>
            <a:r>
              <a:rPr sz="2800" spc="15" dirty="0">
                <a:solidFill>
                  <a:srgbClr val="111313"/>
                </a:solidFill>
                <a:latin typeface="Palatino Linotype"/>
                <a:cs typeface="Palatino Linotype"/>
              </a:rPr>
              <a:t>i</a:t>
            </a:r>
            <a:r>
              <a:rPr sz="2800" dirty="0">
                <a:solidFill>
                  <a:srgbClr val="111313"/>
                </a:solidFill>
                <a:latin typeface="Palatino Linotype"/>
                <a:cs typeface="Palatino Linotype"/>
              </a:rPr>
              <a:t>n</a:t>
            </a:r>
            <a:r>
              <a:rPr sz="2800" spc="15" dirty="0">
                <a:solidFill>
                  <a:srgbClr val="111313"/>
                </a:solidFill>
                <a:latin typeface="Palatino Linotype"/>
                <a:cs typeface="Palatino Linotype"/>
              </a:rPr>
              <a:t>y</a:t>
            </a:r>
            <a:r>
              <a:rPr sz="2800" spc="25" dirty="0">
                <a:solidFill>
                  <a:srgbClr val="111313"/>
                </a:solidFill>
                <a:latin typeface="Palatino Linotype"/>
                <a:cs typeface="Palatino Linotype"/>
              </a:rPr>
              <a:t> </a:t>
            </a:r>
            <a:r>
              <a:rPr sz="2800" spc="-5" dirty="0">
                <a:solidFill>
                  <a:srgbClr val="111313"/>
                </a:solidFill>
                <a:latin typeface="Palatino Linotype"/>
                <a:cs typeface="Palatino Linotype"/>
              </a:rPr>
              <a:t>t</a:t>
            </a:r>
            <a:r>
              <a:rPr sz="2800" spc="10" dirty="0">
                <a:solidFill>
                  <a:srgbClr val="111313"/>
                </a:solidFill>
                <a:latin typeface="Palatino Linotype"/>
                <a:cs typeface="Palatino Linotype"/>
              </a:rPr>
              <a:t>a</a:t>
            </a:r>
            <a:r>
              <a:rPr sz="2800" spc="25" dirty="0">
                <a:solidFill>
                  <a:srgbClr val="111313"/>
                </a:solidFill>
                <a:latin typeface="Palatino Linotype"/>
                <a:cs typeface="Palatino Linotype"/>
              </a:rPr>
              <a:t>b</a:t>
            </a:r>
            <a:r>
              <a:rPr sz="2800" spc="5" dirty="0">
                <a:solidFill>
                  <a:srgbClr val="111313"/>
                </a:solidFill>
                <a:latin typeface="Palatino Linotype"/>
                <a:cs typeface="Palatino Linotype"/>
              </a:rPr>
              <a:t>s: </a:t>
            </a:r>
            <a:r>
              <a:rPr sz="2800" spc="15" dirty="0">
                <a:solidFill>
                  <a:srgbClr val="111313"/>
                </a:solidFill>
                <a:latin typeface="Palatino Linotype"/>
                <a:cs typeface="Palatino Linotype"/>
              </a:rPr>
              <a:t>R</a:t>
            </a:r>
            <a:r>
              <a:rPr sz="2800" spc="-5" dirty="0">
                <a:solidFill>
                  <a:srgbClr val="111313"/>
                </a:solidFill>
                <a:latin typeface="Palatino Linotype"/>
                <a:cs typeface="Palatino Linotype"/>
              </a:rPr>
              <a:t>e</a:t>
            </a:r>
            <a:r>
              <a:rPr sz="2800" spc="10" dirty="0">
                <a:solidFill>
                  <a:srgbClr val="111313"/>
                </a:solidFill>
                <a:latin typeface="Palatino Linotype"/>
                <a:cs typeface="Palatino Linotype"/>
              </a:rPr>
              <a:t>s</a:t>
            </a:r>
            <a:r>
              <a:rPr sz="2800" spc="25" dirty="0">
                <a:solidFill>
                  <a:srgbClr val="111313"/>
                </a:solidFill>
                <a:latin typeface="Palatino Linotype"/>
                <a:cs typeface="Palatino Linotype"/>
              </a:rPr>
              <a:t>u</a:t>
            </a:r>
            <a:r>
              <a:rPr sz="2800" spc="-5" dirty="0">
                <a:solidFill>
                  <a:srgbClr val="111313"/>
                </a:solidFill>
                <a:latin typeface="Palatino Linotype"/>
                <a:cs typeface="Palatino Linotype"/>
              </a:rPr>
              <a:t>lt</a:t>
            </a:r>
            <a:r>
              <a:rPr sz="2800" spc="10" dirty="0">
                <a:solidFill>
                  <a:srgbClr val="111313"/>
                </a:solidFill>
                <a:latin typeface="Palatino Linotype"/>
                <a:cs typeface="Palatino Linotype"/>
              </a:rPr>
              <a:t>s</a:t>
            </a:r>
            <a:endParaRPr sz="2800">
              <a:latin typeface="Palatino Linotype"/>
              <a:cs typeface="Palatino Linotype"/>
            </a:endParaRPr>
          </a:p>
        </p:txBody>
      </p:sp>
      <p:sp>
        <p:nvSpPr>
          <p:cNvPr id="3" name="object 3"/>
          <p:cNvSpPr txBox="1"/>
          <p:nvPr/>
        </p:nvSpPr>
        <p:spPr>
          <a:xfrm>
            <a:off x="338138" y="3984625"/>
            <a:ext cx="4208462" cy="282575"/>
          </a:xfrm>
          <a:prstGeom prst="rect">
            <a:avLst/>
          </a:prstGeom>
        </p:spPr>
        <p:txBody>
          <a:bodyPr lIns="0" tIns="0" rIns="0" bIns="0">
            <a:spAutoFit/>
          </a:bodyPr>
          <a:lstStyle/>
          <a:p>
            <a:pPr marL="12700" fontAlgn="auto">
              <a:spcBef>
                <a:spcPts val="0"/>
              </a:spcBef>
              <a:spcAft>
                <a:spcPts val="0"/>
              </a:spcAft>
              <a:defRPr/>
            </a:pPr>
            <a:r>
              <a:rPr sz="2000" spc="-65" dirty="0">
                <a:latin typeface="Palatino Linotype"/>
                <a:cs typeface="Palatino Linotype"/>
              </a:rPr>
              <a:t>V</a:t>
            </a:r>
            <a:r>
              <a:rPr sz="2000" spc="10" dirty="0">
                <a:latin typeface="Palatino Linotype"/>
                <a:cs typeface="Palatino Linotype"/>
              </a:rPr>
              <a:t>i</a:t>
            </a:r>
            <a:r>
              <a:rPr sz="2000" spc="5" dirty="0">
                <a:latin typeface="Palatino Linotype"/>
                <a:cs typeface="Palatino Linotype"/>
              </a:rPr>
              <a:t>su</a:t>
            </a:r>
            <a:r>
              <a:rPr sz="2000" dirty="0">
                <a:latin typeface="Palatino Linotype"/>
                <a:cs typeface="Palatino Linotype"/>
              </a:rPr>
              <a:t>a</a:t>
            </a:r>
            <a:r>
              <a:rPr sz="2000" spc="-10" dirty="0">
                <a:latin typeface="Palatino Linotype"/>
                <a:cs typeface="Palatino Linotype"/>
              </a:rPr>
              <a:t>l</a:t>
            </a:r>
            <a:r>
              <a:rPr sz="2000" spc="10" dirty="0">
                <a:latin typeface="Palatino Linotype"/>
                <a:cs typeface="Palatino Linotype"/>
              </a:rPr>
              <a:t>i</a:t>
            </a:r>
            <a:r>
              <a:rPr sz="2000" dirty="0">
                <a:latin typeface="Palatino Linotype"/>
                <a:cs typeface="Palatino Linotype"/>
              </a:rPr>
              <a:t>za</a:t>
            </a:r>
            <a:r>
              <a:rPr sz="2000" spc="10" dirty="0">
                <a:latin typeface="Palatino Linotype"/>
                <a:cs typeface="Palatino Linotype"/>
              </a:rPr>
              <a:t>t</a:t>
            </a:r>
            <a:r>
              <a:rPr sz="2000" spc="-10" dirty="0">
                <a:latin typeface="Palatino Linotype"/>
                <a:cs typeface="Palatino Linotype"/>
              </a:rPr>
              <a:t>i</a:t>
            </a:r>
            <a:r>
              <a:rPr sz="2000" spc="25" dirty="0">
                <a:latin typeface="Palatino Linotype"/>
                <a:cs typeface="Palatino Linotype"/>
              </a:rPr>
              <a:t>o</a:t>
            </a:r>
            <a:r>
              <a:rPr sz="2000" dirty="0">
                <a:latin typeface="Palatino Linotype"/>
                <a:cs typeface="Palatino Linotype"/>
              </a:rPr>
              <a:t>n</a:t>
            </a:r>
            <a:r>
              <a:rPr sz="2000" spc="5" dirty="0">
                <a:latin typeface="Palatino Linotype"/>
                <a:cs typeface="Palatino Linotype"/>
              </a:rPr>
              <a:t> </a:t>
            </a:r>
            <a:r>
              <a:rPr sz="2000" dirty="0">
                <a:latin typeface="Palatino Linotype"/>
                <a:cs typeface="Palatino Linotype"/>
              </a:rPr>
              <a:t>of </a:t>
            </a:r>
            <a:r>
              <a:rPr sz="2000" spc="-5" dirty="0">
                <a:latin typeface="Palatino Linotype"/>
                <a:cs typeface="Palatino Linotype"/>
              </a:rPr>
              <a:t>r</a:t>
            </a:r>
            <a:r>
              <a:rPr sz="2000" spc="15" dirty="0">
                <a:latin typeface="Palatino Linotype"/>
                <a:cs typeface="Palatino Linotype"/>
              </a:rPr>
              <a:t>e</a:t>
            </a:r>
            <a:r>
              <a:rPr sz="2000" spc="-15" dirty="0">
                <a:latin typeface="Palatino Linotype"/>
                <a:cs typeface="Palatino Linotype"/>
              </a:rPr>
              <a:t>s</a:t>
            </a:r>
            <a:r>
              <a:rPr sz="2000" spc="5" dirty="0">
                <a:latin typeface="Palatino Linotype"/>
                <a:cs typeface="Palatino Linotype"/>
              </a:rPr>
              <a:t>u</a:t>
            </a:r>
            <a:r>
              <a:rPr sz="2000" spc="10" dirty="0">
                <a:latin typeface="Palatino Linotype"/>
                <a:cs typeface="Palatino Linotype"/>
              </a:rPr>
              <a:t>l</a:t>
            </a:r>
            <a:r>
              <a:rPr sz="2000" spc="-10" dirty="0">
                <a:latin typeface="Palatino Linotype"/>
                <a:cs typeface="Palatino Linotype"/>
              </a:rPr>
              <a:t>t</a:t>
            </a:r>
            <a:r>
              <a:rPr sz="2000" dirty="0">
                <a:latin typeface="Palatino Linotype"/>
                <a:cs typeface="Palatino Linotype"/>
              </a:rPr>
              <a:t>s</a:t>
            </a:r>
            <a:r>
              <a:rPr sz="2000" spc="10" dirty="0">
                <a:latin typeface="Palatino Linotype"/>
                <a:cs typeface="Palatino Linotype"/>
              </a:rPr>
              <a:t> </a:t>
            </a:r>
            <a:r>
              <a:rPr sz="2000" dirty="0">
                <a:latin typeface="Palatino Linotype"/>
                <a:cs typeface="Palatino Linotype"/>
              </a:rPr>
              <a:t>of</a:t>
            </a:r>
            <a:r>
              <a:rPr sz="2000" spc="25" dirty="0">
                <a:latin typeface="Palatino Linotype"/>
                <a:cs typeface="Palatino Linotype"/>
              </a:rPr>
              <a:t> </a:t>
            </a:r>
            <a:r>
              <a:rPr sz="2000" spc="-15" dirty="0">
                <a:latin typeface="Palatino Linotype"/>
                <a:cs typeface="Palatino Linotype"/>
              </a:rPr>
              <a:t>s</a:t>
            </a:r>
            <a:r>
              <a:rPr sz="2000" spc="10" dirty="0">
                <a:latin typeface="Palatino Linotype"/>
                <a:cs typeface="Palatino Linotype"/>
              </a:rPr>
              <a:t>i</a:t>
            </a:r>
            <a:r>
              <a:rPr sz="2000" spc="-5" dirty="0">
                <a:latin typeface="Palatino Linotype"/>
                <a:cs typeface="Palatino Linotype"/>
              </a:rPr>
              <a:t>m</a:t>
            </a:r>
            <a:r>
              <a:rPr sz="2000" spc="5" dirty="0">
                <a:latin typeface="Palatino Linotype"/>
                <a:cs typeface="Palatino Linotype"/>
              </a:rPr>
              <a:t>u</a:t>
            </a:r>
            <a:r>
              <a:rPr sz="2000" spc="10" dirty="0">
                <a:latin typeface="Palatino Linotype"/>
                <a:cs typeface="Palatino Linotype"/>
              </a:rPr>
              <a:t>l</a:t>
            </a:r>
            <a:r>
              <a:rPr sz="2000" dirty="0">
                <a:latin typeface="Palatino Linotype"/>
                <a:cs typeface="Palatino Linotype"/>
              </a:rPr>
              <a:t>a</a:t>
            </a:r>
            <a:r>
              <a:rPr sz="2000" spc="10" dirty="0">
                <a:latin typeface="Palatino Linotype"/>
                <a:cs typeface="Palatino Linotype"/>
              </a:rPr>
              <a:t>t</a:t>
            </a:r>
            <a:r>
              <a:rPr sz="2000" spc="-10" dirty="0">
                <a:latin typeface="Palatino Linotype"/>
                <a:cs typeface="Palatino Linotype"/>
              </a:rPr>
              <a:t>i</a:t>
            </a:r>
            <a:r>
              <a:rPr sz="2000" dirty="0">
                <a:latin typeface="Palatino Linotype"/>
                <a:cs typeface="Palatino Linotype"/>
              </a:rPr>
              <a:t>on</a:t>
            </a:r>
            <a:endParaRPr sz="2000">
              <a:latin typeface="Palatino Linotype"/>
              <a:cs typeface="Palatino Linotype"/>
            </a:endParaRPr>
          </a:p>
        </p:txBody>
      </p:sp>
      <p:sp>
        <p:nvSpPr>
          <p:cNvPr id="34819" name="object 4"/>
          <p:cNvSpPr>
            <a:spLocks noChangeArrowheads="1"/>
          </p:cNvSpPr>
          <p:nvPr/>
        </p:nvSpPr>
        <p:spPr bwMode="auto">
          <a:xfrm>
            <a:off x="450850" y="750888"/>
            <a:ext cx="6654800" cy="310197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10" dirty="0"/>
              <a:t>S</a:t>
            </a:r>
            <a:r>
              <a:rPr sz="2800" dirty="0"/>
              <a:t>h</a:t>
            </a:r>
            <a:r>
              <a:rPr sz="2800" spc="15" dirty="0"/>
              <a:t>i</a:t>
            </a:r>
            <a:r>
              <a:rPr sz="2800" dirty="0"/>
              <a:t>n</a:t>
            </a:r>
            <a:r>
              <a:rPr sz="2800" spc="15" dirty="0"/>
              <a:t>y</a:t>
            </a:r>
            <a:r>
              <a:rPr sz="2800" spc="25" dirty="0"/>
              <a:t> </a:t>
            </a:r>
            <a:r>
              <a:rPr sz="2800" spc="-5" dirty="0"/>
              <a:t>t</a:t>
            </a:r>
            <a:r>
              <a:rPr sz="2800" spc="10" dirty="0"/>
              <a:t>a</a:t>
            </a:r>
            <a:r>
              <a:rPr sz="2800" spc="25" dirty="0"/>
              <a:t>b</a:t>
            </a:r>
            <a:r>
              <a:rPr sz="2800" spc="5" dirty="0"/>
              <a:t>s: </a:t>
            </a:r>
            <a:r>
              <a:rPr sz="2800" spc="-90" dirty="0"/>
              <a:t>P</a:t>
            </a:r>
            <a:r>
              <a:rPr sz="2800" spc="20" dirty="0"/>
              <a:t>e</a:t>
            </a:r>
            <a:r>
              <a:rPr sz="2800" spc="15" dirty="0"/>
              <a:t>r</a:t>
            </a:r>
            <a:r>
              <a:rPr sz="2800" spc="-5" dirty="0"/>
              <a:t>t</a:t>
            </a:r>
            <a:r>
              <a:rPr sz="2800" spc="10" dirty="0"/>
              <a:t>u</a:t>
            </a:r>
            <a:r>
              <a:rPr sz="2800" spc="15" dirty="0"/>
              <a:t>r</a:t>
            </a:r>
            <a:r>
              <a:rPr sz="2800" spc="5" dirty="0"/>
              <a:t>b</a:t>
            </a:r>
            <a:r>
              <a:rPr sz="2800" spc="25" dirty="0"/>
              <a:t>a</a:t>
            </a:r>
            <a:r>
              <a:rPr sz="2800" spc="-5" dirty="0"/>
              <a:t>ti</a:t>
            </a:r>
            <a:r>
              <a:rPr sz="2800" spc="25" dirty="0"/>
              <a:t>o</a:t>
            </a:r>
            <a:r>
              <a:rPr sz="2800" spc="15" dirty="0"/>
              <a:t>n</a:t>
            </a:r>
            <a:endParaRPr sz="2800"/>
          </a:p>
        </p:txBody>
      </p:sp>
      <p:sp>
        <p:nvSpPr>
          <p:cNvPr id="36866" name="object 3"/>
          <p:cNvSpPr txBox="1">
            <a:spLocks noChangeArrowheads="1"/>
          </p:cNvSpPr>
          <p:nvPr/>
        </p:nvSpPr>
        <p:spPr bwMode="auto">
          <a:xfrm>
            <a:off x="338138" y="3984625"/>
            <a:ext cx="6696075" cy="590550"/>
          </a:xfrm>
          <a:prstGeom prst="rect">
            <a:avLst/>
          </a:prstGeom>
          <a:noFill/>
          <a:ln w="9525">
            <a:noFill/>
            <a:miter lim="800000"/>
            <a:headEnd/>
            <a:tailEnd/>
          </a:ln>
        </p:spPr>
        <p:txBody>
          <a:bodyPr lIns="0" tIns="0" rIns="0" bIns="0">
            <a:spAutoFit/>
          </a:bodyPr>
          <a:lstStyle/>
          <a:p>
            <a:pPr marL="12700">
              <a:lnSpc>
                <a:spcPct val="101000"/>
              </a:lnSpc>
            </a:pPr>
            <a:r>
              <a:rPr lang="ru-RU" sz="2000">
                <a:latin typeface="Palatino Linotype" pitchFamily="18" charset="0"/>
              </a:rPr>
              <a:t>Visualization for single-variable adjustment to equilibrium growth rate.</a:t>
            </a:r>
          </a:p>
        </p:txBody>
      </p:sp>
      <p:sp>
        <p:nvSpPr>
          <p:cNvPr id="36867" name="object 4"/>
          <p:cNvSpPr>
            <a:spLocks noChangeArrowheads="1"/>
          </p:cNvSpPr>
          <p:nvPr/>
        </p:nvSpPr>
        <p:spPr bwMode="auto">
          <a:xfrm>
            <a:off x="450850" y="750888"/>
            <a:ext cx="6654800" cy="310197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3" name="object 2"/>
          <p:cNvSpPr>
            <a:spLocks noChangeArrowheads="1"/>
          </p:cNvSpPr>
          <p:nvPr/>
        </p:nvSpPr>
        <p:spPr bwMode="auto">
          <a:xfrm>
            <a:off x="361950" y="463550"/>
            <a:ext cx="4633913" cy="877888"/>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10" dirty="0"/>
              <a:t>S</a:t>
            </a:r>
            <a:r>
              <a:rPr sz="2800" spc="-5" dirty="0"/>
              <a:t>t</a:t>
            </a:r>
            <a:r>
              <a:rPr sz="2800" spc="25" dirty="0"/>
              <a:t>o</a:t>
            </a:r>
            <a:r>
              <a:rPr sz="2800" dirty="0"/>
              <a:t>c</a:t>
            </a:r>
            <a:r>
              <a:rPr sz="2800" spc="20" dirty="0"/>
              <a:t>h</a:t>
            </a:r>
            <a:r>
              <a:rPr sz="2800" spc="10" dirty="0"/>
              <a:t>as</a:t>
            </a:r>
            <a:r>
              <a:rPr sz="2800" spc="-5" dirty="0"/>
              <a:t>t</a:t>
            </a:r>
            <a:r>
              <a:rPr sz="2800" spc="15" dirty="0"/>
              <a:t>i</a:t>
            </a:r>
            <a:r>
              <a:rPr sz="2800" spc="10" dirty="0"/>
              <a:t>c s</a:t>
            </a:r>
            <a:r>
              <a:rPr sz="2800" spc="-5" dirty="0"/>
              <a:t>i</a:t>
            </a:r>
            <a:r>
              <a:rPr sz="2800" spc="15" dirty="0"/>
              <a:t>m</a:t>
            </a:r>
            <a:r>
              <a:rPr sz="2800" spc="25" dirty="0"/>
              <a:t>u</a:t>
            </a:r>
            <a:r>
              <a:rPr sz="2800" spc="-5" dirty="0"/>
              <a:t>l</a:t>
            </a:r>
            <a:r>
              <a:rPr sz="2800" spc="10" dirty="0"/>
              <a:t>a</a:t>
            </a:r>
            <a:r>
              <a:rPr sz="2800" spc="15" dirty="0"/>
              <a:t>t</a:t>
            </a:r>
            <a:r>
              <a:rPr sz="2800" spc="-5" dirty="0"/>
              <a:t>i</a:t>
            </a:r>
            <a:r>
              <a:rPr sz="2800" spc="25" dirty="0"/>
              <a:t>o</a:t>
            </a:r>
            <a:r>
              <a:rPr sz="2800" spc="15" dirty="0"/>
              <a:t>n</a:t>
            </a:r>
            <a:endParaRPr sz="2800"/>
          </a:p>
        </p:txBody>
      </p:sp>
      <p:sp>
        <p:nvSpPr>
          <p:cNvPr id="40962" name="object 3"/>
          <p:cNvSpPr>
            <a:spLocks/>
          </p:cNvSpPr>
          <p:nvPr/>
        </p:nvSpPr>
        <p:spPr bwMode="auto">
          <a:xfrm>
            <a:off x="368300" y="1520825"/>
            <a:ext cx="107950" cy="111125"/>
          </a:xfrm>
          <a:custGeom>
            <a:avLst/>
            <a:gdLst>
              <a:gd name="T0" fmla="*/ 51792 w 106679"/>
              <a:gd name="T1" fmla="*/ 0 h 109855"/>
              <a:gd name="T2" fmla="*/ 15426 w 106679"/>
              <a:gd name="T3" fmla="*/ 16390 h 109855"/>
              <a:gd name="T4" fmla="*/ 0 w 106679"/>
              <a:gd name="T5" fmla="*/ 56487 h 109855"/>
              <a:gd name="T6" fmla="*/ 2277 w 106679"/>
              <a:gd name="T7" fmla="*/ 70749 h 109855"/>
              <a:gd name="T8" fmla="*/ 27479 w 106679"/>
              <a:gd name="T9" fmla="*/ 102505 h 109855"/>
              <a:gd name="T10" fmla="*/ 54753 w 106679"/>
              <a:gd name="T11" fmla="*/ 109650 h 109855"/>
              <a:gd name="T12" fmla="*/ 68696 w 106679"/>
              <a:gd name="T13" fmla="*/ 107100 h 109855"/>
              <a:gd name="T14" fmla="*/ 99656 w 106679"/>
              <a:gd name="T15" fmla="*/ 81328 h 109855"/>
              <a:gd name="T16" fmla="*/ 106633 w 106679"/>
              <a:gd name="T17" fmla="*/ 53232 h 109855"/>
              <a:gd name="T18" fmla="*/ 104354 w 106679"/>
              <a:gd name="T19" fmla="*/ 38972 h 109855"/>
              <a:gd name="T20" fmla="*/ 79125 w 106679"/>
              <a:gd name="T21" fmla="*/ 7197 h 109855"/>
              <a:gd name="T22" fmla="*/ 51792 w 106679"/>
              <a:gd name="T23" fmla="*/ 0 h 1098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679"/>
              <a:gd name="T37" fmla="*/ 0 h 109855"/>
              <a:gd name="T38" fmla="*/ 106679 w 106679"/>
              <a:gd name="T39" fmla="*/ 109855 h 1098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679" h="109855">
                <a:moveTo>
                  <a:pt x="51792" y="0"/>
                </a:moveTo>
                <a:lnTo>
                  <a:pt x="15426" y="16390"/>
                </a:lnTo>
                <a:lnTo>
                  <a:pt x="0" y="56487"/>
                </a:lnTo>
                <a:lnTo>
                  <a:pt x="2277" y="70749"/>
                </a:lnTo>
                <a:lnTo>
                  <a:pt x="27479" y="102505"/>
                </a:lnTo>
                <a:lnTo>
                  <a:pt x="54753" y="109650"/>
                </a:lnTo>
                <a:lnTo>
                  <a:pt x="68696" y="107100"/>
                </a:lnTo>
                <a:lnTo>
                  <a:pt x="99656" y="81328"/>
                </a:lnTo>
                <a:lnTo>
                  <a:pt x="106633" y="53232"/>
                </a:lnTo>
                <a:lnTo>
                  <a:pt x="104354" y="38972"/>
                </a:lnTo>
                <a:lnTo>
                  <a:pt x="79125" y="7197"/>
                </a:lnTo>
                <a:lnTo>
                  <a:pt x="51792" y="0"/>
                </a:lnTo>
                <a:close/>
              </a:path>
            </a:pathLst>
          </a:custGeom>
          <a:solidFill>
            <a:srgbClr val="000000"/>
          </a:solidFill>
          <a:ln w="9525">
            <a:noFill/>
            <a:round/>
            <a:headEnd/>
            <a:tailEnd/>
          </a:ln>
        </p:spPr>
        <p:txBody>
          <a:bodyPr lIns="0" tIns="0" rIns="0" bIns="0"/>
          <a:lstStyle/>
          <a:p>
            <a:endParaRPr lang="ru-RU"/>
          </a:p>
        </p:txBody>
      </p:sp>
      <p:sp>
        <p:nvSpPr>
          <p:cNvPr id="40963" name="object 4"/>
          <p:cNvSpPr txBox="1">
            <a:spLocks noChangeArrowheads="1"/>
          </p:cNvSpPr>
          <p:nvPr/>
        </p:nvSpPr>
        <p:spPr bwMode="auto">
          <a:xfrm>
            <a:off x="623888" y="806450"/>
            <a:ext cx="6583362" cy="3502025"/>
          </a:xfrm>
          <a:prstGeom prst="rect">
            <a:avLst/>
          </a:prstGeom>
          <a:noFill/>
          <a:ln w="9525">
            <a:noFill/>
            <a:miter lim="800000"/>
            <a:headEnd/>
            <a:tailEnd/>
          </a:ln>
        </p:spPr>
        <p:txBody>
          <a:bodyPr lIns="0" tIns="0" rIns="0" bIns="0">
            <a:spAutoFit/>
          </a:bodyPr>
          <a:lstStyle/>
          <a:p>
            <a:pPr marL="12700"/>
            <a:r>
              <a:rPr lang="ru-RU" sz="2000">
                <a:latin typeface="Palatino Linotype" pitchFamily="18" charset="0"/>
              </a:rPr>
              <a:t>Randomized selection.</a:t>
            </a:r>
          </a:p>
          <a:p>
            <a:pPr marL="12700">
              <a:spcBef>
                <a:spcPts val="50"/>
              </a:spcBef>
            </a:pPr>
            <a:endParaRPr lang="ru-RU" sz="1900">
              <a:latin typeface="Times New Roman" pitchFamily="18" charset="0"/>
              <a:cs typeface="Times New Roman" pitchFamily="18" charset="0"/>
            </a:endParaRPr>
          </a:p>
          <a:p>
            <a:pPr marL="12700">
              <a:lnSpc>
                <a:spcPct val="102000"/>
              </a:lnSpc>
            </a:pPr>
            <a:r>
              <a:rPr lang="ru-RU" sz="2000">
                <a:latin typeface="Palatino Linotype" pitchFamily="18" charset="0"/>
              </a:rPr>
              <a:t>Randomized scenarios for learning purposes with ﬁxed random seed number for reproducible researches.</a:t>
            </a:r>
          </a:p>
          <a:p>
            <a:pPr marL="12700">
              <a:lnSpc>
                <a:spcPct val="101000"/>
              </a:lnSpc>
              <a:spcBef>
                <a:spcPts val="1125"/>
              </a:spcBef>
            </a:pPr>
            <a:r>
              <a:rPr lang="ru-RU" sz="2000">
                <a:latin typeface="Palatino Linotype" pitchFamily="18" charset="0"/>
              </a:rPr>
              <a:t>Randomized simulation for </a:t>
            </a:r>
            <a:r>
              <a:rPr lang="en-US" sz="2000">
                <a:latin typeface="Palatino Linotype" pitchFamily="18" charset="0"/>
              </a:rPr>
              <a:t>with fixed</a:t>
            </a:r>
            <a:r>
              <a:rPr lang="ru-RU" sz="2000">
                <a:latin typeface="Palatino Linotype" pitchFamily="18" charset="0"/>
              </a:rPr>
              <a:t> random seed number for reproducible researches.</a:t>
            </a:r>
          </a:p>
          <a:p>
            <a:pPr marL="12700">
              <a:lnSpc>
                <a:spcPct val="101000"/>
              </a:lnSpc>
              <a:spcBef>
                <a:spcPts val="1125"/>
              </a:spcBef>
            </a:pPr>
            <a:r>
              <a:rPr lang="ru-RU" sz="2000">
                <a:latin typeface="Palatino Linotype" pitchFamily="18" charset="0"/>
              </a:rPr>
              <a:t>No portion of individuals. No half of </a:t>
            </a:r>
            <a:r>
              <a:rPr lang="ru-RU" sz="2000" i="1">
                <a:latin typeface="Palatino Linotype" pitchFamily="18" charset="0"/>
              </a:rPr>
              <a:t>last bear</a:t>
            </a:r>
            <a:r>
              <a:rPr lang="ru-RU" sz="2000">
                <a:latin typeface="Palatino Linotype" pitchFamily="18" charset="0"/>
              </a:rPr>
              <a:t>: either “Yes” or “No”. Occasional choice for multiple sample.</a:t>
            </a:r>
          </a:p>
          <a:p>
            <a:pPr marL="12700">
              <a:lnSpc>
                <a:spcPct val="102000"/>
              </a:lnSpc>
              <a:spcBef>
                <a:spcPts val="1100"/>
              </a:spcBef>
            </a:pPr>
            <a:r>
              <a:rPr lang="ru-RU" sz="2000">
                <a:latin typeface="Palatino Linotype" pitchFamily="18" charset="0"/>
              </a:rPr>
              <a:t>Increasing size of modelled population increases precision of applied demographical parameters.</a:t>
            </a:r>
          </a:p>
        </p:txBody>
      </p:sp>
      <p:sp>
        <p:nvSpPr>
          <p:cNvPr id="40964" name="object 5"/>
          <p:cNvSpPr>
            <a:spLocks/>
          </p:cNvSpPr>
          <p:nvPr/>
        </p:nvSpPr>
        <p:spPr bwMode="auto">
          <a:xfrm>
            <a:off x="368300" y="2279650"/>
            <a:ext cx="107950" cy="111125"/>
          </a:xfrm>
          <a:custGeom>
            <a:avLst/>
            <a:gdLst>
              <a:gd name="T0" fmla="*/ 51792 w 106679"/>
              <a:gd name="T1" fmla="*/ 0 h 109855"/>
              <a:gd name="T2" fmla="*/ 15426 w 106679"/>
              <a:gd name="T3" fmla="*/ 16390 h 109855"/>
              <a:gd name="T4" fmla="*/ 0 w 106679"/>
              <a:gd name="T5" fmla="*/ 56487 h 109855"/>
              <a:gd name="T6" fmla="*/ 2277 w 106679"/>
              <a:gd name="T7" fmla="*/ 70749 h 109855"/>
              <a:gd name="T8" fmla="*/ 27479 w 106679"/>
              <a:gd name="T9" fmla="*/ 102505 h 109855"/>
              <a:gd name="T10" fmla="*/ 54753 w 106679"/>
              <a:gd name="T11" fmla="*/ 109650 h 109855"/>
              <a:gd name="T12" fmla="*/ 68696 w 106679"/>
              <a:gd name="T13" fmla="*/ 107100 h 109855"/>
              <a:gd name="T14" fmla="*/ 99656 w 106679"/>
              <a:gd name="T15" fmla="*/ 81328 h 109855"/>
              <a:gd name="T16" fmla="*/ 106633 w 106679"/>
              <a:gd name="T17" fmla="*/ 53232 h 109855"/>
              <a:gd name="T18" fmla="*/ 104354 w 106679"/>
              <a:gd name="T19" fmla="*/ 38972 h 109855"/>
              <a:gd name="T20" fmla="*/ 79125 w 106679"/>
              <a:gd name="T21" fmla="*/ 7197 h 109855"/>
              <a:gd name="T22" fmla="*/ 51792 w 106679"/>
              <a:gd name="T23" fmla="*/ 0 h 1098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679"/>
              <a:gd name="T37" fmla="*/ 0 h 109855"/>
              <a:gd name="T38" fmla="*/ 106679 w 106679"/>
              <a:gd name="T39" fmla="*/ 109855 h 1098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679" h="109855">
                <a:moveTo>
                  <a:pt x="51792" y="0"/>
                </a:moveTo>
                <a:lnTo>
                  <a:pt x="15426" y="16390"/>
                </a:lnTo>
                <a:lnTo>
                  <a:pt x="0" y="56487"/>
                </a:lnTo>
                <a:lnTo>
                  <a:pt x="2277" y="70749"/>
                </a:lnTo>
                <a:lnTo>
                  <a:pt x="27479" y="102505"/>
                </a:lnTo>
                <a:lnTo>
                  <a:pt x="54753" y="109650"/>
                </a:lnTo>
                <a:lnTo>
                  <a:pt x="68696" y="107100"/>
                </a:lnTo>
                <a:lnTo>
                  <a:pt x="99656" y="81328"/>
                </a:lnTo>
                <a:lnTo>
                  <a:pt x="106633" y="53232"/>
                </a:lnTo>
                <a:lnTo>
                  <a:pt x="104354" y="38972"/>
                </a:lnTo>
                <a:lnTo>
                  <a:pt x="79125" y="7197"/>
                </a:lnTo>
                <a:lnTo>
                  <a:pt x="51792" y="0"/>
                </a:lnTo>
                <a:close/>
              </a:path>
            </a:pathLst>
          </a:custGeom>
          <a:solidFill>
            <a:srgbClr val="000000"/>
          </a:solidFill>
          <a:ln w="9525">
            <a:noFill/>
            <a:round/>
            <a:headEnd/>
            <a:tailEnd/>
          </a:ln>
        </p:spPr>
        <p:txBody>
          <a:bodyPr lIns="0" tIns="0" rIns="0" bIns="0"/>
          <a:lstStyle/>
          <a:p>
            <a:endParaRPr lang="ru-RU"/>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dirty="0"/>
              <a:t>Ti</a:t>
            </a:r>
            <a:r>
              <a:rPr sz="2800" spc="30" dirty="0"/>
              <a:t>m</a:t>
            </a:r>
            <a:r>
              <a:rPr sz="2800" spc="10" dirty="0"/>
              <a:t>e</a:t>
            </a:r>
            <a:r>
              <a:rPr sz="2800" spc="5" dirty="0"/>
              <a:t> of</a:t>
            </a:r>
            <a:r>
              <a:rPr sz="2800" spc="10" dirty="0"/>
              <a:t> </a:t>
            </a:r>
            <a:r>
              <a:rPr sz="2800" spc="20" dirty="0"/>
              <a:t>c</a:t>
            </a:r>
            <a:r>
              <a:rPr sz="2800" spc="-5" dirty="0"/>
              <a:t>e</a:t>
            </a:r>
            <a:r>
              <a:rPr sz="2800" spc="20" dirty="0"/>
              <a:t>n</a:t>
            </a:r>
            <a:r>
              <a:rPr sz="2800" spc="10" dirty="0"/>
              <a:t>sus</a:t>
            </a:r>
            <a:r>
              <a:rPr sz="2800" spc="15" dirty="0"/>
              <a:t> </a:t>
            </a:r>
            <a:r>
              <a:rPr sz="2800" spc="-5" dirty="0"/>
              <a:t>f</a:t>
            </a:r>
            <a:r>
              <a:rPr sz="2800" spc="25" dirty="0"/>
              <a:t>o</a:t>
            </a:r>
            <a:r>
              <a:rPr sz="2800" spc="10" dirty="0"/>
              <a:t>r</a:t>
            </a:r>
            <a:r>
              <a:rPr sz="2800" spc="5" dirty="0"/>
              <a:t> </a:t>
            </a:r>
            <a:r>
              <a:rPr sz="2800" spc="10" dirty="0"/>
              <a:t>a</a:t>
            </a:r>
            <a:r>
              <a:rPr sz="2800" spc="20" dirty="0"/>
              <a:t>n</a:t>
            </a:r>
            <a:r>
              <a:rPr sz="2800" dirty="0"/>
              <a:t>n</a:t>
            </a:r>
            <a:r>
              <a:rPr sz="2800" spc="25" dirty="0"/>
              <a:t>u</a:t>
            </a:r>
            <a:r>
              <a:rPr sz="2800" spc="10" dirty="0"/>
              <a:t>al s</a:t>
            </a:r>
            <a:r>
              <a:rPr sz="2800" dirty="0"/>
              <a:t>c</a:t>
            </a:r>
            <a:r>
              <a:rPr sz="2800" spc="25" dirty="0"/>
              <a:t>o</a:t>
            </a:r>
            <a:r>
              <a:rPr sz="2800" spc="-5" dirty="0"/>
              <a:t>r</a:t>
            </a:r>
            <a:r>
              <a:rPr sz="2800" spc="10" dirty="0"/>
              <a:t>e</a:t>
            </a:r>
            <a:endParaRPr sz="2800"/>
          </a:p>
        </p:txBody>
      </p:sp>
      <p:sp>
        <p:nvSpPr>
          <p:cNvPr id="43010" name="object 3"/>
          <p:cNvSpPr>
            <a:spLocks/>
          </p:cNvSpPr>
          <p:nvPr/>
        </p:nvSpPr>
        <p:spPr bwMode="auto">
          <a:xfrm>
            <a:off x="455613" y="2197100"/>
            <a:ext cx="103187" cy="106363"/>
          </a:xfrm>
          <a:custGeom>
            <a:avLst/>
            <a:gdLst>
              <a:gd name="T0" fmla="*/ 51032 w 104140"/>
              <a:gd name="T1" fmla="*/ 0 h 105410"/>
              <a:gd name="T2" fmla="*/ 13410 w 104140"/>
              <a:gd name="T3" fmla="*/ 18591 h 105410"/>
              <a:gd name="T4" fmla="*/ 0 w 104140"/>
              <a:gd name="T5" fmla="*/ 61123 h 105410"/>
              <a:gd name="T6" fmla="*/ 3765 w 104140"/>
              <a:gd name="T7" fmla="*/ 73501 h 105410"/>
              <a:gd name="T8" fmla="*/ 31995 w 104140"/>
              <a:gd name="T9" fmla="*/ 100183 h 105410"/>
              <a:gd name="T10" fmla="*/ 63070 w 104140"/>
              <a:gd name="T11" fmla="*/ 105343 h 105410"/>
              <a:gd name="T12" fmla="*/ 74754 w 104140"/>
              <a:gd name="T13" fmla="*/ 101070 h 105410"/>
              <a:gd name="T14" fmla="*/ 99626 w 104140"/>
              <a:gd name="T15" fmla="*/ 71604 h 105410"/>
              <a:gd name="T16" fmla="*/ 104130 w 104140"/>
              <a:gd name="T17" fmla="*/ 39082 h 105410"/>
              <a:gd name="T18" fmla="*/ 98720 w 104140"/>
              <a:gd name="T19" fmla="*/ 26640 h 105410"/>
              <a:gd name="T20" fmla="*/ 90182 w 104140"/>
              <a:gd name="T21" fmla="*/ 15900 h 105410"/>
              <a:gd name="T22" fmla="*/ 79040 w 104140"/>
              <a:gd name="T23" fmla="*/ 7473 h 105410"/>
              <a:gd name="T24" fmla="*/ 65815 w 104140"/>
              <a:gd name="T25" fmla="*/ 1970 h 105410"/>
              <a:gd name="T26" fmla="*/ 51032 w 104140"/>
              <a:gd name="T27" fmla="*/ 0 h 1054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4140"/>
              <a:gd name="T43" fmla="*/ 0 h 105410"/>
              <a:gd name="T44" fmla="*/ 104140 w 104140"/>
              <a:gd name="T45" fmla="*/ 105410 h 1054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4140" h="105410">
                <a:moveTo>
                  <a:pt x="51032" y="0"/>
                </a:moveTo>
                <a:lnTo>
                  <a:pt x="13410" y="18591"/>
                </a:lnTo>
                <a:lnTo>
                  <a:pt x="0" y="61123"/>
                </a:lnTo>
                <a:lnTo>
                  <a:pt x="3765" y="73501"/>
                </a:lnTo>
                <a:lnTo>
                  <a:pt x="31995" y="100183"/>
                </a:lnTo>
                <a:lnTo>
                  <a:pt x="63070" y="105343"/>
                </a:lnTo>
                <a:lnTo>
                  <a:pt x="74754" y="101070"/>
                </a:lnTo>
                <a:lnTo>
                  <a:pt x="99626" y="71604"/>
                </a:lnTo>
                <a:lnTo>
                  <a:pt x="104130" y="39082"/>
                </a:lnTo>
                <a:lnTo>
                  <a:pt x="98720" y="26640"/>
                </a:lnTo>
                <a:lnTo>
                  <a:pt x="90182" y="15900"/>
                </a:lnTo>
                <a:lnTo>
                  <a:pt x="79040" y="7473"/>
                </a:lnTo>
                <a:lnTo>
                  <a:pt x="65815" y="1970"/>
                </a:lnTo>
                <a:lnTo>
                  <a:pt x="51032" y="0"/>
                </a:lnTo>
                <a:close/>
              </a:path>
            </a:pathLst>
          </a:custGeom>
          <a:solidFill>
            <a:srgbClr val="000000"/>
          </a:solidFill>
          <a:ln w="9525">
            <a:noFill/>
            <a:round/>
            <a:headEnd/>
            <a:tailEnd/>
          </a:ln>
        </p:spPr>
        <p:txBody>
          <a:bodyPr lIns="0" tIns="0" rIns="0" bIns="0"/>
          <a:lstStyle/>
          <a:p>
            <a:endParaRPr lang="ru-RU"/>
          </a:p>
        </p:txBody>
      </p:sp>
      <p:sp>
        <p:nvSpPr>
          <p:cNvPr id="43011" name="object 4"/>
          <p:cNvSpPr>
            <a:spLocks noGrp="1"/>
          </p:cNvSpPr>
          <p:nvPr>
            <p:ph type="body" idx="1"/>
          </p:nvPr>
        </p:nvSpPr>
        <p:spPr/>
        <p:txBody>
          <a:bodyPr/>
          <a:lstStyle/>
          <a:p>
            <a:pPr marL="12700" eaLnBrk="1" hangingPunct="1">
              <a:lnSpc>
                <a:spcPct val="101000"/>
              </a:lnSpc>
              <a:spcBef>
                <a:spcPct val="0"/>
              </a:spcBef>
            </a:pPr>
            <a:r>
              <a:rPr lang="ru-RU" smtClean="0">
                <a:latin typeface="Palatino Linotype" pitchFamily="18" charset="0"/>
                <a:ea typeface="Palatino Linotype" pitchFamily="18" charset="0"/>
                <a:cs typeface="Palatino Linotype" pitchFamily="18" charset="0"/>
              </a:rPr>
              <a:t>Time of census for annual score is period of cubs emergence. At the same time, two states of population are considered:</a:t>
            </a:r>
          </a:p>
          <a:p>
            <a:pPr marL="12700" eaLnBrk="1" hangingPunct="1">
              <a:spcBef>
                <a:spcPts val="13"/>
              </a:spcBef>
            </a:pPr>
            <a:endParaRPr lang="ru-RU" sz="1900" smtClean="0">
              <a:latin typeface="Times New Roman" pitchFamily="18" charset="0"/>
              <a:cs typeface="Times New Roman" pitchFamily="18" charset="0"/>
            </a:endParaRPr>
          </a:p>
          <a:p>
            <a:pPr marL="12700" eaLnBrk="1" hangingPunct="1">
              <a:lnSpc>
                <a:spcPct val="101000"/>
              </a:lnSpc>
              <a:spcBef>
                <a:spcPct val="0"/>
              </a:spcBef>
            </a:pPr>
            <a:r>
              <a:rPr lang="ru-RU" smtClean="0">
                <a:latin typeface="Palatino Linotype" pitchFamily="18" charset="0"/>
                <a:ea typeface="Palatino Linotype" pitchFamily="18" charset="0"/>
                <a:cs typeface="Palatino Linotype" pitchFamily="18" charset="0"/>
              </a:rPr>
              <a:t>Applying “+1 year” aging, applying annual mortality – all without COYs (minimal population size).</a:t>
            </a:r>
          </a:p>
          <a:p>
            <a:pPr marL="12700" eaLnBrk="1" hangingPunct="1">
              <a:spcBef>
                <a:spcPts val="1150"/>
              </a:spcBef>
            </a:pPr>
            <a:r>
              <a:rPr lang="ru-RU" smtClean="0">
                <a:latin typeface="Palatino Linotype" pitchFamily="18" charset="0"/>
                <a:ea typeface="Palatino Linotype" pitchFamily="18" charset="0"/>
                <a:cs typeface="Palatino Linotype" pitchFamily="18" charset="0"/>
              </a:rPr>
              <a:t>COYs are taken into account (maximal population size).</a:t>
            </a:r>
          </a:p>
        </p:txBody>
      </p:sp>
      <p:sp>
        <p:nvSpPr>
          <p:cNvPr id="43012" name="object 5"/>
          <p:cNvSpPr>
            <a:spLocks/>
          </p:cNvSpPr>
          <p:nvPr/>
        </p:nvSpPr>
        <p:spPr bwMode="auto">
          <a:xfrm>
            <a:off x="454025" y="2955925"/>
            <a:ext cx="107950" cy="109538"/>
          </a:xfrm>
          <a:custGeom>
            <a:avLst/>
            <a:gdLst>
              <a:gd name="T0" fmla="*/ 51792 w 106679"/>
              <a:gd name="T1" fmla="*/ 0 h 109855"/>
              <a:gd name="T2" fmla="*/ 15426 w 106679"/>
              <a:gd name="T3" fmla="*/ 16390 h 109855"/>
              <a:gd name="T4" fmla="*/ 0 w 106679"/>
              <a:gd name="T5" fmla="*/ 56487 h 109855"/>
              <a:gd name="T6" fmla="*/ 2277 w 106679"/>
              <a:gd name="T7" fmla="*/ 70749 h 109855"/>
              <a:gd name="T8" fmla="*/ 27479 w 106679"/>
              <a:gd name="T9" fmla="*/ 102505 h 109855"/>
              <a:gd name="T10" fmla="*/ 54753 w 106679"/>
              <a:gd name="T11" fmla="*/ 109650 h 109855"/>
              <a:gd name="T12" fmla="*/ 68696 w 106679"/>
              <a:gd name="T13" fmla="*/ 107100 h 109855"/>
              <a:gd name="T14" fmla="*/ 99656 w 106679"/>
              <a:gd name="T15" fmla="*/ 81328 h 109855"/>
              <a:gd name="T16" fmla="*/ 106633 w 106679"/>
              <a:gd name="T17" fmla="*/ 53232 h 109855"/>
              <a:gd name="T18" fmla="*/ 104354 w 106679"/>
              <a:gd name="T19" fmla="*/ 38972 h 109855"/>
              <a:gd name="T20" fmla="*/ 79125 w 106679"/>
              <a:gd name="T21" fmla="*/ 7197 h 109855"/>
              <a:gd name="T22" fmla="*/ 51792 w 106679"/>
              <a:gd name="T23" fmla="*/ 0 h 1098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679"/>
              <a:gd name="T37" fmla="*/ 0 h 109855"/>
              <a:gd name="T38" fmla="*/ 106679 w 106679"/>
              <a:gd name="T39" fmla="*/ 109855 h 1098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679" h="109855">
                <a:moveTo>
                  <a:pt x="51792" y="0"/>
                </a:moveTo>
                <a:lnTo>
                  <a:pt x="15426" y="16390"/>
                </a:lnTo>
                <a:lnTo>
                  <a:pt x="0" y="56487"/>
                </a:lnTo>
                <a:lnTo>
                  <a:pt x="2277" y="70749"/>
                </a:lnTo>
                <a:lnTo>
                  <a:pt x="27479" y="102505"/>
                </a:lnTo>
                <a:lnTo>
                  <a:pt x="54753" y="109650"/>
                </a:lnTo>
                <a:lnTo>
                  <a:pt x="68696" y="107100"/>
                </a:lnTo>
                <a:lnTo>
                  <a:pt x="99656" y="81328"/>
                </a:lnTo>
                <a:lnTo>
                  <a:pt x="106633" y="53232"/>
                </a:lnTo>
                <a:lnTo>
                  <a:pt x="104354" y="38972"/>
                </a:lnTo>
                <a:lnTo>
                  <a:pt x="79125" y="7197"/>
                </a:lnTo>
                <a:lnTo>
                  <a:pt x="51792" y="0"/>
                </a:lnTo>
                <a:close/>
              </a:path>
            </a:pathLst>
          </a:custGeom>
          <a:solidFill>
            <a:srgbClr val="000000"/>
          </a:solidFill>
          <a:ln w="9525">
            <a:noFill/>
            <a:round/>
            <a:headEnd/>
            <a:tailEnd/>
          </a:ln>
        </p:spPr>
        <p:txBody>
          <a:bodyPr lIns="0" tIns="0" rIns="0" bIns="0"/>
          <a:lstStyle/>
          <a:p>
            <a:endParaRPr lang="ru-RU"/>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15" dirty="0"/>
              <a:t>I</a:t>
            </a:r>
            <a:r>
              <a:rPr sz="2800" spc="20" dirty="0"/>
              <a:t>n</a:t>
            </a:r>
            <a:r>
              <a:rPr sz="2800" spc="15" dirty="0"/>
              <a:t>t</a:t>
            </a:r>
            <a:r>
              <a:rPr sz="2800" spc="-5" dirty="0"/>
              <a:t>e</a:t>
            </a:r>
            <a:r>
              <a:rPr sz="2800" spc="15" dirty="0"/>
              <a:t>r</a:t>
            </a:r>
            <a:r>
              <a:rPr sz="2800" spc="-5" dirty="0"/>
              <a:t>-</a:t>
            </a:r>
            <a:r>
              <a:rPr sz="2800" spc="20" dirty="0"/>
              <a:t>ge</a:t>
            </a:r>
            <a:r>
              <a:rPr sz="2800" dirty="0"/>
              <a:t>n</a:t>
            </a:r>
            <a:r>
              <a:rPr sz="2800" spc="20" dirty="0"/>
              <a:t>e</a:t>
            </a:r>
            <a:r>
              <a:rPr sz="2800" spc="15" dirty="0"/>
              <a:t>r</a:t>
            </a:r>
            <a:r>
              <a:rPr sz="2800" spc="10" dirty="0"/>
              <a:t>a</a:t>
            </a:r>
            <a:r>
              <a:rPr sz="2800" spc="-5" dirty="0"/>
              <a:t>t</a:t>
            </a:r>
            <a:r>
              <a:rPr sz="2800" spc="15" dirty="0"/>
              <a:t>i</a:t>
            </a:r>
            <a:r>
              <a:rPr sz="2800" spc="5" dirty="0"/>
              <a:t>o</a:t>
            </a:r>
            <a:r>
              <a:rPr sz="2800" spc="15" dirty="0"/>
              <a:t>n</a:t>
            </a:r>
            <a:r>
              <a:rPr sz="2800" dirty="0"/>
              <a:t> </a:t>
            </a:r>
            <a:r>
              <a:rPr sz="2800" spc="15" dirty="0"/>
              <a:t>r</a:t>
            </a:r>
            <a:r>
              <a:rPr sz="2800" spc="20" dirty="0"/>
              <a:t>e</a:t>
            </a:r>
            <a:r>
              <a:rPr sz="2800" spc="-5" dirty="0"/>
              <a:t>l</a:t>
            </a:r>
            <a:r>
              <a:rPr sz="2800" spc="10" dirty="0"/>
              <a:t>a</a:t>
            </a:r>
            <a:r>
              <a:rPr sz="2800" spc="15" dirty="0"/>
              <a:t>t</a:t>
            </a:r>
            <a:r>
              <a:rPr sz="2800" dirty="0"/>
              <a:t>io</a:t>
            </a:r>
            <a:r>
              <a:rPr sz="2800" spc="15" dirty="0"/>
              <a:t>n</a:t>
            </a:r>
            <a:endParaRPr sz="2800"/>
          </a:p>
        </p:txBody>
      </p:sp>
      <p:sp>
        <p:nvSpPr>
          <p:cNvPr id="45058" name="object 3"/>
          <p:cNvSpPr txBox="1">
            <a:spLocks noChangeArrowheads="1"/>
          </p:cNvSpPr>
          <p:nvPr/>
        </p:nvSpPr>
        <p:spPr bwMode="auto">
          <a:xfrm>
            <a:off x="338138" y="885825"/>
            <a:ext cx="6484937" cy="1325563"/>
          </a:xfrm>
          <a:prstGeom prst="rect">
            <a:avLst/>
          </a:prstGeom>
          <a:noFill/>
          <a:ln w="9525">
            <a:noFill/>
            <a:miter lim="800000"/>
            <a:headEnd/>
            <a:tailEnd/>
          </a:ln>
        </p:spPr>
        <p:txBody>
          <a:bodyPr lIns="0" tIns="0" rIns="0" bIns="0">
            <a:spAutoFit/>
          </a:bodyPr>
          <a:lstStyle/>
          <a:p>
            <a:pPr marL="12700">
              <a:lnSpc>
                <a:spcPct val="102000"/>
              </a:lnSpc>
            </a:pPr>
            <a:r>
              <a:rPr lang="ru-RU" sz="2000">
                <a:latin typeface="Palatino Linotype" pitchFamily="18" charset="0"/>
              </a:rPr>
              <a:t>Named unique identiﬁer for each individual for all peers and generations.</a:t>
            </a:r>
          </a:p>
          <a:p>
            <a:pPr marL="12700">
              <a:lnSpc>
                <a:spcPct val="101000"/>
              </a:lnSpc>
              <a:spcBef>
                <a:spcPts val="1125"/>
              </a:spcBef>
            </a:pPr>
            <a:r>
              <a:rPr lang="ru-RU" sz="2000">
                <a:latin typeface="Palatino Linotype" pitchFamily="18" charset="0"/>
              </a:rPr>
              <a:t>Connection between mother and dependent cubs; is canceled for independent cubs.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1" name="object 2"/>
          <p:cNvSpPr>
            <a:spLocks noChangeArrowheads="1"/>
          </p:cNvSpPr>
          <p:nvPr/>
        </p:nvSpPr>
        <p:spPr bwMode="auto">
          <a:xfrm>
            <a:off x="361950" y="493713"/>
            <a:ext cx="4256088" cy="61912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5" name="object 2"/>
          <p:cNvSpPr>
            <a:spLocks noGrp="1"/>
          </p:cNvSpPr>
          <p:nvPr>
            <p:ph type="title"/>
          </p:nvPr>
        </p:nvSpPr>
        <p:spPr>
          <a:xfrm>
            <a:off x="338138" y="323850"/>
            <a:ext cx="6880225" cy="427038"/>
          </a:xfrm>
        </p:spPr>
        <p:txBody>
          <a:bodyPr/>
          <a:lstStyle/>
          <a:p>
            <a:pPr marL="12700" eaLnBrk="1" hangingPunct="1"/>
            <a:r>
              <a:rPr lang="ru-RU" sz="2800" smtClean="0">
                <a:latin typeface="Palatino Linotype" pitchFamily="18" charset="0"/>
              </a:rPr>
              <a:t>Li</a:t>
            </a:r>
            <a:r>
              <a:rPr lang="en-US" sz="2800" smtClean="0">
                <a:latin typeface="Palatino Linotype" pitchFamily="18" charset="0"/>
              </a:rPr>
              <a:t>tt</a:t>
            </a:r>
            <a:r>
              <a:rPr lang="ru-RU" sz="2800" smtClean="0">
                <a:latin typeface="Palatino Linotype" pitchFamily="18" charset="0"/>
              </a:rPr>
              <a:t>er size is from 1 to 3 cubs</a:t>
            </a:r>
          </a:p>
        </p:txBody>
      </p:sp>
      <p:sp>
        <p:nvSpPr>
          <p:cNvPr id="47106" name="object 3"/>
          <p:cNvSpPr txBox="1">
            <a:spLocks noChangeArrowheads="1"/>
          </p:cNvSpPr>
          <p:nvPr/>
        </p:nvSpPr>
        <p:spPr bwMode="auto">
          <a:xfrm>
            <a:off x="338138" y="885825"/>
            <a:ext cx="6611937" cy="622300"/>
          </a:xfrm>
          <a:prstGeom prst="rect">
            <a:avLst/>
          </a:prstGeom>
          <a:noFill/>
          <a:ln w="9525">
            <a:noFill/>
            <a:miter lim="800000"/>
            <a:headEnd/>
            <a:tailEnd/>
          </a:ln>
        </p:spPr>
        <p:txBody>
          <a:bodyPr lIns="0" tIns="0" rIns="0" bIns="0">
            <a:spAutoFit/>
          </a:bodyPr>
          <a:lstStyle/>
          <a:p>
            <a:pPr marL="12700">
              <a:lnSpc>
                <a:spcPct val="102000"/>
              </a:lnSpc>
            </a:pPr>
            <a:r>
              <a:rPr lang="ru-RU" sz="2000">
                <a:latin typeface="Palatino Linotype" pitchFamily="18" charset="0"/>
              </a:rPr>
              <a:t>Current realization takes only COY li</a:t>
            </a:r>
            <a:r>
              <a:rPr lang="en-US" sz="2000">
                <a:latin typeface="Palatino Linotype" pitchFamily="18" charset="0"/>
              </a:rPr>
              <a:t>tt</a:t>
            </a:r>
            <a:r>
              <a:rPr lang="ru-RU" sz="2000">
                <a:latin typeface="Palatino Linotype" pitchFamily="18" charset="0"/>
              </a:rPr>
              <a:t>er size from inputs; li</a:t>
            </a:r>
            <a:r>
              <a:rPr lang="en-US" sz="2000">
                <a:latin typeface="Palatino Linotype" pitchFamily="18" charset="0"/>
              </a:rPr>
              <a:t>tt</a:t>
            </a:r>
            <a:r>
              <a:rPr lang="ru-RU" sz="2000">
                <a:latin typeface="Palatino Linotype" pitchFamily="18" charset="0"/>
              </a:rPr>
              <a:t>er fraction is is a function of li</a:t>
            </a:r>
            <a:r>
              <a:rPr lang="en-US" sz="2000">
                <a:latin typeface="Palatino Linotype" pitchFamily="18" charset="0"/>
              </a:rPr>
              <a:t>tt</a:t>
            </a:r>
            <a:r>
              <a:rPr lang="ru-RU" sz="2000">
                <a:latin typeface="Palatino Linotype" pitchFamily="18" charset="0"/>
              </a:rPr>
              <a:t>er size.</a:t>
            </a:r>
          </a:p>
        </p:txBody>
      </p:sp>
      <p:sp>
        <p:nvSpPr>
          <p:cNvPr id="47107" name="object 4"/>
          <p:cNvSpPr txBox="1">
            <a:spLocks noChangeArrowheads="1"/>
          </p:cNvSpPr>
          <p:nvPr/>
        </p:nvSpPr>
        <p:spPr bwMode="auto">
          <a:xfrm>
            <a:off x="338138" y="4384675"/>
            <a:ext cx="6821487" cy="304800"/>
          </a:xfrm>
          <a:prstGeom prst="rect">
            <a:avLst/>
          </a:prstGeom>
          <a:noFill/>
          <a:ln w="9525">
            <a:noFill/>
            <a:miter lim="800000"/>
            <a:headEnd/>
            <a:tailEnd/>
          </a:ln>
        </p:spPr>
        <p:txBody>
          <a:bodyPr lIns="0" tIns="0" rIns="0" bIns="0">
            <a:spAutoFit/>
          </a:bodyPr>
          <a:lstStyle/>
          <a:p>
            <a:pPr marL="12700"/>
            <a:r>
              <a:rPr lang="ru-RU" sz="2000">
                <a:latin typeface="Palatino Linotype" pitchFamily="18" charset="0"/>
              </a:rPr>
              <a:t>There is no limitation to consider li</a:t>
            </a:r>
            <a:r>
              <a:rPr lang="en-US" sz="2000">
                <a:latin typeface="Palatino Linotype" pitchFamily="18" charset="0"/>
              </a:rPr>
              <a:t>tt</a:t>
            </a:r>
            <a:r>
              <a:rPr lang="ru-RU" sz="2000">
                <a:latin typeface="Palatino Linotype" pitchFamily="18" charset="0"/>
              </a:rPr>
              <a:t>er size from 1 to 4 cubs.</a:t>
            </a:r>
          </a:p>
        </p:txBody>
      </p:sp>
      <p:sp>
        <p:nvSpPr>
          <p:cNvPr id="47108" name="object 5"/>
          <p:cNvSpPr>
            <a:spLocks noChangeArrowheads="1"/>
          </p:cNvSpPr>
          <p:nvPr/>
        </p:nvSpPr>
        <p:spPr bwMode="auto">
          <a:xfrm>
            <a:off x="1620838" y="1512888"/>
            <a:ext cx="4313237" cy="2743200"/>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10" dirty="0"/>
              <a:t>Su</a:t>
            </a:r>
            <a:r>
              <a:rPr sz="2800" spc="-5" dirty="0"/>
              <a:t>r</a:t>
            </a:r>
            <a:r>
              <a:rPr sz="2800" spc="20" dirty="0"/>
              <a:t>v</a:t>
            </a:r>
            <a:r>
              <a:rPr sz="2800" spc="15" dirty="0"/>
              <a:t>i</a:t>
            </a:r>
            <a:r>
              <a:rPr sz="2800" spc="-75" dirty="0"/>
              <a:t>v</a:t>
            </a:r>
            <a:r>
              <a:rPr sz="2800" spc="10" dirty="0"/>
              <a:t>al at</a:t>
            </a:r>
            <a:r>
              <a:rPr sz="2800" spc="5" dirty="0"/>
              <a:t> </a:t>
            </a:r>
            <a:r>
              <a:rPr sz="2800" spc="20" dirty="0"/>
              <a:t>y</a:t>
            </a:r>
            <a:r>
              <a:rPr sz="2800" spc="5" dirty="0"/>
              <a:t>o</a:t>
            </a:r>
            <a:r>
              <a:rPr sz="2800" spc="25" dirty="0"/>
              <a:t>u</a:t>
            </a:r>
            <a:r>
              <a:rPr sz="2800" dirty="0"/>
              <a:t>n</a:t>
            </a:r>
            <a:r>
              <a:rPr sz="2800" spc="15" dirty="0"/>
              <a:t>g</a:t>
            </a:r>
            <a:r>
              <a:rPr sz="2800" spc="25" dirty="0"/>
              <a:t> </a:t>
            </a:r>
            <a:r>
              <a:rPr sz="2800" spc="10" dirty="0"/>
              <a:t>a</a:t>
            </a:r>
            <a:r>
              <a:rPr sz="2800" dirty="0"/>
              <a:t>g</a:t>
            </a:r>
            <a:r>
              <a:rPr sz="2800" spc="10" dirty="0"/>
              <a:t>e</a:t>
            </a:r>
            <a:endParaRPr sz="2800"/>
          </a:p>
        </p:txBody>
      </p:sp>
      <p:sp>
        <p:nvSpPr>
          <p:cNvPr id="49154" name="object 3"/>
          <p:cNvSpPr txBox="1">
            <a:spLocks noChangeArrowheads="1"/>
          </p:cNvSpPr>
          <p:nvPr/>
        </p:nvSpPr>
        <p:spPr bwMode="auto">
          <a:xfrm>
            <a:off x="338138" y="3732213"/>
            <a:ext cx="6565900" cy="1041400"/>
          </a:xfrm>
          <a:prstGeom prst="rect">
            <a:avLst/>
          </a:prstGeom>
          <a:noFill/>
          <a:ln w="9525">
            <a:noFill/>
            <a:miter lim="800000"/>
            <a:headEnd/>
            <a:tailEnd/>
          </a:ln>
        </p:spPr>
        <p:txBody>
          <a:bodyPr lIns="0" tIns="0" rIns="0" bIns="0">
            <a:spAutoFit/>
          </a:bodyPr>
          <a:lstStyle/>
          <a:p>
            <a:pPr marL="12700"/>
            <a:r>
              <a:rPr lang="ru-RU" sz="2000">
                <a:latin typeface="Palatino Linotype" pitchFamily="18" charset="0"/>
              </a:rPr>
              <a:t>Mothers leave their cubs up to age both 1 and 2 years old.</a:t>
            </a:r>
          </a:p>
          <a:p>
            <a:pPr marL="12700">
              <a:lnSpc>
                <a:spcPct val="101000"/>
              </a:lnSpc>
              <a:spcBef>
                <a:spcPts val="1125"/>
              </a:spcBef>
            </a:pPr>
            <a:r>
              <a:rPr lang="ru-RU" sz="2000">
                <a:latin typeface="Palatino Linotype" pitchFamily="18" charset="0"/>
              </a:rPr>
              <a:t>Separate age speciﬁc survival rates for dependent and independent cubs.</a:t>
            </a:r>
          </a:p>
        </p:txBody>
      </p:sp>
      <p:sp>
        <p:nvSpPr>
          <p:cNvPr id="49155" name="object 4"/>
          <p:cNvSpPr>
            <a:spLocks noChangeArrowheads="1"/>
          </p:cNvSpPr>
          <p:nvPr/>
        </p:nvSpPr>
        <p:spPr bwMode="auto">
          <a:xfrm>
            <a:off x="450850" y="750888"/>
            <a:ext cx="6654800" cy="2852737"/>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10" dirty="0"/>
              <a:t>Su</a:t>
            </a:r>
            <a:r>
              <a:rPr sz="2800" spc="-5" dirty="0"/>
              <a:t>r</a:t>
            </a:r>
            <a:r>
              <a:rPr sz="2800" spc="20" dirty="0"/>
              <a:t>v</a:t>
            </a:r>
            <a:r>
              <a:rPr sz="2800" spc="15" dirty="0"/>
              <a:t>i</a:t>
            </a:r>
            <a:r>
              <a:rPr sz="2800" spc="-75" dirty="0"/>
              <a:t>v</a:t>
            </a:r>
            <a:r>
              <a:rPr sz="2800" spc="10" dirty="0"/>
              <a:t>al at</a:t>
            </a:r>
            <a:r>
              <a:rPr sz="2800" spc="5" dirty="0"/>
              <a:t> </a:t>
            </a:r>
            <a:r>
              <a:rPr sz="2800" spc="25" dirty="0"/>
              <a:t>o</a:t>
            </a:r>
            <a:r>
              <a:rPr sz="2800" spc="-5" dirty="0"/>
              <a:t>l</a:t>
            </a:r>
            <a:r>
              <a:rPr sz="2800" spc="15" dirty="0"/>
              <a:t>d </a:t>
            </a:r>
            <a:r>
              <a:rPr sz="2800" spc="10" dirty="0"/>
              <a:t>a</a:t>
            </a:r>
            <a:r>
              <a:rPr sz="2800" spc="20" dirty="0"/>
              <a:t>g</a:t>
            </a:r>
            <a:r>
              <a:rPr sz="2800" spc="10" dirty="0"/>
              <a:t>e</a:t>
            </a:r>
            <a:endParaRPr sz="2800"/>
          </a:p>
        </p:txBody>
      </p:sp>
      <p:sp>
        <p:nvSpPr>
          <p:cNvPr id="51202" name="object 3"/>
          <p:cNvSpPr txBox="1">
            <a:spLocks noChangeArrowheads="1"/>
          </p:cNvSpPr>
          <p:nvPr/>
        </p:nvSpPr>
        <p:spPr bwMode="auto">
          <a:xfrm>
            <a:off x="338138" y="3732213"/>
            <a:ext cx="5738812" cy="588962"/>
          </a:xfrm>
          <a:prstGeom prst="rect">
            <a:avLst/>
          </a:prstGeom>
          <a:noFill/>
          <a:ln w="9525">
            <a:noFill/>
            <a:miter lim="800000"/>
            <a:headEnd/>
            <a:tailEnd/>
          </a:ln>
        </p:spPr>
        <p:txBody>
          <a:bodyPr lIns="0" tIns="0" rIns="0" bIns="0">
            <a:spAutoFit/>
          </a:bodyPr>
          <a:lstStyle/>
          <a:p>
            <a:pPr marL="12700">
              <a:lnSpc>
                <a:spcPct val="101000"/>
              </a:lnSpc>
            </a:pPr>
            <a:r>
              <a:rPr lang="ru-RU" sz="2000">
                <a:latin typeface="Palatino Linotype" pitchFamily="18" charset="0"/>
              </a:rPr>
              <a:t>Survival of older individuals decreases with aging (Gomperĵ–Makeham law of mortality)</a:t>
            </a:r>
          </a:p>
        </p:txBody>
      </p:sp>
      <p:sp>
        <p:nvSpPr>
          <p:cNvPr id="51203" name="object 4"/>
          <p:cNvSpPr>
            <a:spLocks noChangeArrowheads="1"/>
          </p:cNvSpPr>
          <p:nvPr/>
        </p:nvSpPr>
        <p:spPr bwMode="auto">
          <a:xfrm>
            <a:off x="450850" y="750888"/>
            <a:ext cx="6654800" cy="2852737"/>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49" name="object 2"/>
          <p:cNvSpPr>
            <a:spLocks noGrp="1"/>
          </p:cNvSpPr>
          <p:nvPr>
            <p:ph type="title"/>
          </p:nvPr>
        </p:nvSpPr>
        <p:spPr/>
        <p:txBody>
          <a:bodyPr/>
          <a:lstStyle/>
          <a:p>
            <a:pPr marL="12700" eaLnBrk="1" hangingPunct="1"/>
            <a:r>
              <a:rPr lang="ru-RU" sz="2800" smtClean="0">
                <a:latin typeface="Palatino Linotype" pitchFamily="18" charset="0"/>
                <a:ea typeface="Palatino Linotype" pitchFamily="18" charset="0"/>
                <a:cs typeface="Palatino Linotype" pitchFamily="18" charset="0"/>
              </a:rPr>
              <a:t>Age-speciﬁc female fertility</a:t>
            </a:r>
          </a:p>
        </p:txBody>
      </p:sp>
      <p:sp>
        <p:nvSpPr>
          <p:cNvPr id="53250" name="object 3"/>
          <p:cNvSpPr>
            <a:spLocks noChangeArrowheads="1"/>
          </p:cNvSpPr>
          <p:nvPr/>
        </p:nvSpPr>
        <p:spPr bwMode="auto">
          <a:xfrm>
            <a:off x="966788" y="750888"/>
            <a:ext cx="5622925" cy="356552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7" name="object 2"/>
          <p:cNvSpPr>
            <a:spLocks noChangeArrowheads="1"/>
          </p:cNvSpPr>
          <p:nvPr/>
        </p:nvSpPr>
        <p:spPr bwMode="auto">
          <a:xfrm>
            <a:off x="365125" y="463550"/>
            <a:ext cx="2765425" cy="646113"/>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10" dirty="0"/>
              <a:t>S</a:t>
            </a:r>
            <a:r>
              <a:rPr sz="2800" spc="-5" dirty="0"/>
              <a:t>e</a:t>
            </a:r>
            <a:r>
              <a:rPr sz="2800" spc="15" dirty="0"/>
              <a:t>l</a:t>
            </a:r>
            <a:r>
              <a:rPr sz="2800" spc="-5" dirty="0"/>
              <a:t>e</a:t>
            </a:r>
            <a:r>
              <a:rPr sz="2800" spc="20" dirty="0"/>
              <a:t>c</a:t>
            </a:r>
            <a:r>
              <a:rPr sz="2800" spc="-5" dirty="0"/>
              <a:t>t</a:t>
            </a:r>
            <a:r>
              <a:rPr sz="2800" spc="20" dirty="0"/>
              <a:t>e</a:t>
            </a:r>
            <a:r>
              <a:rPr sz="2800" spc="15" dirty="0"/>
              <a:t>d</a:t>
            </a:r>
            <a:r>
              <a:rPr sz="2800" spc="-5" dirty="0"/>
              <a:t> </a:t>
            </a:r>
            <a:r>
              <a:rPr sz="2800" spc="10" dirty="0"/>
              <a:t>s</a:t>
            </a:r>
            <a:r>
              <a:rPr sz="2800" spc="20" dirty="0"/>
              <a:t>c</a:t>
            </a:r>
            <a:r>
              <a:rPr sz="2800" spc="-5" dirty="0"/>
              <a:t>e</a:t>
            </a:r>
            <a:r>
              <a:rPr sz="2800" spc="20" dirty="0"/>
              <a:t>n</a:t>
            </a:r>
            <a:r>
              <a:rPr sz="2800" spc="10" dirty="0"/>
              <a:t>a</a:t>
            </a:r>
            <a:r>
              <a:rPr sz="2800" spc="15" dirty="0"/>
              <a:t>r</a:t>
            </a:r>
            <a:r>
              <a:rPr sz="2800" spc="-5" dirty="0"/>
              <a:t>i</a:t>
            </a:r>
            <a:r>
              <a:rPr sz="2800" spc="15" dirty="0"/>
              <a:t>o</a:t>
            </a:r>
            <a:r>
              <a:rPr sz="2800" spc="5" dirty="0"/>
              <a:t> </a:t>
            </a:r>
            <a:r>
              <a:rPr sz="2800" spc="15" dirty="0"/>
              <a:t>in</a:t>
            </a:r>
            <a:r>
              <a:rPr sz="2800" spc="5" dirty="0"/>
              <a:t> </a:t>
            </a:r>
            <a:r>
              <a:rPr sz="2800" spc="20" dirty="0"/>
              <a:t>e</a:t>
            </a:r>
            <a:r>
              <a:rPr sz="2800" spc="10" dirty="0"/>
              <a:t>xa</a:t>
            </a:r>
            <a:r>
              <a:rPr sz="2800" spc="15" dirty="0"/>
              <a:t>mp</a:t>
            </a:r>
            <a:r>
              <a:rPr sz="2800" spc="-5" dirty="0"/>
              <a:t>l</a:t>
            </a:r>
            <a:r>
              <a:rPr sz="2800" spc="10" dirty="0"/>
              <a:t>e</a:t>
            </a:r>
            <a:endParaRPr sz="2800"/>
          </a:p>
        </p:txBody>
      </p:sp>
      <p:sp>
        <p:nvSpPr>
          <p:cNvPr id="57346" name="object 3"/>
          <p:cNvSpPr>
            <a:spLocks/>
          </p:cNvSpPr>
          <p:nvPr/>
        </p:nvSpPr>
        <p:spPr bwMode="auto">
          <a:xfrm>
            <a:off x="196850" y="996950"/>
            <a:ext cx="107950" cy="109538"/>
          </a:xfrm>
          <a:custGeom>
            <a:avLst/>
            <a:gdLst>
              <a:gd name="T0" fmla="*/ 51792 w 106679"/>
              <a:gd name="T1" fmla="*/ 0 h 109855"/>
              <a:gd name="T2" fmla="*/ 15426 w 106679"/>
              <a:gd name="T3" fmla="*/ 16390 h 109855"/>
              <a:gd name="T4" fmla="*/ 0 w 106679"/>
              <a:gd name="T5" fmla="*/ 56487 h 109855"/>
              <a:gd name="T6" fmla="*/ 2277 w 106679"/>
              <a:gd name="T7" fmla="*/ 70749 h 109855"/>
              <a:gd name="T8" fmla="*/ 27479 w 106679"/>
              <a:gd name="T9" fmla="*/ 102505 h 109855"/>
              <a:gd name="T10" fmla="*/ 54753 w 106679"/>
              <a:gd name="T11" fmla="*/ 109650 h 109855"/>
              <a:gd name="T12" fmla="*/ 68696 w 106679"/>
              <a:gd name="T13" fmla="*/ 107100 h 109855"/>
              <a:gd name="T14" fmla="*/ 99656 w 106679"/>
              <a:gd name="T15" fmla="*/ 81328 h 109855"/>
              <a:gd name="T16" fmla="*/ 106633 w 106679"/>
              <a:gd name="T17" fmla="*/ 53232 h 109855"/>
              <a:gd name="T18" fmla="*/ 104354 w 106679"/>
              <a:gd name="T19" fmla="*/ 38972 h 109855"/>
              <a:gd name="T20" fmla="*/ 79125 w 106679"/>
              <a:gd name="T21" fmla="*/ 7197 h 109855"/>
              <a:gd name="T22" fmla="*/ 51792 w 106679"/>
              <a:gd name="T23" fmla="*/ 0 h 1098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679"/>
              <a:gd name="T37" fmla="*/ 0 h 109855"/>
              <a:gd name="T38" fmla="*/ 106679 w 106679"/>
              <a:gd name="T39" fmla="*/ 109855 h 1098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679" h="109855">
                <a:moveTo>
                  <a:pt x="51792" y="0"/>
                </a:moveTo>
                <a:lnTo>
                  <a:pt x="15426" y="16390"/>
                </a:lnTo>
                <a:lnTo>
                  <a:pt x="0" y="56487"/>
                </a:lnTo>
                <a:lnTo>
                  <a:pt x="2277" y="70749"/>
                </a:lnTo>
                <a:lnTo>
                  <a:pt x="27479" y="102505"/>
                </a:lnTo>
                <a:lnTo>
                  <a:pt x="54753" y="109650"/>
                </a:lnTo>
                <a:lnTo>
                  <a:pt x="68696" y="107100"/>
                </a:lnTo>
                <a:lnTo>
                  <a:pt x="99656" y="81328"/>
                </a:lnTo>
                <a:lnTo>
                  <a:pt x="106633" y="53232"/>
                </a:lnTo>
                <a:lnTo>
                  <a:pt x="104354" y="38972"/>
                </a:lnTo>
                <a:lnTo>
                  <a:pt x="79125" y="7197"/>
                </a:lnTo>
                <a:lnTo>
                  <a:pt x="51792" y="0"/>
                </a:lnTo>
                <a:close/>
              </a:path>
            </a:pathLst>
          </a:custGeom>
          <a:solidFill>
            <a:srgbClr val="000000"/>
          </a:solidFill>
          <a:ln w="9525">
            <a:noFill/>
            <a:round/>
            <a:headEnd/>
            <a:tailEnd/>
          </a:ln>
        </p:spPr>
        <p:txBody>
          <a:bodyPr lIns="0" tIns="0" rIns="0" bIns="0"/>
          <a:lstStyle/>
          <a:p>
            <a:endParaRPr lang="ru-RU"/>
          </a:p>
        </p:txBody>
      </p:sp>
      <p:sp>
        <p:nvSpPr>
          <p:cNvPr id="57347" name="object 4"/>
          <p:cNvSpPr>
            <a:spLocks/>
          </p:cNvSpPr>
          <p:nvPr/>
        </p:nvSpPr>
        <p:spPr bwMode="auto">
          <a:xfrm>
            <a:off x="196850" y="1447800"/>
            <a:ext cx="107950" cy="109538"/>
          </a:xfrm>
          <a:custGeom>
            <a:avLst/>
            <a:gdLst>
              <a:gd name="T0" fmla="*/ 51792 w 106679"/>
              <a:gd name="T1" fmla="*/ 0 h 109855"/>
              <a:gd name="T2" fmla="*/ 15426 w 106679"/>
              <a:gd name="T3" fmla="*/ 16390 h 109855"/>
              <a:gd name="T4" fmla="*/ 0 w 106679"/>
              <a:gd name="T5" fmla="*/ 56487 h 109855"/>
              <a:gd name="T6" fmla="*/ 2277 w 106679"/>
              <a:gd name="T7" fmla="*/ 70749 h 109855"/>
              <a:gd name="T8" fmla="*/ 27479 w 106679"/>
              <a:gd name="T9" fmla="*/ 102505 h 109855"/>
              <a:gd name="T10" fmla="*/ 54753 w 106679"/>
              <a:gd name="T11" fmla="*/ 109650 h 109855"/>
              <a:gd name="T12" fmla="*/ 68696 w 106679"/>
              <a:gd name="T13" fmla="*/ 107100 h 109855"/>
              <a:gd name="T14" fmla="*/ 99656 w 106679"/>
              <a:gd name="T15" fmla="*/ 81328 h 109855"/>
              <a:gd name="T16" fmla="*/ 106633 w 106679"/>
              <a:gd name="T17" fmla="*/ 53232 h 109855"/>
              <a:gd name="T18" fmla="*/ 104354 w 106679"/>
              <a:gd name="T19" fmla="*/ 38972 h 109855"/>
              <a:gd name="T20" fmla="*/ 79125 w 106679"/>
              <a:gd name="T21" fmla="*/ 7197 h 109855"/>
              <a:gd name="T22" fmla="*/ 51792 w 106679"/>
              <a:gd name="T23" fmla="*/ 0 h 1098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679"/>
              <a:gd name="T37" fmla="*/ 0 h 109855"/>
              <a:gd name="T38" fmla="*/ 106679 w 106679"/>
              <a:gd name="T39" fmla="*/ 109855 h 1098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679" h="109855">
                <a:moveTo>
                  <a:pt x="51792" y="0"/>
                </a:moveTo>
                <a:lnTo>
                  <a:pt x="15426" y="16390"/>
                </a:lnTo>
                <a:lnTo>
                  <a:pt x="0" y="56487"/>
                </a:lnTo>
                <a:lnTo>
                  <a:pt x="2277" y="70749"/>
                </a:lnTo>
                <a:lnTo>
                  <a:pt x="27479" y="102505"/>
                </a:lnTo>
                <a:lnTo>
                  <a:pt x="54753" y="109650"/>
                </a:lnTo>
                <a:lnTo>
                  <a:pt x="68696" y="107100"/>
                </a:lnTo>
                <a:lnTo>
                  <a:pt x="99656" y="81328"/>
                </a:lnTo>
                <a:lnTo>
                  <a:pt x="106633" y="53232"/>
                </a:lnTo>
                <a:lnTo>
                  <a:pt x="104354" y="38972"/>
                </a:lnTo>
                <a:lnTo>
                  <a:pt x="79125" y="7197"/>
                </a:lnTo>
                <a:lnTo>
                  <a:pt x="51792" y="0"/>
                </a:lnTo>
                <a:close/>
              </a:path>
            </a:pathLst>
          </a:custGeom>
          <a:solidFill>
            <a:srgbClr val="000000"/>
          </a:solidFill>
          <a:ln w="9525">
            <a:noFill/>
            <a:round/>
            <a:headEnd/>
            <a:tailEnd/>
          </a:ln>
        </p:spPr>
        <p:txBody>
          <a:bodyPr lIns="0" tIns="0" rIns="0" bIns="0"/>
          <a:lstStyle/>
          <a:p>
            <a:endParaRPr lang="ru-RU"/>
          </a:p>
        </p:txBody>
      </p:sp>
      <p:sp>
        <p:nvSpPr>
          <p:cNvPr id="57348" name="object 5"/>
          <p:cNvSpPr>
            <a:spLocks/>
          </p:cNvSpPr>
          <p:nvPr/>
        </p:nvSpPr>
        <p:spPr bwMode="auto">
          <a:xfrm>
            <a:off x="196850" y="1943100"/>
            <a:ext cx="107950" cy="111125"/>
          </a:xfrm>
          <a:custGeom>
            <a:avLst/>
            <a:gdLst>
              <a:gd name="T0" fmla="*/ 51792 w 106679"/>
              <a:gd name="T1" fmla="*/ 0 h 109855"/>
              <a:gd name="T2" fmla="*/ 15426 w 106679"/>
              <a:gd name="T3" fmla="*/ 16390 h 109855"/>
              <a:gd name="T4" fmla="*/ 0 w 106679"/>
              <a:gd name="T5" fmla="*/ 56487 h 109855"/>
              <a:gd name="T6" fmla="*/ 2277 w 106679"/>
              <a:gd name="T7" fmla="*/ 70749 h 109855"/>
              <a:gd name="T8" fmla="*/ 27479 w 106679"/>
              <a:gd name="T9" fmla="*/ 102505 h 109855"/>
              <a:gd name="T10" fmla="*/ 54753 w 106679"/>
              <a:gd name="T11" fmla="*/ 109650 h 109855"/>
              <a:gd name="T12" fmla="*/ 68696 w 106679"/>
              <a:gd name="T13" fmla="*/ 107100 h 109855"/>
              <a:gd name="T14" fmla="*/ 99656 w 106679"/>
              <a:gd name="T15" fmla="*/ 81328 h 109855"/>
              <a:gd name="T16" fmla="*/ 106633 w 106679"/>
              <a:gd name="T17" fmla="*/ 53232 h 109855"/>
              <a:gd name="T18" fmla="*/ 104354 w 106679"/>
              <a:gd name="T19" fmla="*/ 38972 h 109855"/>
              <a:gd name="T20" fmla="*/ 79125 w 106679"/>
              <a:gd name="T21" fmla="*/ 7197 h 109855"/>
              <a:gd name="T22" fmla="*/ 51792 w 106679"/>
              <a:gd name="T23" fmla="*/ 0 h 1098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679"/>
              <a:gd name="T37" fmla="*/ 0 h 109855"/>
              <a:gd name="T38" fmla="*/ 106679 w 106679"/>
              <a:gd name="T39" fmla="*/ 109855 h 1098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679" h="109855">
                <a:moveTo>
                  <a:pt x="51792" y="0"/>
                </a:moveTo>
                <a:lnTo>
                  <a:pt x="15426" y="16390"/>
                </a:lnTo>
                <a:lnTo>
                  <a:pt x="0" y="56487"/>
                </a:lnTo>
                <a:lnTo>
                  <a:pt x="2277" y="70749"/>
                </a:lnTo>
                <a:lnTo>
                  <a:pt x="27479" y="102505"/>
                </a:lnTo>
                <a:lnTo>
                  <a:pt x="54753" y="109650"/>
                </a:lnTo>
                <a:lnTo>
                  <a:pt x="68696" y="107100"/>
                </a:lnTo>
                <a:lnTo>
                  <a:pt x="99656" y="81328"/>
                </a:lnTo>
                <a:lnTo>
                  <a:pt x="106633" y="53232"/>
                </a:lnTo>
                <a:lnTo>
                  <a:pt x="104354" y="38972"/>
                </a:lnTo>
                <a:lnTo>
                  <a:pt x="79125" y="7197"/>
                </a:lnTo>
                <a:lnTo>
                  <a:pt x="51792" y="0"/>
                </a:lnTo>
                <a:close/>
              </a:path>
            </a:pathLst>
          </a:custGeom>
          <a:solidFill>
            <a:srgbClr val="000000"/>
          </a:solidFill>
          <a:ln w="9525">
            <a:noFill/>
            <a:round/>
            <a:headEnd/>
            <a:tailEnd/>
          </a:ln>
        </p:spPr>
        <p:txBody>
          <a:bodyPr lIns="0" tIns="0" rIns="0" bIns="0"/>
          <a:lstStyle/>
          <a:p>
            <a:endParaRPr lang="ru-RU"/>
          </a:p>
        </p:txBody>
      </p:sp>
      <p:sp>
        <p:nvSpPr>
          <p:cNvPr id="57349" name="object 6"/>
          <p:cNvSpPr>
            <a:spLocks/>
          </p:cNvSpPr>
          <p:nvPr/>
        </p:nvSpPr>
        <p:spPr bwMode="auto">
          <a:xfrm>
            <a:off x="196850" y="2393950"/>
            <a:ext cx="107950" cy="111125"/>
          </a:xfrm>
          <a:custGeom>
            <a:avLst/>
            <a:gdLst>
              <a:gd name="T0" fmla="*/ 51792 w 106679"/>
              <a:gd name="T1" fmla="*/ 0 h 109855"/>
              <a:gd name="T2" fmla="*/ 15426 w 106679"/>
              <a:gd name="T3" fmla="*/ 16390 h 109855"/>
              <a:gd name="T4" fmla="*/ 0 w 106679"/>
              <a:gd name="T5" fmla="*/ 56487 h 109855"/>
              <a:gd name="T6" fmla="*/ 2277 w 106679"/>
              <a:gd name="T7" fmla="*/ 70749 h 109855"/>
              <a:gd name="T8" fmla="*/ 27479 w 106679"/>
              <a:gd name="T9" fmla="*/ 102505 h 109855"/>
              <a:gd name="T10" fmla="*/ 54753 w 106679"/>
              <a:gd name="T11" fmla="*/ 109650 h 109855"/>
              <a:gd name="T12" fmla="*/ 68696 w 106679"/>
              <a:gd name="T13" fmla="*/ 107100 h 109855"/>
              <a:gd name="T14" fmla="*/ 99656 w 106679"/>
              <a:gd name="T15" fmla="*/ 81328 h 109855"/>
              <a:gd name="T16" fmla="*/ 106633 w 106679"/>
              <a:gd name="T17" fmla="*/ 53232 h 109855"/>
              <a:gd name="T18" fmla="*/ 104354 w 106679"/>
              <a:gd name="T19" fmla="*/ 38972 h 109855"/>
              <a:gd name="T20" fmla="*/ 79125 w 106679"/>
              <a:gd name="T21" fmla="*/ 7197 h 109855"/>
              <a:gd name="T22" fmla="*/ 51792 w 106679"/>
              <a:gd name="T23" fmla="*/ 0 h 1098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679"/>
              <a:gd name="T37" fmla="*/ 0 h 109855"/>
              <a:gd name="T38" fmla="*/ 106679 w 106679"/>
              <a:gd name="T39" fmla="*/ 109855 h 1098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679" h="109855">
                <a:moveTo>
                  <a:pt x="51792" y="0"/>
                </a:moveTo>
                <a:lnTo>
                  <a:pt x="15426" y="16390"/>
                </a:lnTo>
                <a:lnTo>
                  <a:pt x="0" y="56487"/>
                </a:lnTo>
                <a:lnTo>
                  <a:pt x="2277" y="70749"/>
                </a:lnTo>
                <a:lnTo>
                  <a:pt x="27479" y="102505"/>
                </a:lnTo>
                <a:lnTo>
                  <a:pt x="54753" y="109650"/>
                </a:lnTo>
                <a:lnTo>
                  <a:pt x="68696" y="107100"/>
                </a:lnTo>
                <a:lnTo>
                  <a:pt x="99656" y="81328"/>
                </a:lnTo>
                <a:lnTo>
                  <a:pt x="106633" y="53232"/>
                </a:lnTo>
                <a:lnTo>
                  <a:pt x="104354" y="38972"/>
                </a:lnTo>
                <a:lnTo>
                  <a:pt x="79125" y="7197"/>
                </a:lnTo>
                <a:lnTo>
                  <a:pt x="51792" y="0"/>
                </a:lnTo>
                <a:close/>
              </a:path>
            </a:pathLst>
          </a:custGeom>
          <a:solidFill>
            <a:srgbClr val="000000"/>
          </a:solidFill>
          <a:ln w="9525">
            <a:noFill/>
            <a:round/>
            <a:headEnd/>
            <a:tailEnd/>
          </a:ln>
        </p:spPr>
        <p:txBody>
          <a:bodyPr lIns="0" tIns="0" rIns="0" bIns="0"/>
          <a:lstStyle/>
          <a:p>
            <a:endParaRPr lang="ru-RU"/>
          </a:p>
        </p:txBody>
      </p:sp>
      <p:sp>
        <p:nvSpPr>
          <p:cNvPr id="57350" name="object 7"/>
          <p:cNvSpPr>
            <a:spLocks/>
          </p:cNvSpPr>
          <p:nvPr/>
        </p:nvSpPr>
        <p:spPr bwMode="auto">
          <a:xfrm>
            <a:off x="198438" y="2849563"/>
            <a:ext cx="103187" cy="104775"/>
          </a:xfrm>
          <a:custGeom>
            <a:avLst/>
            <a:gdLst>
              <a:gd name="T0" fmla="*/ 51032 w 104140"/>
              <a:gd name="T1" fmla="*/ 0 h 105410"/>
              <a:gd name="T2" fmla="*/ 13410 w 104140"/>
              <a:gd name="T3" fmla="*/ 18591 h 105410"/>
              <a:gd name="T4" fmla="*/ 0 w 104140"/>
              <a:gd name="T5" fmla="*/ 61123 h 105410"/>
              <a:gd name="T6" fmla="*/ 3765 w 104140"/>
              <a:gd name="T7" fmla="*/ 73501 h 105410"/>
              <a:gd name="T8" fmla="*/ 31995 w 104140"/>
              <a:gd name="T9" fmla="*/ 100183 h 105410"/>
              <a:gd name="T10" fmla="*/ 63070 w 104140"/>
              <a:gd name="T11" fmla="*/ 105343 h 105410"/>
              <a:gd name="T12" fmla="*/ 74754 w 104140"/>
              <a:gd name="T13" fmla="*/ 101070 h 105410"/>
              <a:gd name="T14" fmla="*/ 99626 w 104140"/>
              <a:gd name="T15" fmla="*/ 71604 h 105410"/>
              <a:gd name="T16" fmla="*/ 104130 w 104140"/>
              <a:gd name="T17" fmla="*/ 39082 h 105410"/>
              <a:gd name="T18" fmla="*/ 98720 w 104140"/>
              <a:gd name="T19" fmla="*/ 26640 h 105410"/>
              <a:gd name="T20" fmla="*/ 90182 w 104140"/>
              <a:gd name="T21" fmla="*/ 15900 h 105410"/>
              <a:gd name="T22" fmla="*/ 79040 w 104140"/>
              <a:gd name="T23" fmla="*/ 7473 h 105410"/>
              <a:gd name="T24" fmla="*/ 65815 w 104140"/>
              <a:gd name="T25" fmla="*/ 1970 h 105410"/>
              <a:gd name="T26" fmla="*/ 51032 w 104140"/>
              <a:gd name="T27" fmla="*/ 0 h 1054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4140"/>
              <a:gd name="T43" fmla="*/ 0 h 105410"/>
              <a:gd name="T44" fmla="*/ 104140 w 104140"/>
              <a:gd name="T45" fmla="*/ 105410 h 1054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4140" h="105410">
                <a:moveTo>
                  <a:pt x="51032" y="0"/>
                </a:moveTo>
                <a:lnTo>
                  <a:pt x="13410" y="18591"/>
                </a:lnTo>
                <a:lnTo>
                  <a:pt x="0" y="61123"/>
                </a:lnTo>
                <a:lnTo>
                  <a:pt x="3765" y="73501"/>
                </a:lnTo>
                <a:lnTo>
                  <a:pt x="31995" y="100183"/>
                </a:lnTo>
                <a:lnTo>
                  <a:pt x="63070" y="105343"/>
                </a:lnTo>
                <a:lnTo>
                  <a:pt x="74754" y="101070"/>
                </a:lnTo>
                <a:lnTo>
                  <a:pt x="99626" y="71604"/>
                </a:lnTo>
                <a:lnTo>
                  <a:pt x="104130" y="39082"/>
                </a:lnTo>
                <a:lnTo>
                  <a:pt x="98720" y="26640"/>
                </a:lnTo>
                <a:lnTo>
                  <a:pt x="90182" y="15900"/>
                </a:lnTo>
                <a:lnTo>
                  <a:pt x="79040" y="7473"/>
                </a:lnTo>
                <a:lnTo>
                  <a:pt x="65815" y="1970"/>
                </a:lnTo>
                <a:lnTo>
                  <a:pt x="51032" y="0"/>
                </a:lnTo>
                <a:close/>
              </a:path>
            </a:pathLst>
          </a:custGeom>
          <a:solidFill>
            <a:srgbClr val="000000"/>
          </a:solidFill>
          <a:ln w="9525">
            <a:noFill/>
            <a:round/>
            <a:headEnd/>
            <a:tailEnd/>
          </a:ln>
        </p:spPr>
        <p:txBody>
          <a:bodyPr lIns="0" tIns="0" rIns="0" bIns="0"/>
          <a:lstStyle/>
          <a:p>
            <a:endParaRPr lang="ru-RU"/>
          </a:p>
        </p:txBody>
      </p:sp>
      <p:sp>
        <p:nvSpPr>
          <p:cNvPr id="57351" name="object 8"/>
          <p:cNvSpPr>
            <a:spLocks/>
          </p:cNvSpPr>
          <p:nvPr/>
        </p:nvSpPr>
        <p:spPr bwMode="auto">
          <a:xfrm>
            <a:off x="198438" y="3300413"/>
            <a:ext cx="106362" cy="106362"/>
          </a:xfrm>
          <a:custGeom>
            <a:avLst/>
            <a:gdLst>
              <a:gd name="T0" fmla="*/ 50486 w 105409"/>
              <a:gd name="T1" fmla="*/ 0 h 106679"/>
              <a:gd name="T2" fmla="*/ 11750 w 105409"/>
              <a:gd name="T3" fmla="*/ 20945 h 106679"/>
              <a:gd name="T4" fmla="*/ 0 w 105409"/>
              <a:gd name="T5" fmla="*/ 65955 h 106679"/>
              <a:gd name="T6" fmla="*/ 5080 w 105409"/>
              <a:gd name="T7" fmla="*/ 78864 h 106679"/>
              <a:gd name="T8" fmla="*/ 13360 w 105409"/>
              <a:gd name="T9" fmla="*/ 90048 h 106679"/>
              <a:gd name="T10" fmla="*/ 24197 w 105409"/>
              <a:gd name="T11" fmla="*/ 98849 h 106679"/>
              <a:gd name="T12" fmla="*/ 36950 w 105409"/>
              <a:gd name="T13" fmla="*/ 104611 h 106679"/>
              <a:gd name="T14" fmla="*/ 50976 w 105409"/>
              <a:gd name="T15" fmla="*/ 106677 h 106679"/>
              <a:gd name="T16" fmla="*/ 65507 w 105409"/>
              <a:gd name="T17" fmla="*/ 104636 h 106679"/>
              <a:gd name="T18" fmla="*/ 97968 w 105409"/>
              <a:gd name="T19" fmla="*/ 79878 h 106679"/>
              <a:gd name="T20" fmla="*/ 105326 w 105409"/>
              <a:gd name="T21" fmla="*/ 53232 h 106679"/>
              <a:gd name="T22" fmla="*/ 103047 w 105409"/>
              <a:gd name="T23" fmla="*/ 38972 h 106679"/>
              <a:gd name="T24" fmla="*/ 77818 w 105409"/>
              <a:gd name="T25" fmla="*/ 7197 h 106679"/>
              <a:gd name="T26" fmla="*/ 50486 w 105409"/>
              <a:gd name="T27" fmla="*/ 0 h 1066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5409"/>
              <a:gd name="T43" fmla="*/ 0 h 106679"/>
              <a:gd name="T44" fmla="*/ 105409 w 105409"/>
              <a:gd name="T45" fmla="*/ 106679 h 1066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5409" h="106679">
                <a:moveTo>
                  <a:pt x="50486" y="0"/>
                </a:moveTo>
                <a:lnTo>
                  <a:pt x="11750" y="20945"/>
                </a:lnTo>
                <a:lnTo>
                  <a:pt x="0" y="65955"/>
                </a:lnTo>
                <a:lnTo>
                  <a:pt x="5080" y="78864"/>
                </a:lnTo>
                <a:lnTo>
                  <a:pt x="13360" y="90048"/>
                </a:lnTo>
                <a:lnTo>
                  <a:pt x="24197" y="98849"/>
                </a:lnTo>
                <a:lnTo>
                  <a:pt x="36950" y="104611"/>
                </a:lnTo>
                <a:lnTo>
                  <a:pt x="50976" y="106677"/>
                </a:lnTo>
                <a:lnTo>
                  <a:pt x="65507" y="104636"/>
                </a:lnTo>
                <a:lnTo>
                  <a:pt x="97968" y="79878"/>
                </a:lnTo>
                <a:lnTo>
                  <a:pt x="105326" y="53232"/>
                </a:lnTo>
                <a:lnTo>
                  <a:pt x="103047" y="38972"/>
                </a:lnTo>
                <a:lnTo>
                  <a:pt x="77818" y="7197"/>
                </a:lnTo>
                <a:lnTo>
                  <a:pt x="50486" y="0"/>
                </a:lnTo>
                <a:close/>
              </a:path>
            </a:pathLst>
          </a:custGeom>
          <a:solidFill>
            <a:srgbClr val="000000"/>
          </a:solidFill>
          <a:ln w="9525">
            <a:noFill/>
            <a:round/>
            <a:headEnd/>
            <a:tailEnd/>
          </a:ln>
        </p:spPr>
        <p:txBody>
          <a:bodyPr lIns="0" tIns="0" rIns="0" bIns="0"/>
          <a:lstStyle/>
          <a:p>
            <a:endParaRPr lang="ru-RU"/>
          </a:p>
        </p:txBody>
      </p:sp>
      <p:sp>
        <p:nvSpPr>
          <p:cNvPr id="57352" name="object 9"/>
          <p:cNvSpPr>
            <a:spLocks/>
          </p:cNvSpPr>
          <p:nvPr/>
        </p:nvSpPr>
        <p:spPr bwMode="auto">
          <a:xfrm>
            <a:off x="198438" y="3751263"/>
            <a:ext cx="106362" cy="106362"/>
          </a:xfrm>
          <a:custGeom>
            <a:avLst/>
            <a:gdLst>
              <a:gd name="T0" fmla="*/ 50486 w 105409"/>
              <a:gd name="T1" fmla="*/ 0 h 106679"/>
              <a:gd name="T2" fmla="*/ 11750 w 105409"/>
              <a:gd name="T3" fmla="*/ 20945 h 106679"/>
              <a:gd name="T4" fmla="*/ 0 w 105409"/>
              <a:gd name="T5" fmla="*/ 65955 h 106679"/>
              <a:gd name="T6" fmla="*/ 5080 w 105409"/>
              <a:gd name="T7" fmla="*/ 78864 h 106679"/>
              <a:gd name="T8" fmla="*/ 13360 w 105409"/>
              <a:gd name="T9" fmla="*/ 90048 h 106679"/>
              <a:gd name="T10" fmla="*/ 24197 w 105409"/>
              <a:gd name="T11" fmla="*/ 98849 h 106679"/>
              <a:gd name="T12" fmla="*/ 36950 w 105409"/>
              <a:gd name="T13" fmla="*/ 104611 h 106679"/>
              <a:gd name="T14" fmla="*/ 50976 w 105409"/>
              <a:gd name="T15" fmla="*/ 106677 h 106679"/>
              <a:gd name="T16" fmla="*/ 65507 w 105409"/>
              <a:gd name="T17" fmla="*/ 104636 h 106679"/>
              <a:gd name="T18" fmla="*/ 97968 w 105409"/>
              <a:gd name="T19" fmla="*/ 79878 h 106679"/>
              <a:gd name="T20" fmla="*/ 105326 w 105409"/>
              <a:gd name="T21" fmla="*/ 53232 h 106679"/>
              <a:gd name="T22" fmla="*/ 103047 w 105409"/>
              <a:gd name="T23" fmla="*/ 38972 h 106679"/>
              <a:gd name="T24" fmla="*/ 77818 w 105409"/>
              <a:gd name="T25" fmla="*/ 7197 h 106679"/>
              <a:gd name="T26" fmla="*/ 50486 w 105409"/>
              <a:gd name="T27" fmla="*/ 0 h 1066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5409"/>
              <a:gd name="T43" fmla="*/ 0 h 106679"/>
              <a:gd name="T44" fmla="*/ 105409 w 105409"/>
              <a:gd name="T45" fmla="*/ 106679 h 1066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5409" h="106679">
                <a:moveTo>
                  <a:pt x="50486" y="0"/>
                </a:moveTo>
                <a:lnTo>
                  <a:pt x="11750" y="20945"/>
                </a:lnTo>
                <a:lnTo>
                  <a:pt x="0" y="65955"/>
                </a:lnTo>
                <a:lnTo>
                  <a:pt x="5080" y="78864"/>
                </a:lnTo>
                <a:lnTo>
                  <a:pt x="13360" y="90048"/>
                </a:lnTo>
                <a:lnTo>
                  <a:pt x="24197" y="98849"/>
                </a:lnTo>
                <a:lnTo>
                  <a:pt x="36950" y="104611"/>
                </a:lnTo>
                <a:lnTo>
                  <a:pt x="50976" y="106677"/>
                </a:lnTo>
                <a:lnTo>
                  <a:pt x="65507" y="104636"/>
                </a:lnTo>
                <a:lnTo>
                  <a:pt x="97968" y="79878"/>
                </a:lnTo>
                <a:lnTo>
                  <a:pt x="105326" y="53232"/>
                </a:lnTo>
                <a:lnTo>
                  <a:pt x="103047" y="38972"/>
                </a:lnTo>
                <a:lnTo>
                  <a:pt x="77818" y="7197"/>
                </a:lnTo>
                <a:lnTo>
                  <a:pt x="50486" y="0"/>
                </a:lnTo>
                <a:close/>
              </a:path>
            </a:pathLst>
          </a:custGeom>
          <a:solidFill>
            <a:srgbClr val="000000"/>
          </a:solidFill>
          <a:ln w="9525">
            <a:noFill/>
            <a:round/>
            <a:headEnd/>
            <a:tailEnd/>
          </a:ln>
        </p:spPr>
        <p:txBody>
          <a:bodyPr lIns="0" tIns="0" rIns="0" bIns="0"/>
          <a:lstStyle/>
          <a:p>
            <a:endParaRPr lang="ru-RU"/>
          </a:p>
        </p:txBody>
      </p:sp>
      <p:sp>
        <p:nvSpPr>
          <p:cNvPr id="57353" name="object 10"/>
          <p:cNvSpPr>
            <a:spLocks/>
          </p:cNvSpPr>
          <p:nvPr/>
        </p:nvSpPr>
        <p:spPr bwMode="auto">
          <a:xfrm>
            <a:off x="196850" y="4202113"/>
            <a:ext cx="107950" cy="109537"/>
          </a:xfrm>
          <a:custGeom>
            <a:avLst/>
            <a:gdLst>
              <a:gd name="T0" fmla="*/ 51792 w 106679"/>
              <a:gd name="T1" fmla="*/ 0 h 109854"/>
              <a:gd name="T2" fmla="*/ 15426 w 106679"/>
              <a:gd name="T3" fmla="*/ 16390 h 109854"/>
              <a:gd name="T4" fmla="*/ 0 w 106679"/>
              <a:gd name="T5" fmla="*/ 56487 h 109854"/>
              <a:gd name="T6" fmla="*/ 2277 w 106679"/>
              <a:gd name="T7" fmla="*/ 70749 h 109854"/>
              <a:gd name="T8" fmla="*/ 27479 w 106679"/>
              <a:gd name="T9" fmla="*/ 102505 h 109854"/>
              <a:gd name="T10" fmla="*/ 54753 w 106679"/>
              <a:gd name="T11" fmla="*/ 109650 h 109854"/>
              <a:gd name="T12" fmla="*/ 68696 w 106679"/>
              <a:gd name="T13" fmla="*/ 107100 h 109854"/>
              <a:gd name="T14" fmla="*/ 99656 w 106679"/>
              <a:gd name="T15" fmla="*/ 81328 h 109854"/>
              <a:gd name="T16" fmla="*/ 106633 w 106679"/>
              <a:gd name="T17" fmla="*/ 53232 h 109854"/>
              <a:gd name="T18" fmla="*/ 104354 w 106679"/>
              <a:gd name="T19" fmla="*/ 38972 h 109854"/>
              <a:gd name="T20" fmla="*/ 79125 w 106679"/>
              <a:gd name="T21" fmla="*/ 7197 h 109854"/>
              <a:gd name="T22" fmla="*/ 51792 w 106679"/>
              <a:gd name="T23" fmla="*/ 0 h 1098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679"/>
              <a:gd name="T37" fmla="*/ 0 h 109854"/>
              <a:gd name="T38" fmla="*/ 106679 w 106679"/>
              <a:gd name="T39" fmla="*/ 109854 h 1098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679" h="109854">
                <a:moveTo>
                  <a:pt x="51792" y="0"/>
                </a:moveTo>
                <a:lnTo>
                  <a:pt x="15426" y="16390"/>
                </a:lnTo>
                <a:lnTo>
                  <a:pt x="0" y="56487"/>
                </a:lnTo>
                <a:lnTo>
                  <a:pt x="2277" y="70749"/>
                </a:lnTo>
                <a:lnTo>
                  <a:pt x="27479" y="102505"/>
                </a:lnTo>
                <a:lnTo>
                  <a:pt x="54753" y="109650"/>
                </a:lnTo>
                <a:lnTo>
                  <a:pt x="68696" y="107100"/>
                </a:lnTo>
                <a:lnTo>
                  <a:pt x="99656" y="81328"/>
                </a:lnTo>
                <a:lnTo>
                  <a:pt x="106633" y="53232"/>
                </a:lnTo>
                <a:lnTo>
                  <a:pt x="104354" y="38972"/>
                </a:lnTo>
                <a:lnTo>
                  <a:pt x="79125" y="7197"/>
                </a:lnTo>
                <a:lnTo>
                  <a:pt x="51792" y="0"/>
                </a:lnTo>
                <a:close/>
              </a:path>
            </a:pathLst>
          </a:custGeom>
          <a:solidFill>
            <a:srgbClr val="000000"/>
          </a:solidFill>
          <a:ln w="9525">
            <a:noFill/>
            <a:round/>
            <a:headEnd/>
            <a:tailEnd/>
          </a:ln>
        </p:spPr>
        <p:txBody>
          <a:bodyPr lIns="0" tIns="0" rIns="0" bIns="0"/>
          <a:lstStyle/>
          <a:p>
            <a:endParaRPr lang="ru-RU"/>
          </a:p>
        </p:txBody>
      </p:sp>
      <p:sp>
        <p:nvSpPr>
          <p:cNvPr id="57354" name="object 11"/>
          <p:cNvSpPr txBox="1">
            <a:spLocks noChangeArrowheads="1"/>
          </p:cNvSpPr>
          <p:nvPr/>
        </p:nvSpPr>
        <p:spPr bwMode="auto">
          <a:xfrm>
            <a:off x="425450" y="892175"/>
            <a:ext cx="6962775" cy="3567113"/>
          </a:xfrm>
          <a:prstGeom prst="rect">
            <a:avLst/>
          </a:prstGeom>
          <a:noFill/>
          <a:ln w="9525">
            <a:noFill/>
            <a:miter lim="800000"/>
            <a:headEnd/>
            <a:tailEnd/>
          </a:ln>
        </p:spPr>
        <p:txBody>
          <a:bodyPr lIns="0" tIns="0" rIns="0" bIns="0">
            <a:spAutoFit/>
          </a:bodyPr>
          <a:lstStyle/>
          <a:p>
            <a:pPr marL="12700"/>
            <a:r>
              <a:rPr lang="ru-RU" sz="2100">
                <a:latin typeface="Palatino Linotype" pitchFamily="18" charset="0"/>
              </a:rPr>
              <a:t>COY li</a:t>
            </a:r>
            <a:r>
              <a:rPr lang="en-US" sz="2100">
                <a:latin typeface="Palatino Linotype" pitchFamily="18" charset="0"/>
              </a:rPr>
              <a:t>tt</a:t>
            </a:r>
            <a:r>
              <a:rPr lang="ru-RU" sz="2100">
                <a:latin typeface="Palatino Linotype" pitchFamily="18" charset="0"/>
              </a:rPr>
              <a:t>er size: 1.63.</a:t>
            </a:r>
          </a:p>
          <a:p>
            <a:pPr marL="12700">
              <a:lnSpc>
                <a:spcPts val="3575"/>
              </a:lnSpc>
              <a:spcBef>
                <a:spcPts val="288"/>
              </a:spcBef>
            </a:pPr>
            <a:r>
              <a:rPr lang="ru-RU" sz="2100">
                <a:latin typeface="Palatino Linotype" pitchFamily="18" charset="0"/>
              </a:rPr>
              <a:t>Cub fractions (1C, 2C, 3C) simulation: 0.371, 0.625, 0.003. Mortality of dependent COY: 0.27</a:t>
            </a:r>
          </a:p>
          <a:p>
            <a:pPr marL="12700">
              <a:spcBef>
                <a:spcPts val="838"/>
              </a:spcBef>
            </a:pPr>
            <a:r>
              <a:rPr lang="ru-RU" sz="2100">
                <a:latin typeface="Palatino Linotype" pitchFamily="18" charset="0"/>
              </a:rPr>
              <a:t>Mortality of adult (</a:t>
            </a:r>
            <a:r>
              <a:rPr lang="ru-RU" sz="2100" i="1">
                <a:latin typeface="Palatino Linotype" pitchFamily="18" charset="0"/>
              </a:rPr>
              <a:t>in the green</a:t>
            </a:r>
            <a:r>
              <a:rPr lang="ru-RU" sz="2100">
                <a:latin typeface="Palatino Linotype" pitchFamily="18" charset="0"/>
              </a:rPr>
              <a:t>): 0.095</a:t>
            </a:r>
          </a:p>
          <a:p>
            <a:pPr marL="12700">
              <a:spcBef>
                <a:spcPts val="1150"/>
              </a:spcBef>
            </a:pPr>
            <a:r>
              <a:rPr lang="ru-RU" sz="2100">
                <a:latin typeface="Palatino Linotype" pitchFamily="18" charset="0"/>
              </a:rPr>
              <a:t>Maximal age: 36</a:t>
            </a:r>
          </a:p>
          <a:p>
            <a:pPr marL="12700">
              <a:lnSpc>
                <a:spcPct val="148000"/>
              </a:lnSpc>
            </a:pPr>
            <a:r>
              <a:rPr lang="ru-RU" sz="2100">
                <a:latin typeface="Palatino Linotype" pitchFamily="18" charset="0"/>
              </a:rPr>
              <a:t>Age speciﬁc fertility: 0.33 Birth success: 0.65</a:t>
            </a:r>
          </a:p>
          <a:p>
            <a:pPr marL="12700">
              <a:spcBef>
                <a:spcPts val="1150"/>
              </a:spcBef>
            </a:pPr>
            <a:r>
              <a:rPr lang="ru-RU" sz="2100">
                <a:latin typeface="Palatino Linotype" pitchFamily="18" charset="0"/>
              </a:rPr>
              <a:t>Fraction of broken families with yearlings: 0.6</a:t>
            </a:r>
          </a:p>
          <a:p>
            <a:pPr marL="12700">
              <a:spcBef>
                <a:spcPts val="1150"/>
              </a:spcBef>
            </a:pPr>
            <a:r>
              <a:rPr lang="ru-RU" sz="2100">
                <a:latin typeface="Palatino Linotype" pitchFamily="18" charset="0"/>
              </a:rPr>
              <a:t>Scenario random seed: 795, simulation random seed: 130.</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20" dirty="0"/>
              <a:t>G</a:t>
            </a:r>
            <a:r>
              <a:rPr sz="2800" spc="-5" dirty="0"/>
              <a:t>r</a:t>
            </a:r>
            <a:r>
              <a:rPr sz="2800" spc="25" dirty="0"/>
              <a:t>o</a:t>
            </a:r>
            <a:r>
              <a:rPr sz="2800" spc="10" dirty="0"/>
              <a:t>w</a:t>
            </a:r>
            <a:r>
              <a:rPr sz="2800" spc="15" dirty="0"/>
              <a:t>th</a:t>
            </a:r>
            <a:r>
              <a:rPr sz="2800" dirty="0"/>
              <a:t> </a:t>
            </a:r>
            <a:r>
              <a:rPr sz="2800" spc="15" dirty="0"/>
              <a:t>r</a:t>
            </a:r>
            <a:r>
              <a:rPr sz="2800" spc="10" dirty="0"/>
              <a:t>a</a:t>
            </a:r>
            <a:r>
              <a:rPr sz="2800" spc="-5" dirty="0"/>
              <a:t>t</a:t>
            </a:r>
            <a:r>
              <a:rPr sz="2800" spc="10" dirty="0"/>
              <a:t>e</a:t>
            </a:r>
            <a:endParaRPr sz="2800"/>
          </a:p>
        </p:txBody>
      </p:sp>
      <p:sp>
        <p:nvSpPr>
          <p:cNvPr id="59394" name="object 3"/>
          <p:cNvSpPr>
            <a:spLocks noChangeArrowheads="1"/>
          </p:cNvSpPr>
          <p:nvPr/>
        </p:nvSpPr>
        <p:spPr bwMode="auto">
          <a:xfrm>
            <a:off x="966788" y="750888"/>
            <a:ext cx="5622925" cy="356552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5" dirty="0"/>
              <a:t>Po</a:t>
            </a:r>
            <a:r>
              <a:rPr sz="2800" spc="15" dirty="0"/>
              <a:t>p</a:t>
            </a:r>
            <a:r>
              <a:rPr sz="2800" spc="25" dirty="0"/>
              <a:t>u</a:t>
            </a:r>
            <a:r>
              <a:rPr sz="2800" spc="-5" dirty="0"/>
              <a:t>l</a:t>
            </a:r>
            <a:r>
              <a:rPr sz="2800" spc="10" dirty="0"/>
              <a:t>a</a:t>
            </a:r>
            <a:r>
              <a:rPr sz="2800" spc="15" dirty="0"/>
              <a:t>t</a:t>
            </a:r>
            <a:r>
              <a:rPr sz="2800" spc="-5" dirty="0"/>
              <a:t>i</a:t>
            </a:r>
            <a:r>
              <a:rPr sz="2800" spc="25" dirty="0"/>
              <a:t>o</a:t>
            </a:r>
            <a:r>
              <a:rPr sz="2800" spc="15" dirty="0"/>
              <a:t>n</a:t>
            </a:r>
            <a:r>
              <a:rPr sz="2800" spc="5" dirty="0"/>
              <a:t> </a:t>
            </a:r>
            <a:r>
              <a:rPr sz="2800" spc="15" dirty="0"/>
              <a:t>p</a:t>
            </a:r>
            <a:r>
              <a:rPr sz="2800" spc="-5" dirty="0"/>
              <a:t>e</a:t>
            </a:r>
            <a:r>
              <a:rPr sz="2800" spc="20" dirty="0"/>
              <a:t>e</a:t>
            </a:r>
            <a:r>
              <a:rPr sz="2800" spc="10" dirty="0"/>
              <a:t>r</a:t>
            </a:r>
            <a:r>
              <a:rPr sz="2800" spc="5" dirty="0"/>
              <a:t> </a:t>
            </a:r>
            <a:r>
              <a:rPr sz="2800" spc="10" dirty="0"/>
              <a:t>s</a:t>
            </a:r>
            <a:r>
              <a:rPr sz="2800" spc="15" dirty="0"/>
              <a:t>tr</a:t>
            </a:r>
            <a:r>
              <a:rPr sz="2800" spc="10" dirty="0"/>
              <a:t>u</a:t>
            </a:r>
            <a:r>
              <a:rPr sz="2800" dirty="0"/>
              <a:t>c</a:t>
            </a:r>
            <a:r>
              <a:rPr sz="2800" spc="15" dirty="0"/>
              <a:t>t</a:t>
            </a:r>
            <a:r>
              <a:rPr sz="2800" spc="10" dirty="0"/>
              <a:t>u</a:t>
            </a:r>
            <a:r>
              <a:rPr sz="2800" spc="15" dirty="0"/>
              <a:t>r</a:t>
            </a:r>
            <a:r>
              <a:rPr sz="2800" spc="10" dirty="0"/>
              <a:t>e</a:t>
            </a:r>
            <a:endParaRPr sz="2800"/>
          </a:p>
        </p:txBody>
      </p:sp>
      <p:sp>
        <p:nvSpPr>
          <p:cNvPr id="61442" name="object 3"/>
          <p:cNvSpPr>
            <a:spLocks noChangeArrowheads="1"/>
          </p:cNvSpPr>
          <p:nvPr/>
        </p:nvSpPr>
        <p:spPr bwMode="auto">
          <a:xfrm>
            <a:off x="966788" y="750888"/>
            <a:ext cx="5622925" cy="356552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89" name="object 2"/>
          <p:cNvSpPr>
            <a:spLocks noGrp="1"/>
          </p:cNvSpPr>
          <p:nvPr>
            <p:ph type="title"/>
          </p:nvPr>
        </p:nvSpPr>
        <p:spPr/>
        <p:txBody>
          <a:bodyPr/>
          <a:lstStyle/>
          <a:p>
            <a:pPr marL="12700" eaLnBrk="1" hangingPunct="1"/>
            <a:r>
              <a:rPr lang="ru-RU" sz="2800" smtClean="0">
                <a:latin typeface="Palatino Linotype" pitchFamily="18" charset="0"/>
                <a:ea typeface="Palatino Linotype" pitchFamily="18" charset="0"/>
                <a:cs typeface="Palatino Linotype" pitchFamily="18" charset="0"/>
              </a:rPr>
              <a:t>Survival of diﬀerent age groups</a:t>
            </a:r>
          </a:p>
        </p:txBody>
      </p:sp>
      <p:sp>
        <p:nvSpPr>
          <p:cNvPr id="63490" name="object 3"/>
          <p:cNvSpPr>
            <a:spLocks noChangeArrowheads="1"/>
          </p:cNvSpPr>
          <p:nvPr/>
        </p:nvSpPr>
        <p:spPr bwMode="auto">
          <a:xfrm>
            <a:off x="966788" y="750888"/>
            <a:ext cx="5622925" cy="356552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7" name="object 2"/>
          <p:cNvSpPr>
            <a:spLocks noGrp="1"/>
          </p:cNvSpPr>
          <p:nvPr>
            <p:ph type="title"/>
          </p:nvPr>
        </p:nvSpPr>
        <p:spPr>
          <a:xfrm>
            <a:off x="338138" y="323850"/>
            <a:ext cx="6880225" cy="427038"/>
          </a:xfrm>
        </p:spPr>
        <p:txBody>
          <a:bodyPr/>
          <a:lstStyle/>
          <a:p>
            <a:pPr marL="12700" eaLnBrk="1" hangingPunct="1"/>
            <a:r>
              <a:rPr lang="ru-RU" sz="2800" smtClean="0">
                <a:latin typeface="Palatino Linotype" pitchFamily="18" charset="0"/>
              </a:rPr>
              <a:t>Age-speciﬁc li</a:t>
            </a:r>
            <a:r>
              <a:rPr lang="en-US" sz="2800" smtClean="0">
                <a:latin typeface="Palatino Linotype" pitchFamily="18" charset="0"/>
              </a:rPr>
              <a:t>tt</a:t>
            </a:r>
            <a:r>
              <a:rPr lang="ru-RU" sz="2800" smtClean="0">
                <a:latin typeface="Palatino Linotype" pitchFamily="18" charset="0"/>
              </a:rPr>
              <a:t>er size</a:t>
            </a:r>
          </a:p>
        </p:txBody>
      </p:sp>
      <p:sp>
        <p:nvSpPr>
          <p:cNvPr id="65538" name="object 3"/>
          <p:cNvSpPr>
            <a:spLocks noChangeArrowheads="1"/>
          </p:cNvSpPr>
          <p:nvPr/>
        </p:nvSpPr>
        <p:spPr bwMode="auto">
          <a:xfrm>
            <a:off x="966788" y="750888"/>
            <a:ext cx="5622925" cy="356552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9" name="object 2"/>
          <p:cNvSpPr>
            <a:spLocks/>
          </p:cNvSpPr>
          <p:nvPr/>
        </p:nvSpPr>
        <p:spPr bwMode="auto">
          <a:xfrm>
            <a:off x="371475" y="506413"/>
            <a:ext cx="115888" cy="114300"/>
          </a:xfrm>
          <a:custGeom>
            <a:avLst/>
            <a:gdLst>
              <a:gd name="T0" fmla="*/ 57847 w 115570"/>
              <a:gd name="T1" fmla="*/ 0 h 114934"/>
              <a:gd name="T2" fmla="*/ 13553 w 115570"/>
              <a:gd name="T3" fmla="*/ 19863 h 114934"/>
              <a:gd name="T4" fmla="*/ 0 w 115570"/>
              <a:gd name="T5" fmla="*/ 60875 h 114934"/>
              <a:gd name="T6" fmla="*/ 1993 w 115570"/>
              <a:gd name="T7" fmla="*/ 73987 h 114934"/>
              <a:gd name="T8" fmla="*/ 36982 w 115570"/>
              <a:gd name="T9" fmla="*/ 110098 h 114934"/>
              <a:gd name="T10" fmla="*/ 69994 w 115570"/>
              <a:gd name="T11" fmla="*/ 114691 h 114934"/>
              <a:gd name="T12" fmla="*/ 82791 w 115570"/>
              <a:gd name="T13" fmla="*/ 110613 h 114934"/>
              <a:gd name="T14" fmla="*/ 109795 w 115570"/>
              <a:gd name="T15" fmla="*/ 82087 h 114934"/>
              <a:gd name="T16" fmla="*/ 115410 w 115570"/>
              <a:gd name="T17" fmla="*/ 51049 h 114934"/>
              <a:gd name="T18" fmla="*/ 112240 w 115570"/>
              <a:gd name="T19" fmla="*/ 36871 h 114934"/>
              <a:gd name="T20" fmla="*/ 85948 w 115570"/>
              <a:gd name="T21" fmla="*/ 6581 h 114934"/>
              <a:gd name="T22" fmla="*/ 57847 w 115570"/>
              <a:gd name="T23" fmla="*/ 0 h 1149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5570"/>
              <a:gd name="T37" fmla="*/ 0 h 114934"/>
              <a:gd name="T38" fmla="*/ 115570 w 115570"/>
              <a:gd name="T39" fmla="*/ 114934 h 1149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5570" h="114934">
                <a:moveTo>
                  <a:pt x="57847" y="0"/>
                </a:moveTo>
                <a:lnTo>
                  <a:pt x="13553" y="19863"/>
                </a:lnTo>
                <a:lnTo>
                  <a:pt x="0" y="60875"/>
                </a:lnTo>
                <a:lnTo>
                  <a:pt x="1993" y="73987"/>
                </a:lnTo>
                <a:lnTo>
                  <a:pt x="36982" y="110098"/>
                </a:lnTo>
                <a:lnTo>
                  <a:pt x="69994" y="114691"/>
                </a:lnTo>
                <a:lnTo>
                  <a:pt x="82791" y="110613"/>
                </a:lnTo>
                <a:lnTo>
                  <a:pt x="109795" y="82087"/>
                </a:lnTo>
                <a:lnTo>
                  <a:pt x="115410" y="51049"/>
                </a:lnTo>
                <a:lnTo>
                  <a:pt x="112240" y="36871"/>
                </a:lnTo>
                <a:lnTo>
                  <a:pt x="85948" y="6581"/>
                </a:lnTo>
                <a:lnTo>
                  <a:pt x="57847" y="0"/>
                </a:lnTo>
                <a:close/>
              </a:path>
            </a:pathLst>
          </a:custGeom>
          <a:solidFill>
            <a:srgbClr val="000000"/>
          </a:solidFill>
          <a:ln w="9525">
            <a:noFill/>
            <a:round/>
            <a:headEnd/>
            <a:tailEnd/>
          </a:ln>
        </p:spPr>
        <p:txBody>
          <a:bodyPr lIns="0" tIns="0" rIns="0" bIns="0"/>
          <a:lstStyle/>
          <a:p>
            <a:endParaRPr lang="ru-RU"/>
          </a:p>
        </p:txBody>
      </p:sp>
      <p:sp>
        <p:nvSpPr>
          <p:cNvPr id="12290" name="object 3"/>
          <p:cNvSpPr>
            <a:spLocks/>
          </p:cNvSpPr>
          <p:nvPr/>
        </p:nvSpPr>
        <p:spPr bwMode="auto">
          <a:xfrm>
            <a:off x="371475" y="1668463"/>
            <a:ext cx="115888" cy="114300"/>
          </a:xfrm>
          <a:custGeom>
            <a:avLst/>
            <a:gdLst>
              <a:gd name="T0" fmla="*/ 57847 w 115570"/>
              <a:gd name="T1" fmla="*/ 0 h 114935"/>
              <a:gd name="T2" fmla="*/ 13553 w 115570"/>
              <a:gd name="T3" fmla="*/ 19863 h 114935"/>
              <a:gd name="T4" fmla="*/ 0 w 115570"/>
              <a:gd name="T5" fmla="*/ 60875 h 114935"/>
              <a:gd name="T6" fmla="*/ 1993 w 115570"/>
              <a:gd name="T7" fmla="*/ 73987 h 114935"/>
              <a:gd name="T8" fmla="*/ 36982 w 115570"/>
              <a:gd name="T9" fmla="*/ 110098 h 114935"/>
              <a:gd name="T10" fmla="*/ 69994 w 115570"/>
              <a:gd name="T11" fmla="*/ 114691 h 114935"/>
              <a:gd name="T12" fmla="*/ 82791 w 115570"/>
              <a:gd name="T13" fmla="*/ 110613 h 114935"/>
              <a:gd name="T14" fmla="*/ 109795 w 115570"/>
              <a:gd name="T15" fmla="*/ 82087 h 114935"/>
              <a:gd name="T16" fmla="*/ 115410 w 115570"/>
              <a:gd name="T17" fmla="*/ 51049 h 114935"/>
              <a:gd name="T18" fmla="*/ 112240 w 115570"/>
              <a:gd name="T19" fmla="*/ 36871 h 114935"/>
              <a:gd name="T20" fmla="*/ 85948 w 115570"/>
              <a:gd name="T21" fmla="*/ 6581 h 114935"/>
              <a:gd name="T22" fmla="*/ 57847 w 115570"/>
              <a:gd name="T23" fmla="*/ 0 h 1149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5570"/>
              <a:gd name="T37" fmla="*/ 0 h 114935"/>
              <a:gd name="T38" fmla="*/ 115570 w 115570"/>
              <a:gd name="T39" fmla="*/ 114935 h 1149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5570" h="114935">
                <a:moveTo>
                  <a:pt x="57847" y="0"/>
                </a:moveTo>
                <a:lnTo>
                  <a:pt x="13553" y="19863"/>
                </a:lnTo>
                <a:lnTo>
                  <a:pt x="0" y="60875"/>
                </a:lnTo>
                <a:lnTo>
                  <a:pt x="1993" y="73987"/>
                </a:lnTo>
                <a:lnTo>
                  <a:pt x="36982" y="110098"/>
                </a:lnTo>
                <a:lnTo>
                  <a:pt x="69994" y="114691"/>
                </a:lnTo>
                <a:lnTo>
                  <a:pt x="82791" y="110613"/>
                </a:lnTo>
                <a:lnTo>
                  <a:pt x="109795" y="82087"/>
                </a:lnTo>
                <a:lnTo>
                  <a:pt x="115410" y="51049"/>
                </a:lnTo>
                <a:lnTo>
                  <a:pt x="112240" y="36871"/>
                </a:lnTo>
                <a:lnTo>
                  <a:pt x="85948" y="6581"/>
                </a:lnTo>
                <a:lnTo>
                  <a:pt x="57847" y="0"/>
                </a:lnTo>
                <a:close/>
              </a:path>
            </a:pathLst>
          </a:custGeom>
          <a:solidFill>
            <a:srgbClr val="000000"/>
          </a:solidFill>
          <a:ln w="9525">
            <a:noFill/>
            <a:round/>
            <a:headEnd/>
            <a:tailEnd/>
          </a:ln>
        </p:spPr>
        <p:txBody>
          <a:bodyPr lIns="0" tIns="0" rIns="0" bIns="0"/>
          <a:lstStyle/>
          <a:p>
            <a:endParaRPr lang="ru-RU"/>
          </a:p>
        </p:txBody>
      </p:sp>
      <p:sp>
        <p:nvSpPr>
          <p:cNvPr id="12291" name="object 4"/>
          <p:cNvSpPr>
            <a:spLocks/>
          </p:cNvSpPr>
          <p:nvPr/>
        </p:nvSpPr>
        <p:spPr bwMode="auto">
          <a:xfrm>
            <a:off x="371475" y="2487613"/>
            <a:ext cx="115888" cy="119062"/>
          </a:xfrm>
          <a:custGeom>
            <a:avLst/>
            <a:gdLst>
              <a:gd name="T0" fmla="*/ 57544 w 114934"/>
              <a:gd name="T1" fmla="*/ 0 h 119380"/>
              <a:gd name="T2" fmla="*/ 20605 w 114934"/>
              <a:gd name="T3" fmla="*/ 14035 h 119380"/>
              <a:gd name="T4" fmla="*/ 1305 w 114934"/>
              <a:gd name="T5" fmla="*/ 51140 h 119380"/>
              <a:gd name="T6" fmla="*/ 0 w 114934"/>
              <a:gd name="T7" fmla="*/ 67431 h 119380"/>
              <a:gd name="T8" fmla="*/ 3200 w 114934"/>
              <a:gd name="T9" fmla="*/ 80889 h 119380"/>
              <a:gd name="T10" fmla="*/ 29563 w 114934"/>
              <a:gd name="T11" fmla="*/ 111709 h 119380"/>
              <a:gd name="T12" fmla="*/ 57766 w 114934"/>
              <a:gd name="T13" fmla="*/ 118871 h 119380"/>
              <a:gd name="T14" fmla="*/ 71480 w 114934"/>
              <a:gd name="T15" fmla="*/ 117193 h 119380"/>
              <a:gd name="T16" fmla="*/ 103153 w 114934"/>
              <a:gd name="T17" fmla="*/ 94748 h 119380"/>
              <a:gd name="T18" fmla="*/ 114826 w 114934"/>
              <a:gd name="T19" fmla="*/ 51708 h 119380"/>
              <a:gd name="T20" fmla="*/ 111296 w 114934"/>
              <a:gd name="T21" fmla="*/ 37746 h 119380"/>
              <a:gd name="T22" fmla="*/ 85006 w 114934"/>
              <a:gd name="T23" fmla="*/ 6921 h 119380"/>
              <a:gd name="T24" fmla="*/ 57544 w 114934"/>
              <a:gd name="T25" fmla="*/ 0 h 1193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934"/>
              <a:gd name="T40" fmla="*/ 0 h 119380"/>
              <a:gd name="T41" fmla="*/ 114934 w 114934"/>
              <a:gd name="T42" fmla="*/ 119380 h 1193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934" h="119380">
                <a:moveTo>
                  <a:pt x="57544" y="0"/>
                </a:moveTo>
                <a:lnTo>
                  <a:pt x="20605" y="14035"/>
                </a:lnTo>
                <a:lnTo>
                  <a:pt x="1305" y="51140"/>
                </a:lnTo>
                <a:lnTo>
                  <a:pt x="0" y="67431"/>
                </a:lnTo>
                <a:lnTo>
                  <a:pt x="3200" y="80889"/>
                </a:lnTo>
                <a:lnTo>
                  <a:pt x="29563" y="111709"/>
                </a:lnTo>
                <a:lnTo>
                  <a:pt x="57766" y="118871"/>
                </a:lnTo>
                <a:lnTo>
                  <a:pt x="71480" y="117193"/>
                </a:lnTo>
                <a:lnTo>
                  <a:pt x="103153" y="94748"/>
                </a:lnTo>
                <a:lnTo>
                  <a:pt x="114826" y="51708"/>
                </a:lnTo>
                <a:lnTo>
                  <a:pt x="111296" y="37746"/>
                </a:lnTo>
                <a:lnTo>
                  <a:pt x="85006" y="6921"/>
                </a:lnTo>
                <a:lnTo>
                  <a:pt x="57544" y="0"/>
                </a:lnTo>
                <a:close/>
              </a:path>
            </a:pathLst>
          </a:custGeom>
          <a:solidFill>
            <a:srgbClr val="000000"/>
          </a:solidFill>
          <a:ln w="9525">
            <a:noFill/>
            <a:round/>
            <a:headEnd/>
            <a:tailEnd/>
          </a:ln>
        </p:spPr>
        <p:txBody>
          <a:bodyPr lIns="0" tIns="0" rIns="0" bIns="0"/>
          <a:lstStyle/>
          <a:p>
            <a:endParaRPr lang="ru-RU"/>
          </a:p>
        </p:txBody>
      </p:sp>
      <p:sp>
        <p:nvSpPr>
          <p:cNvPr id="12292" name="object 5"/>
          <p:cNvSpPr txBox="1">
            <a:spLocks noChangeArrowheads="1"/>
          </p:cNvSpPr>
          <p:nvPr/>
        </p:nvSpPr>
        <p:spPr bwMode="auto">
          <a:xfrm>
            <a:off x="617538" y="387350"/>
            <a:ext cx="6559550" cy="3136900"/>
          </a:xfrm>
          <a:prstGeom prst="rect">
            <a:avLst/>
          </a:prstGeom>
          <a:noFill/>
          <a:ln w="9525">
            <a:noFill/>
            <a:miter lim="800000"/>
            <a:headEnd/>
            <a:tailEnd/>
          </a:ln>
        </p:spPr>
        <p:txBody>
          <a:bodyPr lIns="0" tIns="0" rIns="0" bIns="0">
            <a:spAutoFit/>
          </a:bodyPr>
          <a:lstStyle/>
          <a:p>
            <a:pPr marL="12700">
              <a:lnSpc>
                <a:spcPct val="101000"/>
              </a:lnSpc>
            </a:pPr>
            <a:r>
              <a:rPr lang="ru-RU" sz="2200">
                <a:latin typeface="Palatino Linotype" pitchFamily="18" charset="0"/>
              </a:rPr>
              <a:t>Connection of individual demographical parameters to the holistic demographical system to reduce data lack.</a:t>
            </a:r>
          </a:p>
          <a:p>
            <a:pPr marL="12700">
              <a:lnSpc>
                <a:spcPct val="101000"/>
              </a:lnSpc>
              <a:spcBef>
                <a:spcPts val="1125"/>
              </a:spcBef>
            </a:pPr>
            <a:r>
              <a:rPr lang="ru-RU" sz="2200">
                <a:latin typeface="Palatino Linotype" pitchFamily="18" charset="0"/>
              </a:rPr>
              <a:t>Using the most sensitive demographical parameters as a metric for estimating of population status</a:t>
            </a:r>
          </a:p>
          <a:p>
            <a:pPr marL="12700">
              <a:lnSpc>
                <a:spcPct val="101000"/>
              </a:lnSpc>
              <a:spcBef>
                <a:spcPts val="1150"/>
              </a:spcBef>
            </a:pPr>
            <a:r>
              <a:rPr lang="ru-RU" sz="2200">
                <a:latin typeface="Palatino Linotype" pitchFamily="18" charset="0"/>
              </a:rPr>
              <a:t>Involving into design and analysis of polar bear researches</a:t>
            </a:r>
          </a:p>
          <a:p>
            <a:pPr marL="12700">
              <a:spcBef>
                <a:spcPts val="1150"/>
              </a:spcBef>
            </a:pPr>
            <a:r>
              <a:rPr lang="ru-RU" sz="2200">
                <a:latin typeface="Palatino Linotype" pitchFamily="18" charset="0"/>
              </a:rPr>
              <a:t>Veriﬁcation of results obtained by other approaches.</a:t>
            </a:r>
          </a:p>
        </p:txBody>
      </p:sp>
      <p:sp>
        <p:nvSpPr>
          <p:cNvPr id="12293" name="object 6"/>
          <p:cNvSpPr>
            <a:spLocks/>
          </p:cNvSpPr>
          <p:nvPr/>
        </p:nvSpPr>
        <p:spPr bwMode="auto">
          <a:xfrm>
            <a:off x="373063" y="3309938"/>
            <a:ext cx="114300" cy="120650"/>
          </a:xfrm>
          <a:custGeom>
            <a:avLst/>
            <a:gdLst>
              <a:gd name="T0" fmla="*/ 57271 w 114934"/>
              <a:gd name="T1" fmla="*/ 0 h 119379"/>
              <a:gd name="T2" fmla="*/ 20338 w 114934"/>
              <a:gd name="T3" fmla="*/ 14034 h 119379"/>
              <a:gd name="T4" fmla="*/ 1203 w 114934"/>
              <a:gd name="T5" fmla="*/ 51025 h 119379"/>
              <a:gd name="T6" fmla="*/ 0 w 114934"/>
              <a:gd name="T7" fmla="*/ 67239 h 119379"/>
              <a:gd name="T8" fmla="*/ 3542 w 114934"/>
              <a:gd name="T9" fmla="*/ 81182 h 119379"/>
              <a:gd name="T10" fmla="*/ 29866 w 114934"/>
              <a:gd name="T11" fmla="*/ 111961 h 119379"/>
              <a:gd name="T12" fmla="*/ 57376 w 114934"/>
              <a:gd name="T13" fmla="*/ 118871 h 119379"/>
              <a:gd name="T14" fmla="*/ 71117 w 114934"/>
              <a:gd name="T15" fmla="*/ 117215 h 119379"/>
              <a:gd name="T16" fmla="*/ 102905 w 114934"/>
              <a:gd name="T17" fmla="*/ 94767 h 119379"/>
              <a:gd name="T18" fmla="*/ 114833 w 114934"/>
              <a:gd name="T19" fmla="*/ 51600 h 119379"/>
              <a:gd name="T20" fmla="*/ 111663 w 114934"/>
              <a:gd name="T21" fmla="*/ 38106 h 119379"/>
              <a:gd name="T22" fmla="*/ 85372 w 114934"/>
              <a:gd name="T23" fmla="*/ 7188 h 119379"/>
              <a:gd name="T24" fmla="*/ 57271 w 114934"/>
              <a:gd name="T25" fmla="*/ 0 h 1193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934"/>
              <a:gd name="T40" fmla="*/ 0 h 119379"/>
              <a:gd name="T41" fmla="*/ 114934 w 114934"/>
              <a:gd name="T42" fmla="*/ 119379 h 1193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934" h="119379">
                <a:moveTo>
                  <a:pt x="57271" y="0"/>
                </a:moveTo>
                <a:lnTo>
                  <a:pt x="20338" y="14034"/>
                </a:lnTo>
                <a:lnTo>
                  <a:pt x="1203" y="51025"/>
                </a:lnTo>
                <a:lnTo>
                  <a:pt x="0" y="67239"/>
                </a:lnTo>
                <a:lnTo>
                  <a:pt x="3542" y="81182"/>
                </a:lnTo>
                <a:lnTo>
                  <a:pt x="29866" y="111961"/>
                </a:lnTo>
                <a:lnTo>
                  <a:pt x="57376" y="118871"/>
                </a:lnTo>
                <a:lnTo>
                  <a:pt x="71117" y="117215"/>
                </a:lnTo>
                <a:lnTo>
                  <a:pt x="102905" y="94767"/>
                </a:lnTo>
                <a:lnTo>
                  <a:pt x="114833" y="51600"/>
                </a:lnTo>
                <a:lnTo>
                  <a:pt x="111663" y="38106"/>
                </a:lnTo>
                <a:lnTo>
                  <a:pt x="85372" y="7188"/>
                </a:lnTo>
                <a:lnTo>
                  <a:pt x="57271" y="0"/>
                </a:lnTo>
                <a:close/>
              </a:path>
            </a:pathLst>
          </a:custGeom>
          <a:solidFill>
            <a:srgbClr val="000000"/>
          </a:solidFill>
          <a:ln w="9525">
            <a:noFill/>
            <a:round/>
            <a:headEnd/>
            <a:tailEnd/>
          </a:ln>
        </p:spPr>
        <p:txBody>
          <a:bodyPr lIns="0" tIns="0" rIns="0" bIns="0"/>
          <a:lstStyle/>
          <a:p>
            <a:endParaRPr lang="ru-RU"/>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10" dirty="0"/>
              <a:t>D</a:t>
            </a:r>
            <a:r>
              <a:rPr sz="2800" spc="20" dirty="0"/>
              <a:t>e</a:t>
            </a:r>
            <a:r>
              <a:rPr sz="2800" dirty="0"/>
              <a:t>n</a:t>
            </a:r>
            <a:r>
              <a:rPr sz="2800" spc="10" dirty="0"/>
              <a:t>s</a:t>
            </a:r>
            <a:r>
              <a:rPr sz="2800" spc="15" dirty="0"/>
              <a:t> d</a:t>
            </a:r>
            <a:r>
              <a:rPr sz="2800" spc="10" dirty="0"/>
              <a:t>u</a:t>
            </a:r>
            <a:r>
              <a:rPr sz="2800" spc="15" dirty="0"/>
              <a:t>r</a:t>
            </a:r>
            <a:r>
              <a:rPr sz="2800" spc="-5" dirty="0"/>
              <a:t>i</a:t>
            </a:r>
            <a:r>
              <a:rPr sz="2800" spc="20" dirty="0"/>
              <a:t>n</a:t>
            </a:r>
            <a:r>
              <a:rPr sz="2800" spc="15" dirty="0"/>
              <a:t>g</a:t>
            </a:r>
            <a:r>
              <a:rPr sz="2800" spc="5" dirty="0"/>
              <a:t> </a:t>
            </a:r>
            <a:r>
              <a:rPr sz="2800" spc="15" dirty="0"/>
              <a:t>l</a:t>
            </a:r>
            <a:r>
              <a:rPr sz="2800" spc="-5" dirty="0"/>
              <a:t>if</a:t>
            </a:r>
            <a:r>
              <a:rPr sz="2800" spc="20" dirty="0"/>
              <a:t>e</a:t>
            </a:r>
            <a:r>
              <a:rPr sz="2800" spc="10" dirty="0"/>
              <a:t>span</a:t>
            </a:r>
            <a:endParaRPr sz="2800"/>
          </a:p>
        </p:txBody>
      </p:sp>
      <p:sp>
        <p:nvSpPr>
          <p:cNvPr id="67586" name="object 3"/>
          <p:cNvSpPr>
            <a:spLocks noChangeArrowheads="1"/>
          </p:cNvSpPr>
          <p:nvPr/>
        </p:nvSpPr>
        <p:spPr bwMode="auto">
          <a:xfrm>
            <a:off x="966788" y="750888"/>
            <a:ext cx="5622925" cy="356552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dirty="0"/>
              <a:t>C</a:t>
            </a:r>
            <a:r>
              <a:rPr sz="2800" spc="25" dirty="0"/>
              <a:t>u</a:t>
            </a:r>
            <a:r>
              <a:rPr sz="2800" spc="5" dirty="0"/>
              <a:t>b</a:t>
            </a:r>
            <a:r>
              <a:rPr sz="2800" spc="10" dirty="0"/>
              <a:t>s</a:t>
            </a:r>
            <a:r>
              <a:rPr sz="2800" spc="15" dirty="0"/>
              <a:t> d</a:t>
            </a:r>
            <a:r>
              <a:rPr sz="2800" spc="10" dirty="0"/>
              <a:t>u</a:t>
            </a:r>
            <a:r>
              <a:rPr sz="2800" spc="15" dirty="0"/>
              <a:t>r</a:t>
            </a:r>
            <a:r>
              <a:rPr sz="2800" spc="-5" dirty="0"/>
              <a:t>i</a:t>
            </a:r>
            <a:r>
              <a:rPr sz="2800" spc="20" dirty="0"/>
              <a:t>n</a:t>
            </a:r>
            <a:r>
              <a:rPr sz="2800" spc="15" dirty="0"/>
              <a:t>g</a:t>
            </a:r>
            <a:r>
              <a:rPr sz="2800" spc="5" dirty="0"/>
              <a:t> </a:t>
            </a:r>
            <a:r>
              <a:rPr sz="2800" spc="-5" dirty="0"/>
              <a:t>l</a:t>
            </a:r>
            <a:r>
              <a:rPr sz="2800" spc="15" dirty="0"/>
              <a:t>i</a:t>
            </a:r>
            <a:r>
              <a:rPr sz="2800" spc="-5" dirty="0"/>
              <a:t>f</a:t>
            </a:r>
            <a:r>
              <a:rPr sz="2800" spc="20" dirty="0"/>
              <a:t>e</a:t>
            </a:r>
            <a:r>
              <a:rPr sz="2800" spc="10" dirty="0"/>
              <a:t>span</a:t>
            </a:r>
            <a:endParaRPr sz="2800"/>
          </a:p>
        </p:txBody>
      </p:sp>
      <p:sp>
        <p:nvSpPr>
          <p:cNvPr id="69634" name="object 3"/>
          <p:cNvSpPr>
            <a:spLocks noChangeArrowheads="1"/>
          </p:cNvSpPr>
          <p:nvPr/>
        </p:nvSpPr>
        <p:spPr bwMode="auto">
          <a:xfrm>
            <a:off x="966788" y="750888"/>
            <a:ext cx="5622925" cy="356552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10" dirty="0"/>
              <a:t>Su</a:t>
            </a:r>
            <a:r>
              <a:rPr sz="2800" spc="-5" dirty="0"/>
              <a:t>r</a:t>
            </a:r>
            <a:r>
              <a:rPr sz="2800" spc="20" dirty="0"/>
              <a:t>v</a:t>
            </a:r>
            <a:r>
              <a:rPr sz="2800" spc="15" dirty="0"/>
              <a:t>i</a:t>
            </a:r>
            <a:r>
              <a:rPr sz="2800" spc="-50" dirty="0"/>
              <a:t>v</a:t>
            </a:r>
            <a:r>
              <a:rPr sz="2800" spc="20" dirty="0"/>
              <a:t>e</a:t>
            </a:r>
            <a:r>
              <a:rPr sz="2800" spc="15" dirty="0"/>
              <a:t>d </a:t>
            </a:r>
            <a:r>
              <a:rPr sz="2800" dirty="0"/>
              <a:t>c</a:t>
            </a:r>
            <a:r>
              <a:rPr sz="2800" spc="10" dirty="0"/>
              <a:t>u</a:t>
            </a:r>
            <a:r>
              <a:rPr sz="2800" spc="25" dirty="0"/>
              <a:t>b</a:t>
            </a:r>
            <a:r>
              <a:rPr sz="2800" spc="10" dirty="0"/>
              <a:t>s</a:t>
            </a:r>
            <a:r>
              <a:rPr sz="2800" spc="-5" dirty="0"/>
              <a:t> </a:t>
            </a:r>
            <a:r>
              <a:rPr sz="2800" spc="15" dirty="0"/>
              <a:t>d</a:t>
            </a:r>
            <a:r>
              <a:rPr sz="2800" spc="25" dirty="0"/>
              <a:t>u</a:t>
            </a:r>
            <a:r>
              <a:rPr sz="2800" spc="-5" dirty="0"/>
              <a:t>r</a:t>
            </a:r>
            <a:r>
              <a:rPr sz="2800" spc="15" dirty="0"/>
              <a:t>i</a:t>
            </a:r>
            <a:r>
              <a:rPr sz="2800" dirty="0"/>
              <a:t>n</a:t>
            </a:r>
            <a:r>
              <a:rPr sz="2800" spc="15" dirty="0"/>
              <a:t>g</a:t>
            </a:r>
            <a:r>
              <a:rPr sz="2800" spc="25" dirty="0"/>
              <a:t> </a:t>
            </a:r>
            <a:r>
              <a:rPr sz="2800" spc="-5" dirty="0"/>
              <a:t>li</a:t>
            </a:r>
            <a:r>
              <a:rPr sz="2800" spc="15" dirty="0"/>
              <a:t>f</a:t>
            </a:r>
            <a:r>
              <a:rPr sz="2800" spc="-5" dirty="0"/>
              <a:t>e</a:t>
            </a:r>
            <a:r>
              <a:rPr sz="2800" spc="10" dirty="0"/>
              <a:t>sp</a:t>
            </a:r>
            <a:r>
              <a:rPr sz="2800" spc="25" dirty="0"/>
              <a:t>a</a:t>
            </a:r>
            <a:r>
              <a:rPr sz="2800" spc="15" dirty="0"/>
              <a:t>n</a:t>
            </a:r>
            <a:endParaRPr sz="2800"/>
          </a:p>
        </p:txBody>
      </p:sp>
      <p:sp>
        <p:nvSpPr>
          <p:cNvPr id="71682" name="object 3"/>
          <p:cNvSpPr>
            <a:spLocks noChangeArrowheads="1"/>
          </p:cNvSpPr>
          <p:nvPr/>
        </p:nvSpPr>
        <p:spPr bwMode="auto">
          <a:xfrm>
            <a:off x="966788" y="750888"/>
            <a:ext cx="5622925" cy="356552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15" dirty="0"/>
              <a:t>I</a:t>
            </a:r>
            <a:r>
              <a:rPr sz="2800" spc="20" dirty="0"/>
              <a:t>n</a:t>
            </a:r>
            <a:r>
              <a:rPr sz="2800" spc="15" dirty="0"/>
              <a:t>t</a:t>
            </a:r>
            <a:r>
              <a:rPr sz="2800" spc="-5" dirty="0"/>
              <a:t>e</a:t>
            </a:r>
            <a:r>
              <a:rPr sz="2800" spc="15" dirty="0"/>
              <a:t>r</a:t>
            </a:r>
            <a:r>
              <a:rPr sz="2800" spc="5" dirty="0"/>
              <a:t>b</a:t>
            </a:r>
            <a:r>
              <a:rPr sz="2800" spc="15" dirty="0"/>
              <a:t>i</a:t>
            </a:r>
            <a:r>
              <a:rPr sz="2800" spc="-5" dirty="0"/>
              <a:t>r</a:t>
            </a:r>
            <a:r>
              <a:rPr sz="2800" spc="15" dirty="0"/>
              <a:t>th</a:t>
            </a:r>
            <a:r>
              <a:rPr sz="2800" dirty="0"/>
              <a:t> </a:t>
            </a:r>
            <a:r>
              <a:rPr sz="2800" spc="-5" dirty="0"/>
              <a:t>i</a:t>
            </a:r>
            <a:r>
              <a:rPr sz="2800" spc="20" dirty="0"/>
              <a:t>n</a:t>
            </a:r>
            <a:r>
              <a:rPr sz="2800" spc="15" dirty="0"/>
              <a:t>t</a:t>
            </a:r>
            <a:r>
              <a:rPr sz="2800" spc="-5" dirty="0"/>
              <a:t>e</a:t>
            </a:r>
            <a:r>
              <a:rPr sz="2800" spc="15" dirty="0"/>
              <a:t>r</a:t>
            </a:r>
            <a:r>
              <a:rPr sz="2800" spc="-50" dirty="0"/>
              <a:t>v</a:t>
            </a:r>
            <a:r>
              <a:rPr sz="2800" spc="10" dirty="0"/>
              <a:t>al</a:t>
            </a:r>
            <a:endParaRPr sz="2800"/>
          </a:p>
        </p:txBody>
      </p:sp>
      <p:sp>
        <p:nvSpPr>
          <p:cNvPr id="73730" name="object 3"/>
          <p:cNvSpPr txBox="1">
            <a:spLocks noChangeArrowheads="1"/>
          </p:cNvSpPr>
          <p:nvPr/>
        </p:nvSpPr>
        <p:spPr bwMode="auto">
          <a:xfrm>
            <a:off x="338138" y="4302125"/>
            <a:ext cx="6637337" cy="608013"/>
          </a:xfrm>
          <a:prstGeom prst="rect">
            <a:avLst/>
          </a:prstGeom>
          <a:noFill/>
          <a:ln w="9525">
            <a:noFill/>
            <a:miter lim="800000"/>
            <a:headEnd/>
            <a:tailEnd/>
          </a:ln>
        </p:spPr>
        <p:txBody>
          <a:bodyPr lIns="0" tIns="0" rIns="0" bIns="0">
            <a:spAutoFit/>
          </a:bodyPr>
          <a:lstStyle/>
          <a:p>
            <a:pPr marL="12700">
              <a:lnSpc>
                <a:spcPct val="107000"/>
              </a:lnSpc>
            </a:pPr>
            <a:r>
              <a:rPr lang="ru-RU" sz="2000">
                <a:latin typeface="Palatino Linotype" pitchFamily="18" charset="0"/>
              </a:rPr>
              <a:t>Re-mating </a:t>
            </a:r>
            <a:r>
              <a:rPr lang="ru-RU" sz="1700" i="1">
                <a:latin typeface="Palatino Linotype" pitchFamily="18" charset="0"/>
              </a:rPr>
              <a:t>by assuming monthly COYs mortality during May-June and constant value of probability</a:t>
            </a:r>
            <a:r>
              <a:rPr lang="ru-RU" sz="2000">
                <a:latin typeface="Palatino Linotype" pitchFamily="18" charset="0"/>
              </a:rPr>
              <a:t>.</a:t>
            </a:r>
          </a:p>
        </p:txBody>
      </p:sp>
      <p:sp>
        <p:nvSpPr>
          <p:cNvPr id="73731" name="object 4"/>
          <p:cNvSpPr>
            <a:spLocks noChangeArrowheads="1"/>
          </p:cNvSpPr>
          <p:nvPr/>
        </p:nvSpPr>
        <p:spPr bwMode="auto">
          <a:xfrm>
            <a:off x="966788" y="750888"/>
            <a:ext cx="5622925" cy="356552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7" name="object 2"/>
          <p:cNvSpPr>
            <a:spLocks noChangeArrowheads="1"/>
          </p:cNvSpPr>
          <p:nvPr/>
        </p:nvSpPr>
        <p:spPr bwMode="auto">
          <a:xfrm>
            <a:off x="365125" y="463550"/>
            <a:ext cx="4146550" cy="877888"/>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5" name="object 2"/>
          <p:cNvSpPr>
            <a:spLocks noGrp="1"/>
          </p:cNvSpPr>
          <p:nvPr>
            <p:ph type="title"/>
          </p:nvPr>
        </p:nvSpPr>
        <p:spPr>
          <a:xfrm>
            <a:off x="338138" y="323850"/>
            <a:ext cx="6880225" cy="258763"/>
          </a:xfrm>
        </p:spPr>
        <p:txBody>
          <a:bodyPr/>
          <a:lstStyle/>
          <a:p>
            <a:pPr marL="12700" eaLnBrk="1" hangingPunct="1"/>
            <a:r>
              <a:rPr lang="ru-RU" sz="1700" smtClean="0">
                <a:latin typeface="Palatino Linotype" pitchFamily="18" charset="0"/>
              </a:rPr>
              <a:t>Submi</a:t>
            </a:r>
            <a:r>
              <a:rPr lang="en-US" sz="1700" smtClean="0">
                <a:latin typeface="Palatino Linotype" pitchFamily="18" charset="0"/>
              </a:rPr>
              <a:t>tt</a:t>
            </a:r>
            <a:r>
              <a:rPr lang="ru-RU" sz="1700" smtClean="0">
                <a:latin typeface="Palatino Linotype" pitchFamily="18" charset="0"/>
              </a:rPr>
              <a:t>ed abstract</a:t>
            </a:r>
          </a:p>
        </p:txBody>
      </p:sp>
      <p:sp>
        <p:nvSpPr>
          <p:cNvPr id="77826" name="object 3"/>
          <p:cNvSpPr txBox="1">
            <a:spLocks noChangeArrowheads="1"/>
          </p:cNvSpPr>
          <p:nvPr/>
        </p:nvSpPr>
        <p:spPr bwMode="auto">
          <a:xfrm>
            <a:off x="338138" y="684213"/>
            <a:ext cx="6865937" cy="4492625"/>
          </a:xfrm>
          <a:prstGeom prst="rect">
            <a:avLst/>
          </a:prstGeom>
          <a:noFill/>
          <a:ln w="9525">
            <a:noFill/>
            <a:miter lim="800000"/>
            <a:headEnd/>
            <a:tailEnd/>
          </a:ln>
        </p:spPr>
        <p:txBody>
          <a:bodyPr lIns="0" tIns="0" rIns="0" bIns="0">
            <a:spAutoFit/>
          </a:bodyPr>
          <a:lstStyle/>
          <a:p>
            <a:pPr marL="12700">
              <a:lnSpc>
                <a:spcPct val="101000"/>
              </a:lnSpc>
            </a:pPr>
            <a:r>
              <a:rPr lang="ru-RU" sz="1200">
                <a:latin typeface="Palatino Linotype" pitchFamily="18" charset="0"/>
              </a:rPr>
              <a:t>The dynamical simulation for evaluation of polar bear (</a:t>
            </a:r>
            <a:r>
              <a:rPr lang="ru-RU" sz="1200" i="1">
                <a:latin typeface="Palatino Linotype" pitchFamily="18" charset="0"/>
              </a:rPr>
              <a:t>Ursus maritimus</a:t>
            </a:r>
            <a:r>
              <a:rPr lang="ru-RU" sz="1200">
                <a:latin typeface="Palatino Linotype" pitchFamily="18" charset="0"/>
              </a:rPr>
              <a:t>) demography has been developed. On each stage, the change of age and sexual structure (with explicit mother-cub relations) of modelled subpopulation is forced by speciﬁed demographical parameters. The followed approaches and statements are considered: temporal resolution is one year, time of census is period of cubs emergence; liĴer size is 1 to 3 cubs; Gomper</a:t>
            </a:r>
            <a:r>
              <a:rPr lang="en-US" sz="1200">
                <a:latin typeface="Palatino Linotype" pitchFamily="18" charset="0"/>
              </a:rPr>
              <a:t>tz</a:t>
            </a:r>
            <a:r>
              <a:rPr lang="ru-RU" sz="1200">
                <a:latin typeface="Palatino Linotype" pitchFamily="18" charset="0"/>
              </a:rPr>
              <a:t>–Makeham law of mortality is involved; the female fertility is age-speciﬁc; mothers leave their cubs in both ages of 1 and 2, and age-speciﬁc survival rates for dependent and independent cubs is diﬀerent. All selections are random, and calculations are integer.</a:t>
            </a:r>
          </a:p>
          <a:p>
            <a:pPr marL="12700">
              <a:spcBef>
                <a:spcPts val="38"/>
              </a:spcBef>
            </a:pPr>
            <a:endParaRPr lang="ru-RU" sz="900">
              <a:latin typeface="Times New Roman" pitchFamily="18" charset="0"/>
              <a:cs typeface="Times New Roman" pitchFamily="18" charset="0"/>
            </a:endParaRPr>
          </a:p>
          <a:p>
            <a:pPr marL="12700">
              <a:lnSpc>
                <a:spcPct val="101000"/>
              </a:lnSpc>
            </a:pPr>
            <a:r>
              <a:rPr lang="ru-RU" sz="1200">
                <a:latin typeface="Palatino Linotype" pitchFamily="18" charset="0"/>
              </a:rPr>
              <a:t>This service allows extracting generalized features of polar bear demography. On the average, interbirth (mating) interval is 2-3 years; it depends how long cubs remain with their mothers. A half of females gives birth to 3-4 li</a:t>
            </a:r>
            <a:r>
              <a:rPr lang="en-US" sz="1200">
                <a:latin typeface="Palatino Linotype" pitchFamily="18" charset="0"/>
              </a:rPr>
              <a:t>tt</a:t>
            </a:r>
            <a:r>
              <a:rPr lang="ru-RU" sz="1200">
                <a:latin typeface="Palatino Linotype" pitchFamily="18" charset="0"/>
              </a:rPr>
              <a:t>ers or less during their lifespan; the long-lived females can produce 11-12 li</a:t>
            </a:r>
            <a:r>
              <a:rPr lang="en-US" sz="1200">
                <a:latin typeface="Palatino Linotype" pitchFamily="18" charset="0"/>
              </a:rPr>
              <a:t>tt</a:t>
            </a:r>
            <a:r>
              <a:rPr lang="ru-RU" sz="1200">
                <a:latin typeface="Palatino Linotype" pitchFamily="18" charset="0"/>
              </a:rPr>
              <a:t>ers or less. The single and double births are most frequent, and frequency of each subsequent appearance of cubs falls. In general, among all cubs having a birth from one female during her lifespan only two ones or less reach the age 3 or older.</a:t>
            </a:r>
          </a:p>
          <a:p>
            <a:pPr marL="12700">
              <a:spcBef>
                <a:spcPts val="25"/>
              </a:spcBef>
            </a:pPr>
            <a:endParaRPr lang="ru-RU" sz="900">
              <a:latin typeface="Times New Roman" pitchFamily="18" charset="0"/>
              <a:cs typeface="Times New Roman" pitchFamily="18" charset="0"/>
            </a:endParaRPr>
          </a:p>
          <a:p>
            <a:pPr marL="12700">
              <a:lnSpc>
                <a:spcPct val="101000"/>
              </a:lnSpc>
            </a:pPr>
            <a:r>
              <a:rPr lang="ru-RU" sz="1200">
                <a:latin typeface="Palatino Linotype" pitchFamily="18" charset="0"/>
              </a:rPr>
              <a:t>Relevant data inputs expand set of extracted demographical features. For example, averaged estimates of li</a:t>
            </a:r>
            <a:r>
              <a:rPr lang="en-US" sz="1200">
                <a:latin typeface="Palatino Linotype" pitchFamily="18" charset="0"/>
              </a:rPr>
              <a:t>tt</a:t>
            </a:r>
            <a:r>
              <a:rPr lang="ru-RU" sz="1200">
                <a:latin typeface="Palatino Linotype" pitchFamily="18" charset="0"/>
              </a:rPr>
              <a:t>er size (1.69, cubs of the year), cub production rate (0.63), li</a:t>
            </a:r>
            <a:r>
              <a:rPr lang="en-US" sz="1200">
                <a:latin typeface="Palatino Linotype" pitchFamily="18" charset="0"/>
              </a:rPr>
              <a:t>tt</a:t>
            </a:r>
            <a:r>
              <a:rPr lang="ru-RU" sz="1200">
                <a:latin typeface="Palatino Linotype" pitchFamily="18" charset="0"/>
              </a:rPr>
              <a:t>er production rate of cubs of the year (0.36) and yearlings (0.13) for polar bears in the western part of the Barents Sea from Environmental monitoring of Svalbard and Jan Mayen (MOSJ) were deﬁned as target indicators.</a:t>
            </a:r>
          </a:p>
          <a:p>
            <a:pPr marL="12700">
              <a:lnSpc>
                <a:spcPct val="102000"/>
              </a:lnSpc>
            </a:pPr>
            <a:r>
              <a:rPr lang="ru-RU" sz="1200">
                <a:latin typeface="Palatino Linotype" pitchFamily="18" charset="0"/>
              </a:rPr>
              <a:t>Several sets of demographical parameters for which these indicators are achieved were selected. Generally, the birth success is near 0.65-0.70, and around 45-50 % of females wean cubs before age of two.</a:t>
            </a:r>
          </a:p>
          <a:p>
            <a:pPr marL="12700">
              <a:spcBef>
                <a:spcPts val="50"/>
              </a:spcBef>
            </a:pPr>
            <a:endParaRPr lang="ru-RU" sz="1000">
              <a:latin typeface="Times New Roman" pitchFamily="18" charset="0"/>
              <a:cs typeface="Times New Roman" pitchFamily="18" charset="0"/>
            </a:endParaRPr>
          </a:p>
          <a:p>
            <a:pPr marL="12700"/>
            <a:r>
              <a:rPr lang="ru-RU" sz="1200">
                <a:latin typeface="Palatino Linotype" pitchFamily="18" charset="0"/>
              </a:rPr>
              <a:t>Project is hosted on </a:t>
            </a:r>
            <a:r>
              <a:rPr lang="ru-RU" sz="1200">
                <a:solidFill>
                  <a:srgbClr val="3E362E"/>
                </a:solidFill>
                <a:latin typeface="Palatino Linotype" pitchFamily="18" charset="0"/>
              </a:rPr>
              <a:t>h</a:t>
            </a:r>
            <a:r>
              <a:rPr lang="en-US" sz="1200">
                <a:solidFill>
                  <a:srgbClr val="3E362E"/>
                </a:solidFill>
                <a:latin typeface="Palatino Linotype" pitchFamily="18" charset="0"/>
              </a:rPr>
              <a:t>tt</a:t>
            </a:r>
            <a:r>
              <a:rPr lang="ru-RU" sz="1200">
                <a:solidFill>
                  <a:srgbClr val="3E362E"/>
                </a:solidFill>
                <a:latin typeface="Palatino Linotype" pitchFamily="18" charset="0"/>
              </a:rPr>
              <a:t>ps://github.com/nplatonov/demography</a:t>
            </a:r>
            <a:r>
              <a:rPr lang="ru-RU" sz="1200">
                <a:latin typeface="Palatino Linotype" pitchFamily="18"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pc="-25" dirty="0"/>
              <a:t>R</a:t>
            </a:r>
            <a:r>
              <a:rPr spc="-30" dirty="0"/>
              <a:t>e</a:t>
            </a:r>
            <a:r>
              <a:rPr spc="-5" dirty="0"/>
              <a:t>f</a:t>
            </a:r>
            <a:r>
              <a:rPr spc="-10" dirty="0"/>
              <a:t>e</a:t>
            </a:r>
            <a:r>
              <a:rPr spc="-30" dirty="0"/>
              <a:t>r</a:t>
            </a:r>
            <a:r>
              <a:rPr spc="-10" dirty="0"/>
              <a:t>e</a:t>
            </a:r>
            <a:r>
              <a:rPr spc="-25" dirty="0"/>
              <a:t>n</a:t>
            </a:r>
            <a:r>
              <a:rPr spc="-10" dirty="0"/>
              <a:t>c</a:t>
            </a:r>
            <a:r>
              <a:rPr spc="-30" dirty="0"/>
              <a:t>e</a:t>
            </a:r>
            <a:r>
              <a:rPr spc="-10" dirty="0"/>
              <a:t>s</a:t>
            </a:r>
          </a:p>
        </p:txBody>
      </p:sp>
      <p:sp>
        <p:nvSpPr>
          <p:cNvPr id="79874" name="object 3"/>
          <p:cNvSpPr txBox="1">
            <a:spLocks noChangeArrowheads="1"/>
          </p:cNvSpPr>
          <p:nvPr/>
        </p:nvSpPr>
        <p:spPr bwMode="auto">
          <a:xfrm>
            <a:off x="338138" y="727075"/>
            <a:ext cx="6707187" cy="1533525"/>
          </a:xfrm>
          <a:prstGeom prst="rect">
            <a:avLst/>
          </a:prstGeom>
          <a:noFill/>
          <a:ln w="9525">
            <a:noFill/>
            <a:miter lim="800000"/>
            <a:headEnd/>
            <a:tailEnd/>
          </a:ln>
        </p:spPr>
        <p:txBody>
          <a:bodyPr lIns="0" tIns="0" rIns="0" bIns="0">
            <a:spAutoFit/>
          </a:bodyPr>
          <a:lstStyle/>
          <a:p>
            <a:pPr marL="12700">
              <a:lnSpc>
                <a:spcPct val="106000"/>
              </a:lnSpc>
            </a:pPr>
            <a:r>
              <a:rPr lang="ru-RU" sz="1100">
                <a:latin typeface="Palatino Linotype" pitchFamily="18" charset="0"/>
              </a:rPr>
              <a:t>Hunter CM, Caswell H, Runge MC, Regehr EV, Amstrup SC, Stirling I. 2010. Climate change threatens polar bear populations: A stochastic demographic analysis. </a:t>
            </a:r>
            <a:r>
              <a:rPr lang="ru-RU" sz="1100" i="1">
                <a:latin typeface="Palatino Linotype" pitchFamily="18" charset="0"/>
              </a:rPr>
              <a:t>Ecology</a:t>
            </a:r>
            <a:r>
              <a:rPr lang="ru-RU" sz="1100">
                <a:latin typeface="Palatino Linotype" pitchFamily="18" charset="0"/>
              </a:rPr>
              <a:t>, 91(10): 2883–2897. Wiley. doi:</a:t>
            </a:r>
            <a:r>
              <a:rPr lang="ru-RU" sz="1100">
                <a:solidFill>
                  <a:srgbClr val="3E362E"/>
                </a:solidFill>
                <a:latin typeface="Palatino Linotype" pitchFamily="18" charset="0"/>
              </a:rPr>
              <a:t>10.1890/09-1641.1</a:t>
            </a:r>
            <a:endParaRPr lang="ru-RU" sz="1100">
              <a:latin typeface="Palatino Linotype" pitchFamily="18" charset="0"/>
            </a:endParaRPr>
          </a:p>
          <a:p>
            <a:pPr marL="12700">
              <a:spcBef>
                <a:spcPts val="38"/>
              </a:spcBef>
            </a:pPr>
            <a:endParaRPr lang="ru-RU" sz="900">
              <a:latin typeface="Times New Roman" pitchFamily="18" charset="0"/>
              <a:cs typeface="Times New Roman" pitchFamily="18" charset="0"/>
            </a:endParaRPr>
          </a:p>
          <a:p>
            <a:pPr marL="12700">
              <a:lnSpc>
                <a:spcPct val="107000"/>
              </a:lnSpc>
            </a:pPr>
            <a:r>
              <a:rPr lang="ru-RU" sz="1100">
                <a:latin typeface="Palatino Linotype" pitchFamily="18" charset="0"/>
              </a:rPr>
              <a:t>R Core Team. 2018. </a:t>
            </a:r>
            <a:r>
              <a:rPr lang="ru-RU" sz="1100" i="1">
                <a:latin typeface="Palatino Linotype" pitchFamily="18" charset="0"/>
              </a:rPr>
              <a:t>R: A language and environment for statistical computing</a:t>
            </a:r>
            <a:r>
              <a:rPr lang="ru-RU" sz="1100">
                <a:latin typeface="Palatino Linotype" pitchFamily="18" charset="0"/>
              </a:rPr>
              <a:t>. R Foundation for Statistical Computing: Vienna, Austria </a:t>
            </a:r>
            <a:r>
              <a:rPr lang="ru-RU" sz="1100">
                <a:solidFill>
                  <a:srgbClr val="3E362E"/>
                </a:solidFill>
                <a:latin typeface="Palatino Linotype" pitchFamily="18" charset="0"/>
              </a:rPr>
              <a:t>h</a:t>
            </a:r>
            <a:r>
              <a:rPr lang="en-US" sz="1100">
                <a:solidFill>
                  <a:srgbClr val="3E362E"/>
                </a:solidFill>
                <a:latin typeface="Palatino Linotype" pitchFamily="18" charset="0"/>
              </a:rPr>
              <a:t>tt</a:t>
            </a:r>
            <a:r>
              <a:rPr lang="ru-RU" sz="1100">
                <a:solidFill>
                  <a:srgbClr val="3E362E"/>
                </a:solidFill>
                <a:latin typeface="Palatino Linotype" pitchFamily="18" charset="0"/>
              </a:rPr>
              <a:t>ps://</a:t>
            </a:r>
            <a:r>
              <a:rPr lang="ru-RU" sz="1100">
                <a:solidFill>
                  <a:srgbClr val="3E362E"/>
                </a:solidFill>
                <a:latin typeface="Palatino Linotype" pitchFamily="18" charset="0"/>
                <a:hlinkClick r:id="rId3"/>
              </a:rPr>
              <a:t>www.R-project.org/</a:t>
            </a:r>
            <a:endParaRPr lang="ru-RU" sz="1100">
              <a:latin typeface="Palatino Linotype" pitchFamily="18" charset="0"/>
            </a:endParaRPr>
          </a:p>
          <a:p>
            <a:pPr marL="12700">
              <a:spcBef>
                <a:spcPts val="38"/>
              </a:spcBef>
            </a:pPr>
            <a:endParaRPr lang="ru-RU" sz="900">
              <a:latin typeface="Times New Roman" pitchFamily="18" charset="0"/>
              <a:cs typeface="Times New Roman" pitchFamily="18" charset="0"/>
            </a:endParaRPr>
          </a:p>
          <a:p>
            <a:pPr marL="12700">
              <a:lnSpc>
                <a:spcPct val="107000"/>
              </a:lnSpc>
            </a:pPr>
            <a:r>
              <a:rPr lang="ru-RU" sz="1100">
                <a:latin typeface="Palatino Linotype" pitchFamily="18" charset="0"/>
              </a:rPr>
              <a:t>StoĴ I, Hodgson D, Townley S. 2018. </a:t>
            </a:r>
            <a:r>
              <a:rPr lang="ru-RU" sz="1100" i="1">
                <a:latin typeface="Palatino Linotype" pitchFamily="18" charset="0"/>
              </a:rPr>
              <a:t>Popdemo: Demographic Modelling Using Projection Matrices</a:t>
            </a:r>
            <a:r>
              <a:rPr lang="ru-RU" sz="1100">
                <a:latin typeface="Palatino Linotype" pitchFamily="18" charset="0"/>
              </a:rPr>
              <a:t>. R package version 1.3-0. </a:t>
            </a:r>
            <a:r>
              <a:rPr lang="ru-RU" sz="1100">
                <a:solidFill>
                  <a:srgbClr val="3E362E"/>
                </a:solidFill>
                <a:latin typeface="Palatino Linotype" pitchFamily="18" charset="0"/>
              </a:rPr>
              <a:t>h</a:t>
            </a:r>
            <a:r>
              <a:rPr lang="en-US" sz="1100">
                <a:solidFill>
                  <a:srgbClr val="3E362E"/>
                </a:solidFill>
                <a:latin typeface="Palatino Linotype" pitchFamily="18" charset="0"/>
              </a:rPr>
              <a:t>tt</a:t>
            </a:r>
            <a:r>
              <a:rPr lang="ru-RU" sz="1100">
                <a:solidFill>
                  <a:srgbClr val="3E362E"/>
                </a:solidFill>
                <a:latin typeface="Palatino Linotype" pitchFamily="18" charset="0"/>
              </a:rPr>
              <a:t>ps://CRAN.R-project.org/package=popdemo </a:t>
            </a:r>
            <a:r>
              <a:rPr lang="ru-RU" sz="1100">
                <a:latin typeface="Palatino Linotype" pitchFamily="18" charset="0"/>
              </a:rPr>
              <a:t>(accessed 16 July 2018).</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object 2"/>
          <p:cNvSpPr>
            <a:spLocks noChangeArrowheads="1"/>
          </p:cNvSpPr>
          <p:nvPr/>
        </p:nvSpPr>
        <p:spPr bwMode="auto">
          <a:xfrm>
            <a:off x="361950" y="463550"/>
            <a:ext cx="4694238" cy="646113"/>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8138" y="336550"/>
            <a:ext cx="1430337" cy="358775"/>
          </a:xfrm>
          <a:prstGeom prst="rect">
            <a:avLst/>
          </a:prstGeom>
        </p:spPr>
        <p:txBody>
          <a:bodyPr lIns="0" tIns="0" rIns="0" bIns="0">
            <a:spAutoFit/>
          </a:bodyPr>
          <a:lstStyle/>
          <a:p>
            <a:pPr marL="12700" fontAlgn="auto">
              <a:spcBef>
                <a:spcPts val="0"/>
              </a:spcBef>
              <a:spcAft>
                <a:spcPts val="0"/>
              </a:spcAft>
              <a:defRPr/>
            </a:pPr>
            <a:r>
              <a:rPr sz="2800" spc="-5" dirty="0">
                <a:solidFill>
                  <a:srgbClr val="111313"/>
                </a:solidFill>
                <a:latin typeface="Palatino Linotype"/>
                <a:cs typeface="Palatino Linotype"/>
              </a:rPr>
              <a:t>R</a:t>
            </a:r>
            <a:r>
              <a:rPr sz="2800" spc="15" dirty="0">
                <a:solidFill>
                  <a:srgbClr val="111313"/>
                </a:solidFill>
                <a:latin typeface="Palatino Linotype"/>
                <a:cs typeface="Palatino Linotype"/>
              </a:rPr>
              <a:t>i</a:t>
            </a:r>
            <a:r>
              <a:rPr sz="2800" spc="10" dirty="0">
                <a:solidFill>
                  <a:srgbClr val="111313"/>
                </a:solidFill>
                <a:latin typeface="Palatino Linotype"/>
                <a:cs typeface="Palatino Linotype"/>
              </a:rPr>
              <a:t>s</a:t>
            </a:r>
            <a:r>
              <a:rPr sz="2800" spc="20" dirty="0">
                <a:solidFill>
                  <a:srgbClr val="111313"/>
                </a:solidFill>
                <a:latin typeface="Palatino Linotype"/>
                <a:cs typeface="Palatino Linotype"/>
              </a:rPr>
              <a:t>k</a:t>
            </a:r>
            <a:r>
              <a:rPr sz="2800" spc="15" dirty="0">
                <a:solidFill>
                  <a:srgbClr val="111313"/>
                </a:solidFill>
                <a:latin typeface="Palatino Linotype"/>
                <a:cs typeface="Palatino Linotype"/>
              </a:rPr>
              <a:t>man</a:t>
            </a:r>
            <a:endParaRPr sz="2800">
              <a:latin typeface="Palatino Linotype"/>
              <a:cs typeface="Palatino Linotype"/>
            </a:endParaRPr>
          </a:p>
        </p:txBody>
      </p:sp>
      <p:sp>
        <p:nvSpPr>
          <p:cNvPr id="3" name="object 3"/>
          <p:cNvSpPr txBox="1"/>
          <p:nvPr/>
        </p:nvSpPr>
        <p:spPr>
          <a:xfrm>
            <a:off x="338138" y="885825"/>
            <a:ext cx="5946775" cy="257175"/>
          </a:xfrm>
          <a:prstGeom prst="rect">
            <a:avLst/>
          </a:prstGeom>
        </p:spPr>
        <p:txBody>
          <a:bodyPr lIns="0" tIns="0" rIns="0" bIns="0">
            <a:spAutoFit/>
          </a:bodyPr>
          <a:lstStyle/>
          <a:p>
            <a:pPr marL="12700" fontAlgn="auto">
              <a:spcBef>
                <a:spcPts val="0"/>
              </a:spcBef>
              <a:spcAft>
                <a:spcPts val="0"/>
              </a:spcAft>
              <a:defRPr/>
            </a:pPr>
            <a:r>
              <a:rPr sz="2000" spc="5" dirty="0">
                <a:latin typeface="Palatino Linotype"/>
                <a:cs typeface="Palatino Linotype"/>
              </a:rPr>
              <a:t>P</a:t>
            </a:r>
            <a:r>
              <a:rPr sz="2000" dirty="0">
                <a:latin typeface="Palatino Linotype"/>
                <a:cs typeface="Palatino Linotype"/>
              </a:rPr>
              <a:t>o</a:t>
            </a:r>
            <a:r>
              <a:rPr sz="2000" spc="-15" dirty="0">
                <a:latin typeface="Palatino Linotype"/>
                <a:cs typeface="Palatino Linotype"/>
              </a:rPr>
              <a:t>p</a:t>
            </a:r>
            <a:r>
              <a:rPr sz="2000" spc="5" dirty="0">
                <a:latin typeface="Palatino Linotype"/>
                <a:cs typeface="Palatino Linotype"/>
              </a:rPr>
              <a:t>u</a:t>
            </a:r>
            <a:r>
              <a:rPr sz="2000" spc="10" dirty="0">
                <a:latin typeface="Palatino Linotype"/>
                <a:cs typeface="Palatino Linotype"/>
              </a:rPr>
              <a:t>l</a:t>
            </a:r>
            <a:r>
              <a:rPr sz="2000" dirty="0">
                <a:latin typeface="Palatino Linotype"/>
                <a:cs typeface="Palatino Linotype"/>
              </a:rPr>
              <a:t>a</a:t>
            </a:r>
            <a:r>
              <a:rPr sz="2000" spc="-10" dirty="0">
                <a:latin typeface="Palatino Linotype"/>
                <a:cs typeface="Palatino Linotype"/>
              </a:rPr>
              <a:t>t</a:t>
            </a:r>
            <a:r>
              <a:rPr sz="2000" spc="10" dirty="0">
                <a:latin typeface="Palatino Linotype"/>
                <a:cs typeface="Palatino Linotype"/>
              </a:rPr>
              <a:t>i</a:t>
            </a:r>
            <a:r>
              <a:rPr sz="2000" dirty="0">
                <a:latin typeface="Palatino Linotype"/>
                <a:cs typeface="Palatino Linotype"/>
              </a:rPr>
              <a:t>on</a:t>
            </a:r>
            <a:r>
              <a:rPr sz="2000" spc="5" dirty="0">
                <a:latin typeface="Palatino Linotype"/>
                <a:cs typeface="Palatino Linotype"/>
              </a:rPr>
              <a:t> </a:t>
            </a:r>
            <a:r>
              <a:rPr sz="2000" spc="10" dirty="0">
                <a:latin typeface="Palatino Linotype"/>
                <a:cs typeface="Palatino Linotype"/>
              </a:rPr>
              <a:t>M</a:t>
            </a:r>
            <a:r>
              <a:rPr sz="2000" dirty="0">
                <a:latin typeface="Palatino Linotype"/>
                <a:cs typeface="Palatino Linotype"/>
              </a:rPr>
              <a:t>o</a:t>
            </a:r>
            <a:r>
              <a:rPr sz="2000" spc="15" dirty="0">
                <a:latin typeface="Palatino Linotype"/>
                <a:cs typeface="Palatino Linotype"/>
              </a:rPr>
              <a:t>d</a:t>
            </a:r>
            <a:r>
              <a:rPr sz="2000" spc="-5" dirty="0">
                <a:latin typeface="Palatino Linotype"/>
                <a:cs typeface="Palatino Linotype"/>
              </a:rPr>
              <a:t>e</a:t>
            </a:r>
            <a:r>
              <a:rPr sz="2000" spc="10" dirty="0">
                <a:latin typeface="Palatino Linotype"/>
                <a:cs typeface="Palatino Linotype"/>
              </a:rPr>
              <a:t>l</a:t>
            </a:r>
            <a:r>
              <a:rPr sz="2000" spc="-10" dirty="0">
                <a:latin typeface="Palatino Linotype"/>
                <a:cs typeface="Palatino Linotype"/>
              </a:rPr>
              <a:t>l</a:t>
            </a:r>
            <a:r>
              <a:rPr sz="2000" spc="10" dirty="0">
                <a:latin typeface="Palatino Linotype"/>
                <a:cs typeface="Palatino Linotype"/>
              </a:rPr>
              <a:t>i</a:t>
            </a:r>
            <a:r>
              <a:rPr sz="2000" dirty="0">
                <a:latin typeface="Palatino Linotype"/>
                <a:cs typeface="Palatino Linotype"/>
              </a:rPr>
              <a:t>ng</a:t>
            </a:r>
            <a:r>
              <a:rPr sz="2000" spc="10" dirty="0">
                <a:latin typeface="Palatino Linotype"/>
                <a:cs typeface="Palatino Linotype"/>
              </a:rPr>
              <a:t> </a:t>
            </a:r>
            <a:r>
              <a:rPr sz="2000" dirty="0">
                <a:latin typeface="Palatino Linotype"/>
                <a:cs typeface="Palatino Linotype"/>
              </a:rPr>
              <a:t>for</a:t>
            </a:r>
            <a:r>
              <a:rPr sz="2000" spc="20" dirty="0">
                <a:latin typeface="Palatino Linotype"/>
                <a:cs typeface="Palatino Linotype"/>
              </a:rPr>
              <a:t> </a:t>
            </a:r>
            <a:r>
              <a:rPr sz="2000" spc="-5" dirty="0">
                <a:latin typeface="Palatino Linotype"/>
                <a:cs typeface="Palatino Linotype"/>
              </a:rPr>
              <a:t>S</a:t>
            </a:r>
            <a:r>
              <a:rPr sz="2000" spc="5" dirty="0">
                <a:latin typeface="Palatino Linotype"/>
                <a:cs typeface="Palatino Linotype"/>
              </a:rPr>
              <a:t>u</a:t>
            </a:r>
            <a:r>
              <a:rPr sz="2000" spc="-15" dirty="0">
                <a:latin typeface="Palatino Linotype"/>
                <a:cs typeface="Palatino Linotype"/>
              </a:rPr>
              <a:t>s</a:t>
            </a:r>
            <a:r>
              <a:rPr sz="2000" spc="10" dirty="0">
                <a:latin typeface="Palatino Linotype"/>
                <a:cs typeface="Palatino Linotype"/>
              </a:rPr>
              <a:t>t</a:t>
            </a:r>
            <a:r>
              <a:rPr sz="2000" dirty="0">
                <a:latin typeface="Palatino Linotype"/>
                <a:cs typeface="Palatino Linotype"/>
              </a:rPr>
              <a:t>a</a:t>
            </a:r>
            <a:r>
              <a:rPr sz="2000" spc="10" dirty="0">
                <a:latin typeface="Palatino Linotype"/>
                <a:cs typeface="Palatino Linotype"/>
              </a:rPr>
              <a:t>i</a:t>
            </a:r>
            <a:r>
              <a:rPr sz="2000" dirty="0">
                <a:latin typeface="Palatino Linotype"/>
                <a:cs typeface="Palatino Linotype"/>
              </a:rPr>
              <a:t>na</a:t>
            </a:r>
            <a:r>
              <a:rPr sz="2000" spc="10" dirty="0">
                <a:latin typeface="Palatino Linotype"/>
                <a:cs typeface="Palatino Linotype"/>
              </a:rPr>
              <a:t>b</a:t>
            </a:r>
            <a:r>
              <a:rPr sz="2000" spc="-10" dirty="0">
                <a:latin typeface="Palatino Linotype"/>
                <a:cs typeface="Palatino Linotype"/>
              </a:rPr>
              <a:t>i</a:t>
            </a:r>
            <a:r>
              <a:rPr sz="2000" spc="10" dirty="0">
                <a:latin typeface="Palatino Linotype"/>
                <a:cs typeface="Palatino Linotype"/>
              </a:rPr>
              <a:t>l</a:t>
            </a:r>
            <a:r>
              <a:rPr sz="2000" spc="-10" dirty="0">
                <a:latin typeface="Palatino Linotype"/>
                <a:cs typeface="Palatino Linotype"/>
              </a:rPr>
              <a:t>i</a:t>
            </a:r>
            <a:r>
              <a:rPr sz="2000" spc="10" dirty="0">
                <a:latin typeface="Palatino Linotype"/>
                <a:cs typeface="Palatino Linotype"/>
              </a:rPr>
              <a:t>t</a:t>
            </a:r>
            <a:r>
              <a:rPr sz="2000" dirty="0">
                <a:latin typeface="Palatino Linotype"/>
                <a:cs typeface="Palatino Linotype"/>
              </a:rPr>
              <a:t>y</a:t>
            </a:r>
            <a:r>
              <a:rPr sz="2000" spc="10" dirty="0">
                <a:latin typeface="Palatino Linotype"/>
                <a:cs typeface="Palatino Linotype"/>
              </a:rPr>
              <a:t> A</a:t>
            </a:r>
            <a:r>
              <a:rPr sz="2000" spc="-15" dirty="0">
                <a:latin typeface="Palatino Linotype"/>
                <a:cs typeface="Palatino Linotype"/>
              </a:rPr>
              <a:t>s</a:t>
            </a:r>
            <a:r>
              <a:rPr sz="2000" spc="5" dirty="0">
                <a:latin typeface="Palatino Linotype"/>
                <a:cs typeface="Palatino Linotype"/>
              </a:rPr>
              <a:t>s</a:t>
            </a:r>
            <a:r>
              <a:rPr sz="2000" spc="15" dirty="0">
                <a:latin typeface="Palatino Linotype"/>
                <a:cs typeface="Palatino Linotype"/>
              </a:rPr>
              <a:t>e</a:t>
            </a:r>
            <a:r>
              <a:rPr sz="2000" spc="-15" dirty="0">
                <a:latin typeface="Palatino Linotype"/>
                <a:cs typeface="Palatino Linotype"/>
              </a:rPr>
              <a:t>s</a:t>
            </a:r>
            <a:r>
              <a:rPr sz="2000" spc="5" dirty="0">
                <a:latin typeface="Palatino Linotype"/>
                <a:cs typeface="Palatino Linotype"/>
              </a:rPr>
              <a:t>s</a:t>
            </a:r>
            <a:r>
              <a:rPr sz="2000" spc="-5" dirty="0">
                <a:latin typeface="Palatino Linotype"/>
                <a:cs typeface="Palatino Linotype"/>
              </a:rPr>
              <a:t>m</a:t>
            </a:r>
            <a:r>
              <a:rPr sz="2000" spc="15" dirty="0">
                <a:latin typeface="Palatino Linotype"/>
                <a:cs typeface="Palatino Linotype"/>
              </a:rPr>
              <a:t>e</a:t>
            </a:r>
            <a:r>
              <a:rPr sz="2000" dirty="0">
                <a:latin typeface="Palatino Linotype"/>
                <a:cs typeface="Palatino Linotype"/>
              </a:rPr>
              <a:t>nt</a:t>
            </a:r>
            <a:endParaRPr sz="2000">
              <a:latin typeface="Palatino Linotype"/>
              <a:cs typeface="Palatino Linotype"/>
            </a:endParaRPr>
          </a:p>
        </p:txBody>
      </p:sp>
      <p:sp>
        <p:nvSpPr>
          <p:cNvPr id="16387" name="object 4"/>
          <p:cNvSpPr>
            <a:spLocks noChangeArrowheads="1"/>
          </p:cNvSpPr>
          <p:nvPr/>
        </p:nvSpPr>
        <p:spPr bwMode="auto">
          <a:xfrm>
            <a:off x="2036763" y="1201738"/>
            <a:ext cx="3486150" cy="2941637"/>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5" dirty="0"/>
              <a:t>R</a:t>
            </a:r>
            <a:r>
              <a:rPr sz="2800" spc="15" dirty="0"/>
              <a:t>i</a:t>
            </a:r>
            <a:r>
              <a:rPr sz="2800" spc="10" dirty="0"/>
              <a:t>s</a:t>
            </a:r>
            <a:r>
              <a:rPr sz="2800" spc="20" dirty="0"/>
              <a:t>k</a:t>
            </a:r>
            <a:r>
              <a:rPr sz="2800" spc="15" dirty="0"/>
              <a:t>man</a:t>
            </a:r>
            <a:endParaRPr sz="2800"/>
          </a:p>
        </p:txBody>
      </p:sp>
      <p:sp>
        <p:nvSpPr>
          <p:cNvPr id="3" name="object 3"/>
          <p:cNvSpPr txBox="1"/>
          <p:nvPr/>
        </p:nvSpPr>
        <p:spPr>
          <a:xfrm>
            <a:off x="338138" y="885825"/>
            <a:ext cx="3592512" cy="257175"/>
          </a:xfrm>
          <a:prstGeom prst="rect">
            <a:avLst/>
          </a:prstGeom>
        </p:spPr>
        <p:txBody>
          <a:bodyPr lIns="0" tIns="0" rIns="0" bIns="0">
            <a:spAutoFit/>
          </a:bodyPr>
          <a:lstStyle/>
          <a:p>
            <a:pPr marL="12700" fontAlgn="auto">
              <a:spcBef>
                <a:spcPts val="0"/>
              </a:spcBef>
              <a:spcAft>
                <a:spcPts val="0"/>
              </a:spcAft>
              <a:defRPr/>
            </a:pPr>
            <a:r>
              <a:rPr sz="2000" spc="-5" dirty="0">
                <a:latin typeface="Palatino Linotype"/>
                <a:cs typeface="Palatino Linotype"/>
              </a:rPr>
              <a:t>Re</a:t>
            </a:r>
            <a:r>
              <a:rPr sz="2000" spc="5" dirty="0">
                <a:latin typeface="Palatino Linotype"/>
                <a:cs typeface="Palatino Linotype"/>
              </a:rPr>
              <a:t>su</a:t>
            </a:r>
            <a:r>
              <a:rPr sz="2000" spc="10" dirty="0">
                <a:latin typeface="Palatino Linotype"/>
                <a:cs typeface="Palatino Linotype"/>
              </a:rPr>
              <a:t>l</a:t>
            </a:r>
            <a:r>
              <a:rPr sz="2000" spc="-10" dirty="0">
                <a:latin typeface="Palatino Linotype"/>
                <a:cs typeface="Palatino Linotype"/>
              </a:rPr>
              <a:t>t</a:t>
            </a:r>
            <a:r>
              <a:rPr sz="2000" dirty="0">
                <a:latin typeface="Palatino Linotype"/>
                <a:cs typeface="Palatino Linotype"/>
              </a:rPr>
              <a:t>s</a:t>
            </a:r>
            <a:r>
              <a:rPr sz="2000" spc="10" dirty="0">
                <a:latin typeface="Palatino Linotype"/>
                <a:cs typeface="Palatino Linotype"/>
              </a:rPr>
              <a:t> </a:t>
            </a:r>
            <a:r>
              <a:rPr sz="2000" dirty="0">
                <a:latin typeface="Palatino Linotype"/>
                <a:cs typeface="Palatino Linotype"/>
              </a:rPr>
              <a:t>of </a:t>
            </a:r>
            <a:r>
              <a:rPr sz="2000" spc="5" dirty="0">
                <a:latin typeface="Palatino Linotype"/>
                <a:cs typeface="Palatino Linotype"/>
              </a:rPr>
              <a:t>s</a:t>
            </a:r>
            <a:r>
              <a:rPr sz="2000" spc="-10" dirty="0">
                <a:latin typeface="Palatino Linotype"/>
                <a:cs typeface="Palatino Linotype"/>
              </a:rPr>
              <a:t>t</a:t>
            </a:r>
            <a:r>
              <a:rPr sz="2000" spc="25" dirty="0">
                <a:latin typeface="Palatino Linotype"/>
                <a:cs typeface="Palatino Linotype"/>
              </a:rPr>
              <a:t>o</a:t>
            </a:r>
            <a:r>
              <a:rPr sz="2000" spc="-10" dirty="0">
                <a:latin typeface="Palatino Linotype"/>
                <a:cs typeface="Palatino Linotype"/>
              </a:rPr>
              <a:t>c</a:t>
            </a:r>
            <a:r>
              <a:rPr sz="2000" dirty="0">
                <a:latin typeface="Palatino Linotype"/>
                <a:cs typeface="Palatino Linotype"/>
              </a:rPr>
              <a:t>ha</a:t>
            </a:r>
            <a:r>
              <a:rPr sz="2000" spc="5" dirty="0">
                <a:latin typeface="Palatino Linotype"/>
                <a:cs typeface="Palatino Linotype"/>
              </a:rPr>
              <a:t>s</a:t>
            </a:r>
            <a:r>
              <a:rPr sz="2000" spc="10" dirty="0">
                <a:latin typeface="Palatino Linotype"/>
                <a:cs typeface="Palatino Linotype"/>
              </a:rPr>
              <a:t>t</a:t>
            </a:r>
            <a:r>
              <a:rPr sz="2000" spc="-10" dirty="0">
                <a:latin typeface="Palatino Linotype"/>
                <a:cs typeface="Palatino Linotype"/>
              </a:rPr>
              <a:t>i</a:t>
            </a:r>
            <a:r>
              <a:rPr sz="2000" dirty="0">
                <a:latin typeface="Palatino Linotype"/>
                <a:cs typeface="Palatino Linotype"/>
              </a:rPr>
              <a:t>c</a:t>
            </a:r>
            <a:r>
              <a:rPr sz="2000" spc="20" dirty="0">
                <a:latin typeface="Palatino Linotype"/>
                <a:cs typeface="Palatino Linotype"/>
              </a:rPr>
              <a:t> </a:t>
            </a:r>
            <a:r>
              <a:rPr sz="2000" spc="-15" dirty="0">
                <a:latin typeface="Palatino Linotype"/>
                <a:cs typeface="Palatino Linotype"/>
              </a:rPr>
              <a:t>s</a:t>
            </a:r>
            <a:r>
              <a:rPr sz="2000" spc="10" dirty="0">
                <a:latin typeface="Palatino Linotype"/>
                <a:cs typeface="Palatino Linotype"/>
              </a:rPr>
              <a:t>i</a:t>
            </a:r>
            <a:r>
              <a:rPr sz="2000" spc="-5" dirty="0">
                <a:latin typeface="Palatino Linotype"/>
                <a:cs typeface="Palatino Linotype"/>
              </a:rPr>
              <a:t>m</a:t>
            </a:r>
            <a:r>
              <a:rPr sz="2000" spc="5" dirty="0">
                <a:latin typeface="Palatino Linotype"/>
                <a:cs typeface="Palatino Linotype"/>
              </a:rPr>
              <a:t>u</a:t>
            </a:r>
            <a:r>
              <a:rPr sz="2000" spc="10" dirty="0">
                <a:latin typeface="Palatino Linotype"/>
                <a:cs typeface="Palatino Linotype"/>
              </a:rPr>
              <a:t>l</a:t>
            </a:r>
            <a:r>
              <a:rPr sz="2000" dirty="0">
                <a:latin typeface="Palatino Linotype"/>
                <a:cs typeface="Palatino Linotype"/>
              </a:rPr>
              <a:t>a</a:t>
            </a:r>
            <a:r>
              <a:rPr sz="2000" spc="10" dirty="0">
                <a:latin typeface="Palatino Linotype"/>
                <a:cs typeface="Palatino Linotype"/>
              </a:rPr>
              <a:t>t</a:t>
            </a:r>
            <a:r>
              <a:rPr sz="2000" spc="-10" dirty="0">
                <a:latin typeface="Palatino Linotype"/>
                <a:cs typeface="Palatino Linotype"/>
              </a:rPr>
              <a:t>i</a:t>
            </a:r>
            <a:r>
              <a:rPr sz="2000" dirty="0">
                <a:latin typeface="Palatino Linotype"/>
                <a:cs typeface="Palatino Linotype"/>
              </a:rPr>
              <a:t>on</a:t>
            </a:r>
            <a:endParaRPr sz="2000">
              <a:latin typeface="Palatino Linotype"/>
              <a:cs typeface="Palatino Linotype"/>
            </a:endParaRPr>
          </a:p>
        </p:txBody>
      </p:sp>
      <p:sp>
        <p:nvSpPr>
          <p:cNvPr id="4" name="object 4"/>
          <p:cNvSpPr txBox="1"/>
          <p:nvPr/>
        </p:nvSpPr>
        <p:spPr>
          <a:xfrm>
            <a:off x="338138" y="4543425"/>
            <a:ext cx="1960562" cy="280988"/>
          </a:xfrm>
          <a:prstGeom prst="rect">
            <a:avLst/>
          </a:prstGeom>
        </p:spPr>
        <p:txBody>
          <a:bodyPr lIns="0" tIns="0" rIns="0" bIns="0">
            <a:spAutoFit/>
          </a:bodyPr>
          <a:lstStyle/>
          <a:p>
            <a:pPr marL="12700" fontAlgn="auto">
              <a:spcBef>
                <a:spcPts val="0"/>
              </a:spcBef>
              <a:spcAft>
                <a:spcPts val="0"/>
              </a:spcAft>
              <a:defRPr/>
            </a:pPr>
            <a:r>
              <a:rPr sz="2000" spc="-15" dirty="0">
                <a:latin typeface="Palatino Linotype"/>
                <a:cs typeface="Palatino Linotype"/>
              </a:rPr>
              <a:t>C</a:t>
            </a:r>
            <a:r>
              <a:rPr sz="2000" spc="20" dirty="0">
                <a:latin typeface="Palatino Linotype"/>
                <a:cs typeface="Palatino Linotype"/>
              </a:rPr>
              <a:t>a</a:t>
            </a:r>
            <a:r>
              <a:rPr sz="2000" dirty="0">
                <a:latin typeface="Palatino Linotype"/>
                <a:cs typeface="Palatino Linotype"/>
              </a:rPr>
              <a:t>n</a:t>
            </a:r>
            <a:r>
              <a:rPr sz="2000" spc="5" dirty="0">
                <a:latin typeface="Palatino Linotype"/>
                <a:cs typeface="Palatino Linotype"/>
              </a:rPr>
              <a:t> </a:t>
            </a:r>
            <a:r>
              <a:rPr sz="2000" spc="-10" dirty="0">
                <a:latin typeface="Palatino Linotype"/>
                <a:cs typeface="Palatino Linotype"/>
              </a:rPr>
              <a:t>b</a:t>
            </a:r>
            <a:r>
              <a:rPr sz="2000" dirty="0">
                <a:latin typeface="Palatino Linotype"/>
                <a:cs typeface="Palatino Linotype"/>
              </a:rPr>
              <a:t>e</a:t>
            </a:r>
            <a:r>
              <a:rPr sz="2000" spc="20" dirty="0">
                <a:latin typeface="Palatino Linotype"/>
                <a:cs typeface="Palatino Linotype"/>
              </a:rPr>
              <a:t> </a:t>
            </a:r>
            <a:r>
              <a:rPr sz="2000" spc="-5" dirty="0">
                <a:latin typeface="Palatino Linotype"/>
                <a:cs typeface="Palatino Linotype"/>
              </a:rPr>
              <a:t>e</a:t>
            </a:r>
            <a:r>
              <a:rPr sz="2000" spc="10" dirty="0">
                <a:latin typeface="Palatino Linotype"/>
                <a:cs typeface="Palatino Linotype"/>
              </a:rPr>
              <a:t>xp</a:t>
            </a:r>
            <a:r>
              <a:rPr sz="2000" dirty="0">
                <a:latin typeface="Palatino Linotype"/>
                <a:cs typeface="Palatino Linotype"/>
              </a:rPr>
              <a:t>o</a:t>
            </a:r>
            <a:r>
              <a:rPr sz="2000" spc="-5" dirty="0">
                <a:latin typeface="Palatino Linotype"/>
                <a:cs typeface="Palatino Linotype"/>
              </a:rPr>
              <a:t>r</a:t>
            </a:r>
            <a:r>
              <a:rPr sz="2000" spc="10" dirty="0">
                <a:latin typeface="Palatino Linotype"/>
                <a:cs typeface="Palatino Linotype"/>
              </a:rPr>
              <a:t>t</a:t>
            </a:r>
            <a:r>
              <a:rPr sz="2000" spc="-5" dirty="0">
                <a:latin typeface="Palatino Linotype"/>
                <a:cs typeface="Palatino Linotype"/>
              </a:rPr>
              <a:t>e</a:t>
            </a:r>
            <a:r>
              <a:rPr sz="2000" spc="15" dirty="0">
                <a:latin typeface="Palatino Linotype"/>
                <a:cs typeface="Palatino Linotype"/>
              </a:rPr>
              <a:t>d</a:t>
            </a:r>
            <a:r>
              <a:rPr sz="2000" dirty="0">
                <a:latin typeface="Palatino Linotype"/>
                <a:cs typeface="Palatino Linotype"/>
              </a:rPr>
              <a:t>.</a:t>
            </a:r>
            <a:endParaRPr sz="2000">
              <a:latin typeface="Palatino Linotype"/>
              <a:cs typeface="Palatino Linotype"/>
            </a:endParaRPr>
          </a:p>
        </p:txBody>
      </p:sp>
      <p:sp>
        <p:nvSpPr>
          <p:cNvPr id="18436" name="object 5"/>
          <p:cNvSpPr>
            <a:spLocks noChangeArrowheads="1"/>
          </p:cNvSpPr>
          <p:nvPr/>
        </p:nvSpPr>
        <p:spPr bwMode="auto">
          <a:xfrm>
            <a:off x="1109663" y="1201738"/>
            <a:ext cx="5337175" cy="3355975"/>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5" dirty="0"/>
              <a:t>R</a:t>
            </a:r>
            <a:r>
              <a:rPr sz="2800" spc="15" dirty="0"/>
              <a:t>i</a:t>
            </a:r>
            <a:r>
              <a:rPr sz="2800" spc="10" dirty="0"/>
              <a:t>s</a:t>
            </a:r>
            <a:r>
              <a:rPr sz="2800" spc="20" dirty="0"/>
              <a:t>k</a:t>
            </a:r>
            <a:r>
              <a:rPr sz="2800" spc="15" dirty="0"/>
              <a:t>man</a:t>
            </a:r>
            <a:endParaRPr sz="2800"/>
          </a:p>
        </p:txBody>
      </p:sp>
      <p:sp>
        <p:nvSpPr>
          <p:cNvPr id="3" name="object 3"/>
          <p:cNvSpPr txBox="1"/>
          <p:nvPr/>
        </p:nvSpPr>
        <p:spPr>
          <a:xfrm>
            <a:off x="338138" y="885825"/>
            <a:ext cx="3005137" cy="257175"/>
          </a:xfrm>
          <a:prstGeom prst="rect">
            <a:avLst/>
          </a:prstGeom>
        </p:spPr>
        <p:txBody>
          <a:bodyPr lIns="0" tIns="0" rIns="0" bIns="0">
            <a:spAutoFit/>
          </a:bodyPr>
          <a:lstStyle/>
          <a:p>
            <a:pPr marL="12700" fontAlgn="auto">
              <a:spcBef>
                <a:spcPts val="0"/>
              </a:spcBef>
              <a:spcAft>
                <a:spcPts val="0"/>
              </a:spcAft>
              <a:defRPr/>
            </a:pPr>
            <a:r>
              <a:rPr sz="2000" dirty="0">
                <a:latin typeface="Palatino Linotype"/>
                <a:cs typeface="Palatino Linotype"/>
              </a:rPr>
              <a:t>D</a:t>
            </a:r>
            <a:r>
              <a:rPr sz="2000" spc="-5" dirty="0">
                <a:latin typeface="Palatino Linotype"/>
                <a:cs typeface="Palatino Linotype"/>
              </a:rPr>
              <a:t>e</a:t>
            </a:r>
            <a:r>
              <a:rPr sz="2000" spc="10" dirty="0">
                <a:latin typeface="Palatino Linotype"/>
                <a:cs typeface="Palatino Linotype"/>
              </a:rPr>
              <a:t>t</a:t>
            </a:r>
            <a:r>
              <a:rPr sz="2000" dirty="0">
                <a:latin typeface="Palatino Linotype"/>
                <a:cs typeface="Palatino Linotype"/>
              </a:rPr>
              <a:t>a</a:t>
            </a:r>
            <a:r>
              <a:rPr sz="2000" spc="10" dirty="0">
                <a:latin typeface="Palatino Linotype"/>
                <a:cs typeface="Palatino Linotype"/>
              </a:rPr>
              <a:t>i</a:t>
            </a:r>
            <a:r>
              <a:rPr sz="2000" spc="-10" dirty="0">
                <a:latin typeface="Palatino Linotype"/>
                <a:cs typeface="Palatino Linotype"/>
              </a:rPr>
              <a:t>l</a:t>
            </a:r>
            <a:r>
              <a:rPr sz="2000" spc="15" dirty="0">
                <a:latin typeface="Palatino Linotype"/>
                <a:cs typeface="Palatino Linotype"/>
              </a:rPr>
              <a:t>e</a:t>
            </a:r>
            <a:r>
              <a:rPr sz="2000" dirty="0">
                <a:latin typeface="Palatino Linotype"/>
                <a:cs typeface="Palatino Linotype"/>
              </a:rPr>
              <a:t>d</a:t>
            </a:r>
            <a:r>
              <a:rPr sz="2000" spc="-5" dirty="0">
                <a:latin typeface="Palatino Linotype"/>
                <a:cs typeface="Palatino Linotype"/>
              </a:rPr>
              <a:t> </a:t>
            </a:r>
            <a:r>
              <a:rPr sz="2000" spc="10" dirty="0">
                <a:latin typeface="Palatino Linotype"/>
                <a:cs typeface="Palatino Linotype"/>
              </a:rPr>
              <a:t>p</a:t>
            </a:r>
            <a:r>
              <a:rPr sz="2000" dirty="0">
                <a:latin typeface="Palatino Linotype"/>
                <a:cs typeface="Palatino Linotype"/>
              </a:rPr>
              <a:t>a</a:t>
            </a:r>
            <a:r>
              <a:rPr sz="2000" spc="-5" dirty="0">
                <a:latin typeface="Palatino Linotype"/>
                <a:cs typeface="Palatino Linotype"/>
              </a:rPr>
              <a:t>r</a:t>
            </a:r>
            <a:r>
              <a:rPr sz="2000" spc="20" dirty="0">
                <a:latin typeface="Palatino Linotype"/>
                <a:cs typeface="Palatino Linotype"/>
              </a:rPr>
              <a:t>a</a:t>
            </a:r>
            <a:r>
              <a:rPr sz="2000" spc="-5" dirty="0">
                <a:latin typeface="Palatino Linotype"/>
                <a:cs typeface="Palatino Linotype"/>
              </a:rPr>
              <a:t>m</a:t>
            </a:r>
            <a:r>
              <a:rPr sz="2000" spc="15" dirty="0">
                <a:latin typeface="Palatino Linotype"/>
                <a:cs typeface="Palatino Linotype"/>
              </a:rPr>
              <a:t>e</a:t>
            </a:r>
            <a:r>
              <a:rPr sz="2000" spc="-10" dirty="0">
                <a:latin typeface="Palatino Linotype"/>
                <a:cs typeface="Palatino Linotype"/>
              </a:rPr>
              <a:t>t</a:t>
            </a:r>
            <a:r>
              <a:rPr sz="2000" spc="15" dirty="0">
                <a:latin typeface="Palatino Linotype"/>
                <a:cs typeface="Palatino Linotype"/>
              </a:rPr>
              <a:t>e</a:t>
            </a:r>
            <a:r>
              <a:rPr sz="2000" spc="-5" dirty="0">
                <a:latin typeface="Palatino Linotype"/>
                <a:cs typeface="Palatino Linotype"/>
              </a:rPr>
              <a:t>r</a:t>
            </a:r>
            <a:r>
              <a:rPr sz="2000" spc="-10" dirty="0">
                <a:latin typeface="Palatino Linotype"/>
                <a:cs typeface="Palatino Linotype"/>
              </a:rPr>
              <a:t>i</a:t>
            </a:r>
            <a:r>
              <a:rPr sz="2000" spc="20" dirty="0">
                <a:latin typeface="Palatino Linotype"/>
                <a:cs typeface="Palatino Linotype"/>
              </a:rPr>
              <a:t>z</a:t>
            </a:r>
            <a:r>
              <a:rPr sz="2000" dirty="0">
                <a:latin typeface="Palatino Linotype"/>
                <a:cs typeface="Palatino Linotype"/>
              </a:rPr>
              <a:t>a</a:t>
            </a:r>
            <a:r>
              <a:rPr sz="2000" spc="-10" dirty="0">
                <a:latin typeface="Palatino Linotype"/>
                <a:cs typeface="Palatino Linotype"/>
              </a:rPr>
              <a:t>t</a:t>
            </a:r>
            <a:r>
              <a:rPr sz="2000" spc="10" dirty="0">
                <a:latin typeface="Palatino Linotype"/>
                <a:cs typeface="Palatino Linotype"/>
              </a:rPr>
              <a:t>i</a:t>
            </a:r>
            <a:r>
              <a:rPr sz="2000" dirty="0">
                <a:latin typeface="Palatino Linotype"/>
                <a:cs typeface="Palatino Linotype"/>
              </a:rPr>
              <a:t>on</a:t>
            </a:r>
            <a:endParaRPr sz="2000">
              <a:latin typeface="Palatino Linotype"/>
              <a:cs typeface="Palatino Linotype"/>
            </a:endParaRPr>
          </a:p>
        </p:txBody>
      </p:sp>
      <p:sp>
        <p:nvSpPr>
          <p:cNvPr id="4" name="object 4"/>
          <p:cNvSpPr txBox="1"/>
          <p:nvPr/>
        </p:nvSpPr>
        <p:spPr>
          <a:xfrm>
            <a:off x="338138" y="4554538"/>
            <a:ext cx="3106737" cy="282575"/>
          </a:xfrm>
          <a:prstGeom prst="rect">
            <a:avLst/>
          </a:prstGeom>
        </p:spPr>
        <p:txBody>
          <a:bodyPr lIns="0" tIns="0" rIns="0" bIns="0">
            <a:spAutoFit/>
          </a:bodyPr>
          <a:lstStyle/>
          <a:p>
            <a:pPr marL="12700" fontAlgn="auto">
              <a:spcBef>
                <a:spcPts val="0"/>
              </a:spcBef>
              <a:spcAft>
                <a:spcPts val="0"/>
              </a:spcAft>
              <a:defRPr/>
            </a:pPr>
            <a:r>
              <a:rPr sz="2000" spc="-15" dirty="0">
                <a:latin typeface="Palatino Linotype"/>
                <a:cs typeface="Palatino Linotype"/>
              </a:rPr>
              <a:t>C</a:t>
            </a:r>
            <a:r>
              <a:rPr sz="2000" dirty="0">
                <a:latin typeface="Palatino Linotype"/>
                <a:cs typeface="Palatino Linotype"/>
              </a:rPr>
              <a:t>o</a:t>
            </a:r>
            <a:r>
              <a:rPr sz="2000" spc="15" dirty="0">
                <a:latin typeface="Palatino Linotype"/>
                <a:cs typeface="Palatino Linotype"/>
              </a:rPr>
              <a:t>m</a:t>
            </a:r>
            <a:r>
              <a:rPr sz="2000" spc="10" dirty="0">
                <a:latin typeface="Palatino Linotype"/>
                <a:cs typeface="Palatino Linotype"/>
              </a:rPr>
              <a:t>p</a:t>
            </a:r>
            <a:r>
              <a:rPr sz="2000" spc="-10" dirty="0">
                <a:latin typeface="Palatino Linotype"/>
                <a:cs typeface="Palatino Linotype"/>
              </a:rPr>
              <a:t>l</a:t>
            </a:r>
            <a:r>
              <a:rPr sz="2000" spc="15" dirty="0">
                <a:latin typeface="Palatino Linotype"/>
                <a:cs typeface="Palatino Linotype"/>
              </a:rPr>
              <a:t>e</a:t>
            </a:r>
            <a:r>
              <a:rPr sz="2000" spc="-10" dirty="0">
                <a:latin typeface="Palatino Linotype"/>
                <a:cs typeface="Palatino Linotype"/>
              </a:rPr>
              <a:t>t</a:t>
            </a:r>
            <a:r>
              <a:rPr sz="2000" spc="15" dirty="0">
                <a:latin typeface="Palatino Linotype"/>
                <a:cs typeface="Palatino Linotype"/>
              </a:rPr>
              <a:t>e</a:t>
            </a:r>
            <a:r>
              <a:rPr sz="2000" dirty="0">
                <a:latin typeface="Palatino Linotype"/>
                <a:cs typeface="Palatino Linotype"/>
              </a:rPr>
              <a:t>n</a:t>
            </a:r>
            <a:r>
              <a:rPr sz="2000" spc="-5" dirty="0">
                <a:latin typeface="Palatino Linotype"/>
                <a:cs typeface="Palatino Linotype"/>
              </a:rPr>
              <a:t>e</a:t>
            </a:r>
            <a:r>
              <a:rPr sz="2000" spc="5" dirty="0">
                <a:latin typeface="Palatino Linotype"/>
                <a:cs typeface="Palatino Linotype"/>
              </a:rPr>
              <a:t>s</a:t>
            </a:r>
            <a:r>
              <a:rPr sz="2000" dirty="0">
                <a:latin typeface="Palatino Linotype"/>
                <a:cs typeface="Palatino Linotype"/>
              </a:rPr>
              <a:t>s</a:t>
            </a:r>
            <a:r>
              <a:rPr sz="2000" spc="10" dirty="0">
                <a:latin typeface="Palatino Linotype"/>
                <a:cs typeface="Palatino Linotype"/>
              </a:rPr>
              <a:t> </a:t>
            </a:r>
            <a:r>
              <a:rPr sz="2000" dirty="0">
                <a:latin typeface="Palatino Linotype"/>
                <a:cs typeface="Palatino Linotype"/>
              </a:rPr>
              <a:t>of </a:t>
            </a:r>
            <a:r>
              <a:rPr sz="2000" spc="-5" dirty="0">
                <a:latin typeface="Palatino Linotype"/>
                <a:cs typeface="Palatino Linotype"/>
              </a:rPr>
              <a:t>e</a:t>
            </a:r>
            <a:r>
              <a:rPr sz="2000" spc="5" dirty="0">
                <a:latin typeface="Palatino Linotype"/>
                <a:cs typeface="Palatino Linotype"/>
              </a:rPr>
              <a:t>s</a:t>
            </a:r>
            <a:r>
              <a:rPr sz="2000" spc="10" dirty="0">
                <a:latin typeface="Palatino Linotype"/>
                <a:cs typeface="Palatino Linotype"/>
              </a:rPr>
              <a:t>t</a:t>
            </a:r>
            <a:r>
              <a:rPr sz="2000" spc="-10" dirty="0">
                <a:latin typeface="Palatino Linotype"/>
                <a:cs typeface="Palatino Linotype"/>
              </a:rPr>
              <a:t>i</a:t>
            </a:r>
            <a:r>
              <a:rPr sz="2000" spc="15" dirty="0">
                <a:latin typeface="Palatino Linotype"/>
                <a:cs typeface="Palatino Linotype"/>
              </a:rPr>
              <a:t>m</a:t>
            </a:r>
            <a:r>
              <a:rPr sz="2000" dirty="0">
                <a:latin typeface="Palatino Linotype"/>
                <a:cs typeface="Palatino Linotype"/>
              </a:rPr>
              <a:t>a</a:t>
            </a:r>
            <a:r>
              <a:rPr sz="2000" spc="-10" dirty="0">
                <a:latin typeface="Palatino Linotype"/>
                <a:cs typeface="Palatino Linotype"/>
              </a:rPr>
              <a:t>t</a:t>
            </a:r>
            <a:r>
              <a:rPr sz="2000" spc="15" dirty="0">
                <a:latin typeface="Palatino Linotype"/>
                <a:cs typeface="Palatino Linotype"/>
              </a:rPr>
              <a:t>e</a:t>
            </a:r>
            <a:r>
              <a:rPr sz="2000" spc="5" dirty="0">
                <a:latin typeface="Palatino Linotype"/>
                <a:cs typeface="Palatino Linotype"/>
              </a:rPr>
              <a:t>s</a:t>
            </a:r>
            <a:r>
              <a:rPr sz="2000" dirty="0">
                <a:latin typeface="Palatino Linotype"/>
                <a:cs typeface="Palatino Linotype"/>
              </a:rPr>
              <a:t>.</a:t>
            </a:r>
            <a:endParaRPr sz="2000">
              <a:latin typeface="Palatino Linotype"/>
              <a:cs typeface="Palatino Linotype"/>
            </a:endParaRPr>
          </a:p>
        </p:txBody>
      </p:sp>
      <p:sp>
        <p:nvSpPr>
          <p:cNvPr id="20484" name="object 5"/>
          <p:cNvSpPr>
            <a:spLocks noChangeArrowheads="1"/>
          </p:cNvSpPr>
          <p:nvPr/>
        </p:nvSpPr>
        <p:spPr bwMode="auto">
          <a:xfrm>
            <a:off x="1103313" y="1201738"/>
            <a:ext cx="5349875" cy="3224212"/>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10" dirty="0"/>
              <a:t>Ma</a:t>
            </a:r>
            <a:r>
              <a:rPr sz="2800" spc="15" dirty="0"/>
              <a:t>tr</a:t>
            </a:r>
            <a:r>
              <a:rPr sz="2800" spc="-5" dirty="0"/>
              <a:t>i</a:t>
            </a:r>
            <a:r>
              <a:rPr sz="2800" spc="10" dirty="0"/>
              <a:t>x</a:t>
            </a:r>
            <a:r>
              <a:rPr sz="2800" spc="-5" dirty="0"/>
              <a:t> </a:t>
            </a:r>
            <a:r>
              <a:rPr sz="2800" spc="25" dirty="0"/>
              <a:t>P</a:t>
            </a:r>
            <a:r>
              <a:rPr sz="2800" spc="-5" dirty="0"/>
              <a:t>r</a:t>
            </a:r>
            <a:r>
              <a:rPr sz="2800" spc="25" dirty="0"/>
              <a:t>o</a:t>
            </a:r>
            <a:r>
              <a:rPr sz="2800" spc="10" dirty="0"/>
              <a:t>j</a:t>
            </a:r>
            <a:r>
              <a:rPr sz="2800" spc="-5" dirty="0"/>
              <a:t>e</a:t>
            </a:r>
            <a:r>
              <a:rPr sz="2800" spc="20" dirty="0"/>
              <a:t>c</a:t>
            </a:r>
            <a:r>
              <a:rPr sz="2800" spc="-5" dirty="0"/>
              <a:t>t</a:t>
            </a:r>
            <a:r>
              <a:rPr sz="2800" spc="15" dirty="0"/>
              <a:t>i</a:t>
            </a:r>
            <a:r>
              <a:rPr sz="2800" spc="5" dirty="0"/>
              <a:t>o</a:t>
            </a:r>
            <a:r>
              <a:rPr sz="2800" spc="15" dirty="0"/>
              <a:t>n</a:t>
            </a:r>
            <a:r>
              <a:rPr sz="2800" dirty="0"/>
              <a:t> </a:t>
            </a:r>
            <a:r>
              <a:rPr sz="2800" spc="30" dirty="0"/>
              <a:t>M</a:t>
            </a:r>
            <a:r>
              <a:rPr sz="2800" spc="5" dirty="0"/>
              <a:t>o</a:t>
            </a:r>
            <a:r>
              <a:rPr sz="2800" spc="25" dirty="0"/>
              <a:t>d</a:t>
            </a:r>
            <a:r>
              <a:rPr sz="2800" spc="-5" dirty="0"/>
              <a:t>e</a:t>
            </a:r>
            <a:r>
              <a:rPr sz="2800" spc="5" dirty="0"/>
              <a:t>l</a:t>
            </a:r>
            <a:endParaRPr sz="2800"/>
          </a:p>
        </p:txBody>
      </p:sp>
      <p:sp>
        <p:nvSpPr>
          <p:cNvPr id="22530" name="object 3"/>
          <p:cNvSpPr>
            <a:spLocks noGrp="1"/>
          </p:cNvSpPr>
          <p:nvPr>
            <p:ph type="body" idx="1"/>
          </p:nvPr>
        </p:nvSpPr>
        <p:spPr/>
        <p:txBody>
          <a:bodyPr/>
          <a:lstStyle/>
          <a:p>
            <a:pPr marL="12700" eaLnBrk="1" hangingPunct="1">
              <a:spcBef>
                <a:spcPct val="0"/>
              </a:spcBef>
            </a:pPr>
            <a:r>
              <a:rPr lang="ru-RU" smtClean="0">
                <a:latin typeface="Palatino Linotype" pitchFamily="18" charset="0"/>
                <a:ea typeface="Palatino Linotype" pitchFamily="18" charset="0"/>
                <a:cs typeface="Palatino Linotype" pitchFamily="18" charset="0"/>
              </a:rPr>
              <a:t>Available as R (R Core Team, </a:t>
            </a:r>
            <a:r>
              <a:rPr lang="ru-RU" smtClean="0">
                <a:solidFill>
                  <a:srgbClr val="3E362E"/>
                </a:solidFill>
                <a:latin typeface="Palatino Linotype" pitchFamily="18" charset="0"/>
                <a:ea typeface="Palatino Linotype" pitchFamily="18" charset="0"/>
                <a:cs typeface="Palatino Linotype" pitchFamily="18" charset="0"/>
              </a:rPr>
              <a:t>2018</a:t>
            </a:r>
            <a:r>
              <a:rPr lang="ru-RU" smtClean="0">
                <a:latin typeface="Palatino Linotype" pitchFamily="18" charset="0"/>
                <a:ea typeface="Palatino Linotype" pitchFamily="18" charset="0"/>
                <a:cs typeface="Palatino Linotype" pitchFamily="18" charset="0"/>
              </a:rPr>
              <a:t>) package </a:t>
            </a:r>
            <a:r>
              <a:rPr lang="ru-RU" b="1" smtClean="0">
                <a:latin typeface="Palatino Linotype" pitchFamily="18" charset="0"/>
                <a:ea typeface="Palatino Linotype" pitchFamily="18" charset="0"/>
                <a:cs typeface="Palatino Linotype" pitchFamily="18" charset="0"/>
              </a:rPr>
              <a:t>popdemo </a:t>
            </a:r>
            <a:r>
              <a:rPr lang="ru-RU" smtClean="0">
                <a:latin typeface="Palatino Linotype" pitchFamily="18" charset="0"/>
                <a:ea typeface="Palatino Linotype" pitchFamily="18" charset="0"/>
                <a:cs typeface="Palatino Linotype" pitchFamily="18" charset="0"/>
              </a:rPr>
              <a:t>(StoĴ</a:t>
            </a:r>
          </a:p>
          <a:p>
            <a:pPr marL="12700" eaLnBrk="1" hangingPunct="1">
              <a:spcBef>
                <a:spcPts val="213"/>
              </a:spcBef>
            </a:pPr>
            <a:r>
              <a:rPr lang="ru-RU" i="1" smtClean="0">
                <a:latin typeface="Palatino Linotype" pitchFamily="18" charset="0"/>
                <a:ea typeface="Palatino Linotype" pitchFamily="18" charset="0"/>
                <a:cs typeface="Palatino Linotype" pitchFamily="18" charset="0"/>
              </a:rPr>
              <a:t>et al.</a:t>
            </a:r>
            <a:r>
              <a:rPr lang="ru-RU" smtClean="0">
                <a:latin typeface="Palatino Linotype" pitchFamily="18" charset="0"/>
                <a:ea typeface="Palatino Linotype" pitchFamily="18" charset="0"/>
                <a:cs typeface="Palatino Linotype" pitchFamily="18" charset="0"/>
              </a:rPr>
              <a:t>, </a:t>
            </a:r>
            <a:r>
              <a:rPr lang="ru-RU" smtClean="0">
                <a:solidFill>
                  <a:srgbClr val="3E362E"/>
                </a:solidFill>
                <a:latin typeface="Palatino Linotype" pitchFamily="18" charset="0"/>
                <a:ea typeface="Palatino Linotype" pitchFamily="18" charset="0"/>
                <a:cs typeface="Palatino Linotype" pitchFamily="18" charset="0"/>
              </a:rPr>
              <a:t>2018</a:t>
            </a:r>
            <a:r>
              <a:rPr lang="ru-RU" smtClean="0">
                <a:latin typeface="Palatino Linotype" pitchFamily="18" charset="0"/>
                <a:ea typeface="Palatino Linotype" pitchFamily="18" charset="0"/>
                <a:cs typeface="Palatino Linotype" pitchFamily="18" charset="0"/>
              </a:rPr>
              <a:t>) with data for Beaufort Sea (Hunter </a:t>
            </a:r>
            <a:r>
              <a:rPr lang="ru-RU" i="1" smtClean="0">
                <a:latin typeface="Palatino Linotype" pitchFamily="18" charset="0"/>
                <a:ea typeface="Palatino Linotype" pitchFamily="18" charset="0"/>
                <a:cs typeface="Palatino Linotype" pitchFamily="18" charset="0"/>
              </a:rPr>
              <a:t>et al.</a:t>
            </a:r>
            <a:r>
              <a:rPr lang="ru-RU" smtClean="0">
                <a:latin typeface="Palatino Linotype" pitchFamily="18" charset="0"/>
                <a:ea typeface="Palatino Linotype" pitchFamily="18" charset="0"/>
                <a:cs typeface="Palatino Linotype" pitchFamily="18" charset="0"/>
              </a:rPr>
              <a:t>, </a:t>
            </a:r>
            <a:r>
              <a:rPr lang="ru-RU" smtClean="0">
                <a:solidFill>
                  <a:srgbClr val="3E362E"/>
                </a:solidFill>
                <a:latin typeface="Palatino Linotype" pitchFamily="18" charset="0"/>
                <a:ea typeface="Palatino Linotype" pitchFamily="18" charset="0"/>
                <a:cs typeface="Palatino Linotype" pitchFamily="18" charset="0"/>
              </a:rPr>
              <a:t>2010</a:t>
            </a:r>
            <a:r>
              <a:rPr lang="ru-RU" smtClean="0">
                <a:latin typeface="Palatino Linotype" pitchFamily="18" charset="0"/>
                <a:ea typeface="Palatino Linotype" pitchFamily="18" charset="0"/>
                <a:cs typeface="Palatino Linotype" pitchFamily="18" charset="0"/>
              </a:rPr>
              <a:t>).</a:t>
            </a:r>
          </a:p>
          <a:p>
            <a:pPr marL="12700" eaLnBrk="1" hangingPunct="1">
              <a:lnSpc>
                <a:spcPct val="101000"/>
              </a:lnSpc>
              <a:spcBef>
                <a:spcPts val="1250"/>
              </a:spcBef>
            </a:pPr>
            <a:r>
              <a:rPr lang="ru-RU" smtClean="0">
                <a:latin typeface="Palatino Linotype" pitchFamily="18" charset="0"/>
                <a:ea typeface="Palatino Linotype" pitchFamily="18" charset="0"/>
                <a:cs typeface="Palatino Linotype" pitchFamily="18" charset="0"/>
              </a:rPr>
              <a:t>Six parameters: 2-year-old (0.106), 3-year-old (0.068), 4-year- old (0.106), adult available to breed (0.461), adult with cub (0.151), adult with yearling (0.108).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rtlCol="0"/>
          <a:lstStyle/>
          <a:p>
            <a:pPr marL="12700" eaLnBrk="1" fontAlgn="auto" hangingPunct="1">
              <a:spcBef>
                <a:spcPts val="0"/>
              </a:spcBef>
              <a:spcAft>
                <a:spcPts val="0"/>
              </a:spcAft>
              <a:defRPr/>
            </a:pPr>
            <a:r>
              <a:rPr sz="2800" spc="10" dirty="0"/>
              <a:t>Ma</a:t>
            </a:r>
            <a:r>
              <a:rPr sz="2800" spc="15" dirty="0"/>
              <a:t>tr</a:t>
            </a:r>
            <a:r>
              <a:rPr sz="2800" spc="-5" dirty="0"/>
              <a:t>i</a:t>
            </a:r>
            <a:r>
              <a:rPr sz="2800" spc="10" dirty="0"/>
              <a:t>x</a:t>
            </a:r>
            <a:r>
              <a:rPr sz="2800" spc="-5" dirty="0"/>
              <a:t> </a:t>
            </a:r>
            <a:r>
              <a:rPr sz="2800" spc="25" dirty="0"/>
              <a:t>P</a:t>
            </a:r>
            <a:r>
              <a:rPr sz="2800" spc="-5" dirty="0"/>
              <a:t>r</a:t>
            </a:r>
            <a:r>
              <a:rPr sz="2800" spc="25" dirty="0"/>
              <a:t>o</a:t>
            </a:r>
            <a:r>
              <a:rPr sz="2800" spc="10" dirty="0"/>
              <a:t>j</a:t>
            </a:r>
            <a:r>
              <a:rPr sz="2800" spc="-5" dirty="0"/>
              <a:t>e</a:t>
            </a:r>
            <a:r>
              <a:rPr sz="2800" spc="20" dirty="0"/>
              <a:t>c</a:t>
            </a:r>
            <a:r>
              <a:rPr sz="2800" spc="-5" dirty="0"/>
              <a:t>t</a:t>
            </a:r>
            <a:r>
              <a:rPr sz="2800" spc="15" dirty="0"/>
              <a:t>i</a:t>
            </a:r>
            <a:r>
              <a:rPr sz="2800" spc="5" dirty="0"/>
              <a:t>o</a:t>
            </a:r>
            <a:r>
              <a:rPr sz="2800" spc="15" dirty="0"/>
              <a:t>n</a:t>
            </a:r>
            <a:r>
              <a:rPr sz="2800" dirty="0"/>
              <a:t> </a:t>
            </a:r>
            <a:r>
              <a:rPr sz="2800" spc="30" dirty="0"/>
              <a:t>M</a:t>
            </a:r>
            <a:r>
              <a:rPr sz="2800" spc="5" dirty="0"/>
              <a:t>o</a:t>
            </a:r>
            <a:r>
              <a:rPr sz="2800" spc="25" dirty="0"/>
              <a:t>d</a:t>
            </a:r>
            <a:r>
              <a:rPr sz="2800" spc="-5" dirty="0"/>
              <a:t>e</a:t>
            </a:r>
            <a:r>
              <a:rPr sz="2800" spc="5" dirty="0"/>
              <a:t>l</a:t>
            </a:r>
            <a:endParaRPr sz="2800"/>
          </a:p>
        </p:txBody>
      </p:sp>
      <p:sp>
        <p:nvSpPr>
          <p:cNvPr id="24578" name="object 3"/>
          <p:cNvSpPr txBox="1">
            <a:spLocks noChangeArrowheads="1"/>
          </p:cNvSpPr>
          <p:nvPr/>
        </p:nvSpPr>
        <p:spPr bwMode="auto">
          <a:xfrm>
            <a:off x="338138" y="3589338"/>
            <a:ext cx="6040437" cy="896937"/>
          </a:xfrm>
          <a:prstGeom prst="rect">
            <a:avLst/>
          </a:prstGeom>
          <a:noFill/>
          <a:ln w="9525">
            <a:noFill/>
            <a:miter lim="800000"/>
            <a:headEnd/>
            <a:tailEnd/>
          </a:ln>
        </p:spPr>
        <p:txBody>
          <a:bodyPr lIns="0" tIns="0" rIns="0" bIns="0">
            <a:spAutoFit/>
          </a:bodyPr>
          <a:lstStyle/>
          <a:p>
            <a:pPr marL="12700">
              <a:lnSpc>
                <a:spcPct val="101000"/>
              </a:lnSpc>
            </a:pPr>
            <a:r>
              <a:rPr lang="ru-RU" sz="2000">
                <a:latin typeface="Palatino Linotype" pitchFamily="18" charset="0"/>
              </a:rPr>
              <a:t>Consequent random repetitions one of conditions 2001-2005, where conditions 2001-2003 are good, and 2004-2005 are poor.</a:t>
            </a:r>
          </a:p>
        </p:txBody>
      </p:sp>
      <p:sp>
        <p:nvSpPr>
          <p:cNvPr id="24579" name="object 4"/>
          <p:cNvSpPr>
            <a:spLocks noChangeArrowheads="1"/>
          </p:cNvSpPr>
          <p:nvPr/>
        </p:nvSpPr>
        <p:spPr bwMode="auto">
          <a:xfrm>
            <a:off x="450850" y="750888"/>
            <a:ext cx="6654800" cy="2852737"/>
          </a:xfrm>
          <a:prstGeom prst="rect">
            <a:avLst/>
          </a:prstGeom>
          <a:blipFill dpi="0" rotWithShape="1">
            <a:blip r:embed="rId3"/>
            <a:srcRect/>
            <a:stretch>
              <a:fillRect/>
            </a:stretch>
          </a:blipFill>
          <a:ln w="9525">
            <a:noFill/>
            <a:miter lim="800000"/>
            <a:headEnd/>
            <a:tailEnd/>
          </a:ln>
        </p:spPr>
        <p:txBody>
          <a:bodyPr lIns="0" tIns="0" rIns="0" bIns="0"/>
          <a:lstStyle/>
          <a:p>
            <a:endParaRPr lang="ru-RU">
              <a:latin typeface="Calibri"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E362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947</Words>
  <Application>Microsoft Office PowerPoint</Application>
  <PresentationFormat>Произвольный</PresentationFormat>
  <Paragraphs>93</Paragraphs>
  <Slides>36</Slides>
  <Notes>36</Notes>
  <HiddenSlides>0</HiddenSlides>
  <MMClips>0</MMClips>
  <ScaleCrop>false</ScaleCrop>
  <HeadingPairs>
    <vt:vector size="6" baseType="variant">
      <vt:variant>
        <vt:lpstr>Fonts Used</vt:lpstr>
      </vt:variant>
      <vt:variant>
        <vt:i4>4</vt:i4>
      </vt:variant>
      <vt:variant>
        <vt:lpstr>Design Template</vt:lpstr>
      </vt:variant>
      <vt:variant>
        <vt:i4>1</vt:i4>
      </vt:variant>
      <vt:variant>
        <vt:lpstr>Slide Titles</vt:lpstr>
      </vt:variant>
      <vt:variant>
        <vt:i4>36</vt:i4>
      </vt:variant>
    </vt:vector>
  </HeadingPairs>
  <TitlesOfParts>
    <vt:vector size="41" baseType="lpstr">
      <vt:lpstr>Arial</vt:lpstr>
      <vt:lpstr>Calibri</vt:lpstr>
      <vt:lpstr>Palatino Linotype</vt:lpstr>
      <vt:lpstr>Times New Roman</vt:lpstr>
      <vt:lpstr>Office Theme</vt:lpstr>
      <vt:lpstr>Slide 1</vt:lpstr>
      <vt:lpstr>Slide 2</vt:lpstr>
      <vt:lpstr>Slide 3</vt:lpstr>
      <vt:lpstr>Slide 4</vt:lpstr>
      <vt:lpstr>Slide 5</vt:lpstr>
      <vt:lpstr>Riskman</vt:lpstr>
      <vt:lpstr>Riskman</vt:lpstr>
      <vt:lpstr>Matrix Projection Model</vt:lpstr>
      <vt:lpstr>Matrix Projection Model</vt:lpstr>
      <vt:lpstr>Slide 10</vt:lpstr>
      <vt:lpstr>Slide 11</vt:lpstr>
      <vt:lpstr>Slide 12</vt:lpstr>
      <vt:lpstr>Slide 13</vt:lpstr>
      <vt:lpstr>Slide 14</vt:lpstr>
      <vt:lpstr>Shiny tabs: Perturbation</vt:lpstr>
      <vt:lpstr>Slide 16</vt:lpstr>
      <vt:lpstr>Stochastic simulation</vt:lpstr>
      <vt:lpstr>Time of census for annual score</vt:lpstr>
      <vt:lpstr>Inter-generation relation</vt:lpstr>
      <vt:lpstr>Litter size is from 1 to 3 cubs</vt:lpstr>
      <vt:lpstr>Survival at young age</vt:lpstr>
      <vt:lpstr>Survival at old age</vt:lpstr>
      <vt:lpstr>Age-speciﬁc female fertility</vt:lpstr>
      <vt:lpstr>Slide 24</vt:lpstr>
      <vt:lpstr>Selected scenario in example</vt:lpstr>
      <vt:lpstr>Growth rate</vt:lpstr>
      <vt:lpstr>Population peer structure</vt:lpstr>
      <vt:lpstr>Survival of diﬀerent age groups</vt:lpstr>
      <vt:lpstr>Age-speciﬁc litter size</vt:lpstr>
      <vt:lpstr>Dens during lifespan</vt:lpstr>
      <vt:lpstr>Cubs during lifespan</vt:lpstr>
      <vt:lpstr>Survived cubs during lifespan</vt:lpstr>
      <vt:lpstr>Interbirth interval</vt:lpstr>
      <vt:lpstr>Slide 34</vt:lpstr>
      <vt:lpstr>Submitted abstract</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pl</cp:lastModifiedBy>
  <cp:revision>4</cp:revision>
  <dcterms:created xsi:type="dcterms:W3CDTF">2018-10-30T10:05:45Z</dcterms:created>
  <dcterms:modified xsi:type="dcterms:W3CDTF">2018-10-30T09:22:07Z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2018-10-30T00:00:00Z</vt:filetime>
  </property>
  <property fmtid="{D5CDD505-2E9C-101B-9397-08002B2CF9AE}" pid="3" name="LastSaved">
    <vt:filetime>2018-10-30T00:00:00Z</vt:filetime>
  </property>
</Properties>
</file>