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5" r:id="rId6"/>
    <p:sldId id="299" r:id="rId7"/>
    <p:sldId id="290" r:id="rId8"/>
    <p:sldId id="262" r:id="rId9"/>
    <p:sldId id="279" r:id="rId10"/>
    <p:sldId id="291" r:id="rId11"/>
    <p:sldId id="272" r:id="rId12"/>
    <p:sldId id="288" r:id="rId13"/>
    <p:sldId id="276" r:id="rId14"/>
    <p:sldId id="264" r:id="rId15"/>
    <p:sldId id="265" r:id="rId16"/>
    <p:sldId id="300" r:id="rId17"/>
    <p:sldId id="270" r:id="rId18"/>
    <p:sldId id="275" r:id="rId19"/>
    <p:sldId id="278" r:id="rId20"/>
    <p:sldId id="280" r:id="rId21"/>
    <p:sldId id="281" r:id="rId22"/>
    <p:sldId id="284" r:id="rId23"/>
    <p:sldId id="287" r:id="rId24"/>
    <p:sldId id="282" r:id="rId25"/>
    <p:sldId id="283" r:id="rId26"/>
    <p:sldId id="301" r:id="rId27"/>
    <p:sldId id="286" r:id="rId28"/>
    <p:sldId id="285" r:id="rId29"/>
    <p:sldId id="277" r:id="rId30"/>
    <p:sldId id="297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dirty="0"/>
              <a:t>Body-object interaction norms (BOI)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05568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comprehensive, especially with 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Norming Affordances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/>
          </a:bodyPr>
          <a:lstStyle/>
          <a:p>
            <a:r>
              <a:rPr lang="en-US" dirty="0"/>
              <a:t>Cleaned in </a:t>
            </a:r>
            <a:r>
              <a:rPr lang="en-US" i="1" dirty="0"/>
              <a:t>R</a:t>
            </a:r>
            <a:r>
              <a:rPr lang="en-US" dirty="0"/>
              <a:t> following Buchanan et al.’s (2020) guidelines:</a:t>
            </a:r>
            <a:endParaRPr lang="en-US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POS Tagging and Lemmatization with </a:t>
            </a:r>
            <a:r>
              <a:rPr lang="en-US" i="1" dirty="0" err="1"/>
              <a:t>Udpipe</a:t>
            </a:r>
            <a:r>
              <a:rPr lang="en-US" dirty="0"/>
              <a:t> package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/>
              <a:t>Lemmatization: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/>
              <a:t>POS Tagging: </a:t>
            </a:r>
            <a:r>
              <a:rPr lang="en-US" dirty="0"/>
              <a:t>Interested in Nouns and Verbs</a:t>
            </a: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</a:t>
            </a:r>
          </a:p>
          <a:p>
            <a:endParaRPr lang="en-US" dirty="0"/>
          </a:p>
          <a:p>
            <a:pPr lvl="1"/>
            <a:r>
              <a:rPr lang="en-US" dirty="0"/>
              <a:t>Semantic Features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Affordance Strength: 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</a:t>
            </a:r>
            <a:r>
              <a:rPr lang="en-US"/>
              <a:t>, affordance </a:t>
            </a:r>
            <a:r>
              <a:rPr lang="en-US" dirty="0"/>
              <a:t>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 responses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direct association strength 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this dataset as a starting point to investigate common vs. uncommon affordances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3019722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about </a:t>
            </a:r>
            <a:r>
              <a:rPr lang="en-US" b="1" dirty="0">
                <a:solidFill>
                  <a:schemeClr val="accent1"/>
                </a:solidFill>
              </a:rPr>
              <a:t>XX%</a:t>
            </a:r>
            <a:r>
              <a:rPr lang="en-US" dirty="0"/>
              <a:t> complete (XXX/3000)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3019722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about </a:t>
            </a:r>
            <a:r>
              <a:rPr lang="en-US" b="1" dirty="0">
                <a:solidFill>
                  <a:schemeClr val="accent1"/>
                </a:solidFill>
              </a:rPr>
              <a:t>XX%</a:t>
            </a:r>
            <a:r>
              <a:rPr lang="en-US" dirty="0"/>
              <a:t> complete (XXX/3000)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/>
              <a:t>Current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95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67452"/>
            <a:ext cx="7886700" cy="923330"/>
          </a:xfrm>
        </p:spPr>
        <p:txBody>
          <a:bodyPr>
            <a:normAutofit/>
          </a:bodyPr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nicholas.maxwell@msutexas.edu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alen.hajnal@usm.edu</a:t>
            </a:r>
            <a:r>
              <a:rPr lang="en-US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2045865" y="25056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 dirty="0"/>
              <a:t>: Probability that cue elicits target as a 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Paw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Associates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D6816-C7AA-44E1-8756-97E09DF7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17" y="2877323"/>
            <a:ext cx="1262168" cy="13255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944E1-91F2-44E6-8807-C0CE4081856E}"/>
              </a:ext>
            </a:extLst>
          </p:cNvPr>
          <p:cNvSpPr/>
          <p:nvPr/>
        </p:nvSpPr>
        <p:spPr>
          <a:xfrm>
            <a:off x="1130678" y="149066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851AD-F2FE-4545-BFE6-095292FEF829}"/>
              </a:ext>
            </a:extLst>
          </p:cNvPr>
          <p:cNvSpPr/>
          <p:nvPr/>
        </p:nvSpPr>
        <p:spPr>
          <a:xfrm>
            <a:off x="551838" y="355207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5534-E5BD-43BB-84A4-82371ABD184A}"/>
              </a:ext>
            </a:extLst>
          </p:cNvPr>
          <p:cNvSpPr/>
          <p:nvPr/>
        </p:nvSpPr>
        <p:spPr>
          <a:xfrm>
            <a:off x="1130678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Cheese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44AD6-E285-4665-B13A-69678FEE7CCA}"/>
              </a:ext>
            </a:extLst>
          </p:cNvPr>
          <p:cNvSpPr/>
          <p:nvPr/>
        </p:nvSpPr>
        <p:spPr>
          <a:xfrm>
            <a:off x="5611039" y="149066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1B1F09-E228-4FF3-837B-CAE54D7406A9}"/>
              </a:ext>
            </a:extLst>
          </p:cNvPr>
          <p:cNvSpPr/>
          <p:nvPr/>
        </p:nvSpPr>
        <p:spPr>
          <a:xfrm>
            <a:off x="6554014" y="354010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7235B-F703-4214-A7A9-E9D5BB0E0419}"/>
              </a:ext>
            </a:extLst>
          </p:cNvPr>
          <p:cNvSpPr/>
          <p:nvPr/>
        </p:nvSpPr>
        <p:spPr>
          <a:xfrm>
            <a:off x="5611039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3581F-7920-4894-9A93-8FD5FA80015D}"/>
              </a:ext>
            </a:extLst>
          </p:cNvPr>
          <p:cNvCxnSpPr>
            <a:cxnSpLocks/>
          </p:cNvCxnSpPr>
          <p:nvPr/>
        </p:nvCxnSpPr>
        <p:spPr>
          <a:xfrm flipH="1" flipV="1">
            <a:off x="3078762" y="2404619"/>
            <a:ext cx="713062" cy="7076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EA637-49E8-4D20-9758-5072C82836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1167" y="3540105"/>
            <a:ext cx="1203650" cy="38855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4D405-A04E-4877-9AE6-331AEE9C8000}"/>
              </a:ext>
            </a:extLst>
          </p:cNvPr>
          <p:cNvCxnSpPr>
            <a:cxnSpLocks/>
          </p:cNvCxnSpPr>
          <p:nvPr/>
        </p:nvCxnSpPr>
        <p:spPr>
          <a:xfrm flipH="1" flipV="1">
            <a:off x="1593908" y="4496499"/>
            <a:ext cx="327171" cy="99829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DE23C-8FDC-4C0F-B234-7A83B5EC6C62}"/>
              </a:ext>
            </a:extLst>
          </p:cNvPr>
          <p:cNvCxnSpPr>
            <a:cxnSpLocks/>
          </p:cNvCxnSpPr>
          <p:nvPr/>
        </p:nvCxnSpPr>
        <p:spPr>
          <a:xfrm flipH="1" flipV="1">
            <a:off x="3101536" y="1893030"/>
            <a:ext cx="2418420" cy="119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89691-FB72-4A08-B769-DFE99AE1B6E1}"/>
              </a:ext>
            </a:extLst>
          </p:cNvPr>
          <p:cNvCxnSpPr>
            <a:cxnSpLocks/>
          </p:cNvCxnSpPr>
          <p:nvPr/>
        </p:nvCxnSpPr>
        <p:spPr>
          <a:xfrm flipH="1" flipV="1">
            <a:off x="5126986" y="3671782"/>
            <a:ext cx="1203649" cy="29463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2F7A-559F-407E-B453-A3771E68BCAC}"/>
              </a:ext>
            </a:extLst>
          </p:cNvPr>
          <p:cNvCxnSpPr>
            <a:cxnSpLocks/>
          </p:cNvCxnSpPr>
          <p:nvPr/>
        </p:nvCxnSpPr>
        <p:spPr>
          <a:xfrm flipH="1">
            <a:off x="5218853" y="2511577"/>
            <a:ext cx="879944" cy="60073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796360-01EC-412B-B2ED-707B6C223E57}"/>
              </a:ext>
            </a:extLst>
          </p:cNvPr>
          <p:cNvCxnSpPr>
            <a:cxnSpLocks/>
          </p:cNvCxnSpPr>
          <p:nvPr/>
        </p:nvCxnSpPr>
        <p:spPr>
          <a:xfrm flipV="1">
            <a:off x="7139031" y="4542858"/>
            <a:ext cx="193062" cy="95193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3F8F6-D62C-4281-82DC-3384EF3E8BFF}"/>
              </a:ext>
            </a:extLst>
          </p:cNvPr>
          <p:cNvCxnSpPr>
            <a:cxnSpLocks/>
          </p:cNvCxnSpPr>
          <p:nvPr/>
        </p:nvCxnSpPr>
        <p:spPr>
          <a:xfrm flipH="1" flipV="1">
            <a:off x="7139031" y="2493416"/>
            <a:ext cx="386796" cy="96782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B717B-E71A-4526-981F-1E5ECEBE833E}"/>
              </a:ext>
            </a:extLst>
          </p:cNvPr>
          <p:cNvCxnSpPr>
            <a:cxnSpLocks/>
          </p:cNvCxnSpPr>
          <p:nvPr/>
        </p:nvCxnSpPr>
        <p:spPr>
          <a:xfrm flipH="1">
            <a:off x="3101536" y="4202887"/>
            <a:ext cx="1048622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01B66-2492-4EE7-9BF2-CD53AA3E525C}"/>
              </a:ext>
            </a:extLst>
          </p:cNvPr>
          <p:cNvCxnSpPr>
            <a:cxnSpLocks/>
          </p:cNvCxnSpPr>
          <p:nvPr/>
        </p:nvCxnSpPr>
        <p:spPr>
          <a:xfrm>
            <a:off x="4551656" y="4191155"/>
            <a:ext cx="1026843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DE044-8049-D8C0-79B1-0F4D66923E22}"/>
              </a:ext>
            </a:extLst>
          </p:cNvPr>
          <p:cNvSpPr txBox="1"/>
          <p:nvPr/>
        </p:nvSpPr>
        <p:spPr>
          <a:xfrm>
            <a:off x="114301" y="5014913"/>
            <a:ext cx="902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Affordances == Action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3387</TotalTime>
  <Words>1087</Words>
  <Application>Microsoft Office PowerPoint</Application>
  <PresentationFormat>On-screen Show (4:3)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Introduction</vt:lpstr>
      <vt:lpstr>Associates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Norming Affordances</vt:lpstr>
      <vt:lpstr>Stimuli Creation and Participant Recruitment</vt:lpstr>
      <vt:lpstr>General Procedure</vt:lpstr>
      <vt:lpstr>General Procedure</vt:lpstr>
      <vt:lpstr>Data Processing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What exactly are we measuring?</vt:lpstr>
      <vt:lpstr>Computing Affordance Frequency</vt:lpstr>
      <vt:lpstr>Noun vs. Verb Responses</vt:lpstr>
      <vt:lpstr>Project Goals</vt:lpstr>
      <vt:lpstr>Current Status</vt:lpstr>
      <vt:lpstr>Current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Maxwell, Nicholas</cp:lastModifiedBy>
  <cp:revision>139</cp:revision>
  <dcterms:created xsi:type="dcterms:W3CDTF">2021-11-28T18:14:30Z</dcterms:created>
  <dcterms:modified xsi:type="dcterms:W3CDTF">2022-10-04T15:53:35Z</dcterms:modified>
</cp:coreProperties>
</file>