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56" dt="2022-10-18T20:58:5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undo custSel addSld delSld modSld sldOrd">
      <pc:chgData name="Nick Maxwell" userId="8614ede61265de7b" providerId="LiveId" clId="{30A3553E-45A8-4B50-A161-B648601B4D3D}" dt="2022-10-20T23:20:16.651" v="2037" actId="313"/>
      <pc:docMkLst>
        <pc:docMk/>
      </pc:docMkLst>
      <pc:sldChg chg="modSp">
        <pc:chgData name="Nick Maxwell" userId="8614ede61265de7b" providerId="LiveId" clId="{30A3553E-45A8-4B50-A161-B648601B4D3D}" dt="2022-10-18T20:58:52.236" v="1718" actId="20577"/>
        <pc:sldMkLst>
          <pc:docMk/>
          <pc:sldMk cId="2130499530" sldId="257"/>
        </pc:sldMkLst>
        <pc:spChg chg="mod">
          <ac:chgData name="Nick Maxwell" userId="8614ede61265de7b" providerId="LiveId" clId="{30A3553E-45A8-4B50-A161-B648601B4D3D}" dt="2022-10-18T20:58:52.236" v="1718" actId="20577"/>
          <ac:spMkLst>
            <pc:docMk/>
            <pc:sldMk cId="2130499530" sldId="257"/>
            <ac:spMk id="7" creationId="{F32A0306-5E78-9E4E-0E28-72DD12C113E5}"/>
          </ac:spMkLst>
        </pc:spChg>
      </pc:sldChg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18T21:02:51.912" v="1798"/>
        <pc:sldMkLst>
          <pc:docMk/>
          <pc:sldMk cId="3350103676" sldId="272"/>
        </pc:sldMkLst>
        <pc:spChg chg="mod">
          <ac:chgData name="Nick Maxwell" userId="8614ede61265de7b" providerId="LiveId" clId="{30A3553E-45A8-4B50-A161-B648601B4D3D}" dt="2022-10-18T21:02:27.300" v="1790" actId="20577"/>
          <ac:spMkLst>
            <pc:docMk/>
            <pc:sldMk cId="3350103676" sldId="272"/>
            <ac:spMk id="3" creationId="{CEB18CF3-6AA0-45F2-B3EE-E4649B07A1C0}"/>
          </ac:spMkLst>
        </pc:spChg>
      </pc:sldChg>
      <pc:sldChg chg="modSp mod modAnim">
        <pc:chgData name="Nick Maxwell" userId="8614ede61265de7b" providerId="LiveId" clId="{30A3553E-45A8-4B50-A161-B648601B4D3D}" dt="2022-10-20T22:28:42.178" v="1888" actId="20577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20T22:28:42.178" v="1888" actId="20577"/>
          <ac:spMkLst>
            <pc:docMk/>
            <pc:sldMk cId="183757981" sldId="276"/>
            <ac:spMk id="2" creationId="{E75DB1D8-DF65-2BD7-9D44-A1672A116B8E}"/>
          </ac:spMkLst>
        </pc:spChg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20T22:31:11.860" v="1976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20T22:31:11.860" v="1976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 ord modAnim">
        <pc:chgData name="Nick Maxwell" userId="8614ede61265de7b" providerId="LiveId" clId="{30A3553E-45A8-4B50-A161-B648601B4D3D}" dt="2022-10-18T21:05:32.075" v="1866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18T21:05:32.075" v="1866" actId="20577"/>
          <ac:spMkLst>
            <pc:docMk/>
            <pc:sldMk cId="4269475149" sldId="285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 modAnim">
        <pc:chgData name="Nick Maxwell" userId="8614ede61265de7b" providerId="LiveId" clId="{30A3553E-45A8-4B50-A161-B648601B4D3D}" dt="2022-10-20T22:28:08.827" v="1867"/>
        <pc:sldMkLst>
          <pc:docMk/>
          <pc:sldMk cId="120470736" sldId="291"/>
        </pc:sldMkLst>
        <pc:spChg chg="mod">
          <ac:chgData name="Nick Maxwell" userId="8614ede61265de7b" providerId="LiveId" clId="{30A3553E-45A8-4B50-A161-B648601B4D3D}" dt="2022-10-18T21:02:08.400" v="1789" actId="207"/>
          <ac:spMkLst>
            <pc:docMk/>
            <pc:sldMk cId="120470736" sldId="291"/>
            <ac:spMk id="3" creationId="{DA555F30-6EA4-4842-A65B-37DDA9BFF014}"/>
          </ac:spMkLst>
        </pc:spChg>
      </pc:sldChg>
      <pc:sldChg chg="modSp del mod">
        <pc:chgData name="Nick Maxwell" userId="8614ede61265de7b" providerId="LiveId" clId="{30A3553E-45A8-4B50-A161-B648601B4D3D}" dt="2022-10-20T23:20:08.651" v="2036" actId="4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20T22:32:07.640" v="1977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20T22:32:07.640" v="1977" actId="20577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 modAnim">
        <pc:chgData name="Nick Maxwell" userId="8614ede61265de7b" providerId="LiveId" clId="{30A3553E-45A8-4B50-A161-B648601B4D3D}" dt="2022-10-20T23:20:16.651" v="2037" actId="313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20T23:20:16.651" v="2037" actId="313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20T22:29:25.341" v="1889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Norming Object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Nicholas P. Maxwell</a:t>
            </a:r>
            <a:endParaRPr lang="en-US" sz="24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Midwestern State University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60B-3BB0-2381-EC26-FE56387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10" y="0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3656-70B2-2DCD-D96B-F7FD8C70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0" y="1253330"/>
            <a:ext cx="8967234" cy="5179367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Studying </a:t>
            </a:r>
            <a:r>
              <a:rPr lang="en-US" b="1" dirty="0"/>
              <a:t>memory</a:t>
            </a:r>
            <a:r>
              <a:rPr lang="en-US" dirty="0"/>
              <a:t>, </a:t>
            </a:r>
            <a:r>
              <a:rPr lang="en-US" b="1" dirty="0"/>
              <a:t>language</a:t>
            </a:r>
            <a:r>
              <a:rPr lang="en-US" dirty="0"/>
              <a:t>, and </a:t>
            </a:r>
            <a:r>
              <a:rPr lang="en-US" b="1" dirty="0"/>
              <a:t>perception</a:t>
            </a:r>
            <a:r>
              <a:rPr lang="en-US" dirty="0"/>
              <a:t> requires understanding </a:t>
            </a:r>
            <a:r>
              <a:rPr lang="en-US" b="1" dirty="0">
                <a:solidFill>
                  <a:schemeClr val="accent1"/>
                </a:solidFill>
              </a:rPr>
              <a:t>what words mean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context</a:t>
            </a:r>
            <a:r>
              <a:rPr lang="en-US" dirty="0"/>
              <a:t> in which they are used, and the </a:t>
            </a:r>
            <a:r>
              <a:rPr lang="en-US" b="1" dirty="0">
                <a:solidFill>
                  <a:schemeClr val="accent1"/>
                </a:solidFill>
              </a:rPr>
              <a:t>actionable properties </a:t>
            </a:r>
            <a:r>
              <a:rPr lang="en-US" dirty="0"/>
              <a:t>of their referents.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A word’s meaning can be measured in a variety of ways. However, prior work has focused exclusively on </a:t>
            </a:r>
            <a:r>
              <a:rPr lang="en-US" b="1" dirty="0"/>
              <a:t>semantic</a:t>
            </a:r>
            <a:r>
              <a:rPr lang="en-US" dirty="0"/>
              <a:t> </a:t>
            </a:r>
            <a:r>
              <a:rPr lang="en-US" b="1" dirty="0"/>
              <a:t>similarity</a:t>
            </a:r>
            <a:r>
              <a:rPr lang="en-US" dirty="0"/>
              <a:t> and </a:t>
            </a:r>
            <a:r>
              <a:rPr lang="en-US" b="1" dirty="0"/>
              <a:t>word associations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b="1" dirty="0"/>
              <a:t>No measures of </a:t>
            </a:r>
            <a:r>
              <a:rPr lang="en-US" b="1" u="sng" dirty="0"/>
              <a:t>how</a:t>
            </a:r>
            <a:r>
              <a:rPr lang="en-US" b="1" dirty="0"/>
              <a:t> objects are commonly used!</a:t>
            </a:r>
          </a:p>
          <a:p>
            <a:pPr>
              <a:spcAft>
                <a:spcPts val="500"/>
              </a:spcAft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5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60B-3BB0-2381-EC26-FE56387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5" y="138555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3656-70B2-2DCD-D96B-F7FD8C70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5" y="1240834"/>
            <a:ext cx="8472820" cy="4702766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Objectives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Address this shortcoming by developing </a:t>
            </a:r>
            <a:r>
              <a:rPr lang="en-US" b="1" dirty="0">
                <a:solidFill>
                  <a:schemeClr val="accent1"/>
                </a:solidFill>
              </a:rPr>
              <a:t>norms measuring common object uses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final database </a:t>
            </a:r>
            <a:r>
              <a:rPr lang="en-US" b="1" dirty="0">
                <a:solidFill>
                  <a:schemeClr val="accent1"/>
                </a:solidFill>
              </a:rPr>
              <a:t>freely available </a:t>
            </a:r>
            <a:r>
              <a:rPr lang="en-US" dirty="0"/>
              <a:t>to other researchers via an </a:t>
            </a:r>
            <a:r>
              <a:rPr lang="en-US" b="1" dirty="0"/>
              <a:t>interactive web-portal</a:t>
            </a:r>
          </a:p>
          <a:p>
            <a:endParaRPr lang="en-US" dirty="0"/>
          </a:p>
          <a:p>
            <a:r>
              <a:rPr lang="en-US" b="1" u="sng" dirty="0"/>
              <a:t>Who cares</a:t>
            </a:r>
            <a:r>
              <a:rPr lang="en-US" b="1" dirty="0"/>
              <a:t>? </a:t>
            </a:r>
          </a:p>
          <a:p>
            <a:pPr lvl="1"/>
            <a:r>
              <a:rPr lang="en-US" dirty="0"/>
              <a:t>Database would </a:t>
            </a:r>
            <a:r>
              <a:rPr lang="en-US" b="1" dirty="0">
                <a:solidFill>
                  <a:schemeClr val="accent1"/>
                </a:solidFill>
              </a:rPr>
              <a:t>benefit researchers </a:t>
            </a:r>
            <a:r>
              <a:rPr lang="en-US" dirty="0"/>
              <a:t>investigating questions related to </a:t>
            </a:r>
            <a:r>
              <a:rPr lang="en-US" b="1" dirty="0"/>
              <a:t>memory</a:t>
            </a:r>
            <a:r>
              <a:rPr lang="en-US" dirty="0"/>
              <a:t>, </a:t>
            </a:r>
            <a:r>
              <a:rPr lang="en-US" b="1" dirty="0"/>
              <a:t>language</a:t>
            </a:r>
            <a:r>
              <a:rPr lang="en-US" dirty="0"/>
              <a:t>, and </a:t>
            </a:r>
            <a:r>
              <a:rPr lang="en-US" b="1" dirty="0"/>
              <a:t>perception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Catalyst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460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60B-3BB0-2381-EC26-FE56387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3656-70B2-2DCD-D96B-F7FD8C70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05" y="1733330"/>
            <a:ext cx="8602022" cy="47595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Participant pay:</a:t>
            </a:r>
            <a:r>
              <a:rPr lang="en-US" b="1" dirty="0"/>
              <a:t> </a:t>
            </a:r>
            <a:r>
              <a:rPr lang="en-US" dirty="0"/>
              <a:t>$39,900 (6000 participants @ $6.65/per participant)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Web-Hosting: </a:t>
            </a:r>
            <a:r>
              <a:rPr lang="en-US" dirty="0"/>
              <a:t>$430 ($4-years @ $100 + $30 for a domain)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Undergraduate Research Assistants:</a:t>
            </a:r>
            <a:r>
              <a:rPr lang="en-US" dirty="0"/>
              <a:t> $12,600 (3 @ $10/</a:t>
            </a:r>
            <a:r>
              <a:rPr lang="en-US" dirty="0" err="1"/>
              <a:t>hr</a:t>
            </a:r>
            <a:r>
              <a:rPr lang="en-US" dirty="0"/>
              <a:t>, 10 hours/week, Fall, Spring, and Summer semesters)</a:t>
            </a:r>
          </a:p>
          <a:p>
            <a:endParaRPr lang="en-US" b="1" dirty="0"/>
          </a:p>
          <a:p>
            <a:r>
              <a:rPr lang="en-US" b="1" dirty="0"/>
              <a:t>Estimated Total: </a:t>
            </a:r>
            <a:r>
              <a:rPr lang="en-US" dirty="0"/>
              <a:t>$52,930</a:t>
            </a:r>
          </a:p>
        </p:txBody>
      </p:sp>
    </p:spTree>
    <p:extLst>
      <p:ext uri="{BB962C8B-B14F-4D97-AF65-F5344CB8AC3E}">
        <p14:creationId xmlns:p14="http://schemas.microsoft.com/office/powerpoint/2010/main" val="20885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3956</TotalTime>
  <Words>189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Norming Object Use</vt:lpstr>
      <vt:lpstr>Measuring Meaning</vt:lpstr>
      <vt:lpstr>Project Goals</vt:lpstr>
      <vt:lpstr>Minimum Needed?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Nick Maxwell</cp:lastModifiedBy>
  <cp:revision>168</cp:revision>
  <dcterms:created xsi:type="dcterms:W3CDTF">2021-11-28T18:14:30Z</dcterms:created>
  <dcterms:modified xsi:type="dcterms:W3CDTF">2024-05-16T13:59:47Z</dcterms:modified>
</cp:coreProperties>
</file>