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9" r:id="rId3"/>
    <p:sldId id="257" r:id="rId4"/>
    <p:sldId id="290" r:id="rId5"/>
    <p:sldId id="262" r:id="rId6"/>
    <p:sldId id="279" r:id="rId7"/>
    <p:sldId id="291" r:id="rId8"/>
    <p:sldId id="292" r:id="rId9"/>
    <p:sldId id="293" r:id="rId10"/>
    <p:sldId id="268" r:id="rId11"/>
    <p:sldId id="272" r:id="rId12"/>
    <p:sldId id="288" r:id="rId13"/>
    <p:sldId id="276" r:id="rId14"/>
    <p:sldId id="264" r:id="rId15"/>
    <p:sldId id="265" r:id="rId16"/>
    <p:sldId id="270" r:id="rId17"/>
    <p:sldId id="275" r:id="rId18"/>
    <p:sldId id="278" r:id="rId19"/>
    <p:sldId id="280" r:id="rId20"/>
    <p:sldId id="281" r:id="rId21"/>
    <p:sldId id="284" r:id="rId22"/>
    <p:sldId id="287" r:id="rId23"/>
    <p:sldId id="282" r:id="rId24"/>
    <p:sldId id="283" r:id="rId25"/>
    <p:sldId id="286" r:id="rId26"/>
    <p:sldId id="285" r:id="rId27"/>
    <p:sldId id="277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5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FFF2-C519-4852-BB84-2A3EE9233315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F98-DE3F-4298-BF2D-1526C9AC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94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FFF2-C519-4852-BB84-2A3EE9233315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F98-DE3F-4298-BF2D-1526C9AC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44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FFF2-C519-4852-BB84-2A3EE9233315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F98-DE3F-4298-BF2D-1526C9AC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96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FFF2-C519-4852-BB84-2A3EE9233315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F98-DE3F-4298-BF2D-1526C9AC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7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FFF2-C519-4852-BB84-2A3EE9233315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F98-DE3F-4298-BF2D-1526C9AC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2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FFF2-C519-4852-BB84-2A3EE9233315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F98-DE3F-4298-BF2D-1526C9AC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42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FFF2-C519-4852-BB84-2A3EE9233315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F98-DE3F-4298-BF2D-1526C9AC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60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FFF2-C519-4852-BB84-2A3EE9233315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F98-DE3F-4298-BF2D-1526C9AC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78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FFF2-C519-4852-BB84-2A3EE9233315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F98-DE3F-4298-BF2D-1526C9AC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1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FFF2-C519-4852-BB84-2A3EE9233315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F98-DE3F-4298-BF2D-1526C9AC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8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FFF2-C519-4852-BB84-2A3EE9233315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F98-DE3F-4298-BF2D-1526C9AC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33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4FFF2-C519-4852-BB84-2A3EE9233315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1DF98-DE3F-4298-BF2D-1526C9AC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mailto:alen.hajnal@usm.edu" TargetMode="External"/><Relationship Id="rId2" Type="http://schemas.openxmlformats.org/officeDocument/2006/relationships/hyperlink" Target="mailto:nicholas.maxwell@usm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93E5C-3B6E-4A7C-94BE-BE1DBE4F2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799" y="2027238"/>
            <a:ext cx="7772400" cy="2387600"/>
          </a:xfrm>
        </p:spPr>
        <p:txBody>
          <a:bodyPr>
            <a:normAutofit/>
          </a:bodyPr>
          <a:lstStyle/>
          <a:p>
            <a:r>
              <a:rPr lang="en-US" sz="5400" b="1" dirty="0"/>
              <a:t>Affordance Norms for 3000 Objects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34BB2-7001-4E18-8168-B5C5D06B4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162" y="4414838"/>
            <a:ext cx="6823388" cy="1885516"/>
          </a:xfrm>
        </p:spPr>
        <p:txBody>
          <a:bodyPr>
            <a:normAutofit fontScale="85000" lnSpcReduction="10000"/>
          </a:bodyPr>
          <a:lstStyle/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b="1" dirty="0">
                <a:solidFill>
                  <a:schemeClr val="accent1"/>
                </a:solidFill>
              </a:rPr>
              <a:t>Nicholas P. Maxwell, Alen </a:t>
            </a:r>
            <a:r>
              <a:rPr lang="en-US" b="1" dirty="0" err="1">
                <a:solidFill>
                  <a:schemeClr val="accent1"/>
                </a:solidFill>
              </a:rPr>
              <a:t>Hajnal</a:t>
            </a:r>
            <a:r>
              <a:rPr lang="en-US" b="1" dirty="0">
                <a:solidFill>
                  <a:schemeClr val="accent1"/>
                </a:solidFill>
              </a:rPr>
              <a:t>, Mark J. Huff, &amp; Tyler Surber</a:t>
            </a:r>
          </a:p>
          <a:p>
            <a:pPr algn="l"/>
            <a:r>
              <a:rPr lang="en-US" b="1" dirty="0">
                <a:solidFill>
                  <a:schemeClr val="accent1"/>
                </a:solidFill>
              </a:rPr>
              <a:t>The University of Southern Mississippi</a:t>
            </a:r>
          </a:p>
        </p:txBody>
      </p:sp>
      <p:pic>
        <p:nvPicPr>
          <p:cNvPr id="1026" name="Picture 2" descr="University of Southern Mississippi - Wikipedia">
            <a:extLst>
              <a:ext uri="{FF2B5EF4-FFF2-40B4-BE49-F238E27FC236}">
                <a16:creationId xmlns:a16="http://schemas.microsoft.com/office/drawing/2014/main" id="{2B46430E-7C86-BE12-DCCA-6064D0B53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550" y="112496"/>
            <a:ext cx="170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6FEA9D9D-CA97-B95E-3AF0-746502B5B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43" y="312738"/>
            <a:ext cx="3172121" cy="131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366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C27CE-C11C-4BE2-9ECB-03F6056AF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6539"/>
            <a:ext cx="7886700" cy="1325563"/>
          </a:xfrm>
        </p:spPr>
        <p:txBody>
          <a:bodyPr/>
          <a:lstStyle/>
          <a:p>
            <a:r>
              <a:rPr lang="en-US" b="1" dirty="0"/>
              <a:t>Affordance Norms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18CF3-6AA0-45F2-B3EE-E4649B07A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closest we have are the </a:t>
            </a:r>
            <a:r>
              <a:rPr lang="en-US" b="1" dirty="0">
                <a:solidFill>
                  <a:srgbClr val="0070C0"/>
                </a:solidFill>
              </a:rPr>
              <a:t>Body-Object Interaction norms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1"/>
                </a:solidFill>
              </a:rPr>
              <a:t>(BOI) </a:t>
            </a:r>
            <a:r>
              <a:rPr lang="en-US" sz="2000" dirty="0"/>
              <a:t>(</a:t>
            </a:r>
            <a:r>
              <a:rPr lang="en-US" sz="2000" dirty="0" err="1"/>
              <a:t>Pexman</a:t>
            </a:r>
            <a:r>
              <a:rPr lang="en-US" sz="2000" dirty="0"/>
              <a:t> et al., 2019)</a:t>
            </a:r>
          </a:p>
          <a:p>
            <a:endParaRPr lang="en-US" sz="2000" dirty="0"/>
          </a:p>
          <a:p>
            <a:r>
              <a:rPr lang="en-US" dirty="0"/>
              <a:t>Likert scale ratings of how easily participants could interact with a given object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137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C27CE-C11C-4BE2-9ECB-03F6056AF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2" y="169862"/>
            <a:ext cx="7886700" cy="1325563"/>
          </a:xfrm>
        </p:spPr>
        <p:txBody>
          <a:bodyPr/>
          <a:lstStyle/>
          <a:p>
            <a:r>
              <a:rPr lang="en-US" b="1" dirty="0"/>
              <a:t>BOI Norms (</a:t>
            </a:r>
            <a:r>
              <a:rPr lang="en-US" b="1" dirty="0" err="1"/>
              <a:t>Pexman</a:t>
            </a:r>
            <a:r>
              <a:rPr lang="en-US" b="1" dirty="0"/>
              <a:t> et al. 2019)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18CF3-6AA0-45F2-B3EE-E4649B07A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495425"/>
            <a:ext cx="7886700" cy="4351338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Potential pitfalls</a:t>
            </a:r>
          </a:p>
          <a:p>
            <a:pPr lvl="1"/>
            <a:r>
              <a:rPr lang="en-US" dirty="0"/>
              <a:t>Highly </a:t>
            </a:r>
            <a:r>
              <a:rPr lang="en-US" b="1" dirty="0"/>
              <a:t>correlated</a:t>
            </a:r>
            <a:r>
              <a:rPr lang="en-US" dirty="0"/>
              <a:t> with </a:t>
            </a:r>
            <a:r>
              <a:rPr lang="en-US" b="1" dirty="0"/>
              <a:t>concreteness</a:t>
            </a:r>
          </a:p>
          <a:p>
            <a:pPr lvl="1"/>
            <a:r>
              <a:rPr lang="en-US" dirty="0"/>
              <a:t>May simply be assessing </a:t>
            </a:r>
            <a:r>
              <a:rPr lang="en-US" b="1" dirty="0"/>
              <a:t>item recognition</a:t>
            </a:r>
          </a:p>
          <a:p>
            <a:pPr lvl="1"/>
            <a:r>
              <a:rPr lang="en-US" dirty="0"/>
              <a:t>Provide </a:t>
            </a:r>
            <a:r>
              <a:rPr lang="en-US" b="1" dirty="0"/>
              <a:t>no information about context </a:t>
            </a:r>
            <a:r>
              <a:rPr lang="en-US" dirty="0"/>
              <a:t>or </a:t>
            </a:r>
            <a:r>
              <a:rPr lang="en-US" b="1" dirty="0"/>
              <a:t>action properties</a:t>
            </a:r>
          </a:p>
          <a:p>
            <a:pPr lvl="1"/>
            <a:endParaRPr lang="en-US" dirty="0"/>
          </a:p>
          <a:p>
            <a:r>
              <a:rPr lang="en-US" dirty="0"/>
              <a:t>An alternative approach would be to use an </a:t>
            </a:r>
            <a:r>
              <a:rPr lang="en-US" b="1" dirty="0">
                <a:solidFill>
                  <a:srgbClr val="0070C0"/>
                </a:solidFill>
              </a:rPr>
              <a:t>open-ended </a:t>
            </a:r>
            <a:r>
              <a:rPr lang="en-US" dirty="0"/>
              <a:t>format specifically assessing object use!</a:t>
            </a:r>
          </a:p>
        </p:txBody>
      </p:sp>
    </p:spTree>
    <p:extLst>
      <p:ext uri="{BB962C8B-B14F-4D97-AF65-F5344CB8AC3E}">
        <p14:creationId xmlns:p14="http://schemas.microsoft.com/office/powerpoint/2010/main" val="335010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C27CE-C11C-4BE2-9ECB-03F6056AF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5" y="105568"/>
            <a:ext cx="8058150" cy="1325563"/>
          </a:xfrm>
        </p:spPr>
        <p:txBody>
          <a:bodyPr/>
          <a:lstStyle/>
          <a:p>
            <a:r>
              <a:rPr lang="en-US" b="1" dirty="0"/>
              <a:t>Advantages of Open-Ended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18CF3-6AA0-45F2-B3EE-E4649B07A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66862"/>
            <a:ext cx="8243888" cy="5019676"/>
          </a:xfrm>
        </p:spPr>
        <p:txBody>
          <a:bodyPr>
            <a:noAutofit/>
          </a:bodyPr>
          <a:lstStyle/>
          <a:p>
            <a:r>
              <a:rPr lang="en-US" sz="2400" dirty="0"/>
              <a:t>More comprehensive, especially with multiple responses</a:t>
            </a:r>
          </a:p>
          <a:p>
            <a:pPr lvl="1"/>
            <a:r>
              <a:rPr lang="en-US" sz="2000" dirty="0"/>
              <a:t>“Name all the ways you can use this object” vs. “Rate how easy this object is to use”</a:t>
            </a:r>
          </a:p>
          <a:p>
            <a:endParaRPr lang="en-US" sz="2400" dirty="0"/>
          </a:p>
          <a:p>
            <a:r>
              <a:rPr lang="en-US" sz="2400" dirty="0"/>
              <a:t>Provides important context</a:t>
            </a:r>
          </a:p>
          <a:p>
            <a:pPr lvl="1"/>
            <a:r>
              <a:rPr lang="en-US" sz="2000" b="1" dirty="0">
                <a:solidFill>
                  <a:schemeClr val="accent1"/>
                </a:solidFill>
              </a:rPr>
              <a:t>Response chaining </a:t>
            </a:r>
            <a:r>
              <a:rPr lang="en-US" sz="2000" dirty="0"/>
              <a:t>== Likelihood that two responses appear sequentially</a:t>
            </a:r>
          </a:p>
          <a:p>
            <a:pPr lvl="1"/>
            <a:r>
              <a:rPr lang="en-US" sz="2000" dirty="0"/>
              <a:t>Are certain actions used in certain contexts?</a:t>
            </a:r>
          </a:p>
          <a:p>
            <a:pPr lvl="1"/>
            <a:endParaRPr lang="en-US" sz="2000" dirty="0"/>
          </a:p>
          <a:p>
            <a:r>
              <a:rPr lang="en-US" sz="2400" dirty="0"/>
              <a:t>Semantic feature and free association norms have made use of this technique</a:t>
            </a:r>
          </a:p>
          <a:p>
            <a:pPr lvl="1"/>
            <a:r>
              <a:rPr lang="en-US" sz="2000" dirty="0"/>
              <a:t>e.g., De </a:t>
            </a:r>
            <a:r>
              <a:rPr lang="en-US" sz="2000" dirty="0" err="1"/>
              <a:t>Deyne</a:t>
            </a:r>
            <a:r>
              <a:rPr lang="en-US" sz="2000" dirty="0"/>
              <a:t> et al. (2019), McRae et al. (2005)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2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DB1D8-DF65-2BD7-9D44-A1672A116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37" y="250826"/>
            <a:ext cx="7886700" cy="1325563"/>
          </a:xfrm>
        </p:spPr>
        <p:txBody>
          <a:bodyPr/>
          <a:lstStyle/>
          <a:p>
            <a:r>
              <a:rPr lang="en-US" b="1" dirty="0"/>
              <a:t>The Present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41EC0-F262-275F-819D-8A7F127A2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 is to develop a set of norms measuring:</a:t>
            </a:r>
          </a:p>
          <a:p>
            <a:endParaRPr lang="en-US" dirty="0"/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Affordance frequency </a:t>
            </a:r>
            <a:r>
              <a:rPr lang="en-US" dirty="0"/>
              <a:t>(probability of affordance response)</a:t>
            </a:r>
          </a:p>
          <a:p>
            <a:pPr lvl="2"/>
            <a:r>
              <a:rPr lang="en-US" dirty="0"/>
              <a:t>Common vs. Uncommon affordances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Part of Speech</a:t>
            </a:r>
            <a:r>
              <a:rPr lang="en-US" dirty="0"/>
              <a:t>: Affordances are actions (verbs), but nouns provide context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Number of responses per item/Category size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57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Stimuli Creation and Participant Recruitment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5F30-6EA4-4842-A65B-37DDA9BFF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93878"/>
            <a:ext cx="7886700" cy="4351338"/>
          </a:xfrm>
        </p:spPr>
        <p:txBody>
          <a:bodyPr>
            <a:noAutofit/>
          </a:bodyPr>
          <a:lstStyle/>
          <a:p>
            <a:r>
              <a:rPr lang="en-US" dirty="0"/>
              <a:t>3000 highly concrete nouns were generated from the </a:t>
            </a:r>
            <a:r>
              <a:rPr lang="en-US" b="1" dirty="0">
                <a:solidFill>
                  <a:srgbClr val="0070C0"/>
                </a:solidFill>
              </a:rPr>
              <a:t>MRC Psycholinguistic Database </a:t>
            </a:r>
            <a:r>
              <a:rPr lang="en-US" sz="2000" dirty="0"/>
              <a:t>(Coltheart, 1981)</a:t>
            </a:r>
          </a:p>
          <a:p>
            <a:endParaRPr lang="en-US" sz="2000" dirty="0"/>
          </a:p>
          <a:p>
            <a:r>
              <a:rPr lang="en-US" dirty="0"/>
              <a:t>Targeting a minimum of </a:t>
            </a:r>
            <a:r>
              <a:rPr lang="en-US" b="1" dirty="0">
                <a:solidFill>
                  <a:srgbClr val="0070C0"/>
                </a:solidFill>
              </a:rPr>
              <a:t>3000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participants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dirty="0"/>
              <a:t>The goal is for each object to be normed by at least </a:t>
            </a:r>
            <a:r>
              <a:rPr lang="en-US" b="1" dirty="0">
                <a:solidFill>
                  <a:srgbClr val="0070C0"/>
                </a:solidFill>
              </a:rPr>
              <a:t>30 participants</a:t>
            </a:r>
          </a:p>
        </p:txBody>
      </p:sp>
    </p:spTree>
    <p:extLst>
      <p:ext uri="{BB962C8B-B14F-4D97-AF65-F5344CB8AC3E}">
        <p14:creationId xmlns:p14="http://schemas.microsoft.com/office/powerpoint/2010/main" val="106236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09890"/>
            <a:ext cx="7886700" cy="1325563"/>
          </a:xfrm>
        </p:spPr>
        <p:txBody>
          <a:bodyPr/>
          <a:lstStyle/>
          <a:p>
            <a:r>
              <a:rPr lang="en-US" b="1" dirty="0"/>
              <a:t>General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5F30-6EA4-4842-A65B-37DDA9BFF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99" y="1635453"/>
            <a:ext cx="7886700" cy="3179435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/>
              <a:t>Participants are presented with an object:</a:t>
            </a:r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r>
              <a:rPr lang="en-US" sz="3000" dirty="0"/>
              <a:t>“Please list as many uses for the item as you possibly can. Remember that objects can have more than one use.”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432825-86B8-4806-B36D-20E27345F4AB}"/>
              </a:ext>
            </a:extLst>
          </p:cNvPr>
          <p:cNvSpPr txBox="1"/>
          <p:nvPr/>
        </p:nvSpPr>
        <p:spPr>
          <a:xfrm>
            <a:off x="3754131" y="2550180"/>
            <a:ext cx="12134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70C0"/>
                </a:solidFill>
              </a:rPr>
              <a:t>Cup</a:t>
            </a:r>
          </a:p>
        </p:txBody>
      </p:sp>
      <p:pic>
        <p:nvPicPr>
          <p:cNvPr id="6" name="Picture 5" descr="Icon&#10;&#10;Description automatically generated with medium confidence">
            <a:extLst>
              <a:ext uri="{FF2B5EF4-FFF2-40B4-BE49-F238E27FC236}">
                <a16:creationId xmlns:a16="http://schemas.microsoft.com/office/drawing/2014/main" id="{B018EC7D-B7F1-B403-44E8-122CEC604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075" y="1806156"/>
            <a:ext cx="1685925" cy="186797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E103E1B-8D09-1F6D-3F91-E583AD00ADCB}"/>
              </a:ext>
            </a:extLst>
          </p:cNvPr>
          <p:cNvSpPr/>
          <p:nvPr/>
        </p:nvSpPr>
        <p:spPr>
          <a:xfrm>
            <a:off x="428624" y="5167302"/>
            <a:ext cx="1885950" cy="82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Drink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ECF73DA-7600-CA13-694F-A6D6904AA686}"/>
              </a:ext>
            </a:extLst>
          </p:cNvPr>
          <p:cNvSpPr/>
          <p:nvPr/>
        </p:nvSpPr>
        <p:spPr>
          <a:xfrm>
            <a:off x="3471862" y="5167303"/>
            <a:ext cx="1885950" cy="82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Sip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4D9FCE1-E5DE-A702-B181-01BD1E82C63C}"/>
              </a:ext>
            </a:extLst>
          </p:cNvPr>
          <p:cNvSpPr/>
          <p:nvPr/>
        </p:nvSpPr>
        <p:spPr>
          <a:xfrm>
            <a:off x="6515100" y="5167303"/>
            <a:ext cx="1885950" cy="82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Hold</a:t>
            </a:r>
          </a:p>
        </p:txBody>
      </p:sp>
    </p:spTree>
    <p:extLst>
      <p:ext uri="{BB962C8B-B14F-4D97-AF65-F5344CB8AC3E}">
        <p14:creationId xmlns:p14="http://schemas.microsoft.com/office/powerpoint/2010/main" val="54899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5F30-6EA4-4842-A65B-37DDA9BFF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114" y="1508632"/>
            <a:ext cx="7886700" cy="4984241"/>
          </a:xfrm>
        </p:spPr>
        <p:txBody>
          <a:bodyPr>
            <a:normAutofit/>
          </a:bodyPr>
          <a:lstStyle/>
          <a:p>
            <a:r>
              <a:rPr lang="en-US" dirty="0"/>
              <a:t>Cleaned in </a:t>
            </a:r>
            <a:r>
              <a:rPr lang="en-US" i="1" dirty="0"/>
              <a:t>R</a:t>
            </a:r>
            <a:r>
              <a:rPr lang="en-US" dirty="0"/>
              <a:t> following Buchanan et al.’s (2020) guidelines:</a:t>
            </a:r>
            <a:endParaRPr lang="en-US" i="1" dirty="0"/>
          </a:p>
          <a:p>
            <a:pPr lvl="1"/>
            <a:r>
              <a:rPr lang="en-US" dirty="0"/>
              <a:t>Remove white space and punctuation</a:t>
            </a:r>
          </a:p>
          <a:p>
            <a:pPr lvl="1"/>
            <a:r>
              <a:rPr lang="en-US" dirty="0"/>
              <a:t>Spellcheck </a:t>
            </a:r>
            <a:r>
              <a:rPr lang="en-US" sz="1800" dirty="0"/>
              <a:t>(</a:t>
            </a:r>
            <a:r>
              <a:rPr lang="en-US" sz="1800" dirty="0" err="1"/>
              <a:t>Hunspell</a:t>
            </a:r>
            <a:r>
              <a:rPr lang="en-US" sz="1800" dirty="0"/>
              <a:t> package; </a:t>
            </a:r>
            <a:r>
              <a:rPr lang="en-US" sz="1800" dirty="0" err="1"/>
              <a:t>Ooms</a:t>
            </a:r>
            <a:r>
              <a:rPr lang="en-US" sz="1800" dirty="0"/>
              <a:t>, 2020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Remove stop words (e.g., the, an, of, etc.)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dirty="0"/>
              <a:t>POS Tagging and Lemmatization with </a:t>
            </a:r>
            <a:r>
              <a:rPr lang="en-US" i="1" dirty="0" err="1"/>
              <a:t>Udpipe</a:t>
            </a:r>
            <a:r>
              <a:rPr lang="en-US" dirty="0"/>
              <a:t> package </a:t>
            </a:r>
            <a:r>
              <a:rPr lang="en-US" sz="2000" dirty="0"/>
              <a:t>(</a:t>
            </a:r>
            <a:r>
              <a:rPr lang="en-US" sz="2000" dirty="0" err="1"/>
              <a:t>Wijffels</a:t>
            </a:r>
            <a:r>
              <a:rPr lang="en-US" sz="2000" dirty="0"/>
              <a:t> et al., 2022)</a:t>
            </a:r>
          </a:p>
          <a:p>
            <a:pPr lvl="1"/>
            <a:r>
              <a:rPr lang="en-US" b="1" dirty="0"/>
              <a:t>Lemmatization:</a:t>
            </a:r>
            <a:r>
              <a:rPr lang="en-US" dirty="0"/>
              <a:t> Swim, Swimming, Swam –&gt; Swim</a:t>
            </a:r>
          </a:p>
          <a:p>
            <a:pPr lvl="1"/>
            <a:r>
              <a:rPr lang="en-US" b="1" dirty="0"/>
              <a:t>POS Tagging: </a:t>
            </a:r>
            <a:r>
              <a:rPr lang="en-US" dirty="0"/>
              <a:t>Interested in Nouns and Verbs</a:t>
            </a:r>
          </a:p>
        </p:txBody>
      </p:sp>
    </p:spTree>
    <p:extLst>
      <p:ext uri="{BB962C8B-B14F-4D97-AF65-F5344CB8AC3E}">
        <p14:creationId xmlns:p14="http://schemas.microsoft.com/office/powerpoint/2010/main" val="58767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Pre-Processing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EB26EF-FB37-2FB7-1430-1443C8D747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8531079"/>
              </p:ext>
            </p:extLst>
          </p:nvPr>
        </p:nvGraphicFramePr>
        <p:xfrm>
          <a:off x="507626" y="1690687"/>
          <a:ext cx="8179174" cy="2512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5629">
                  <a:extLst>
                    <a:ext uri="{9D8B030D-6E8A-4147-A177-3AD203B41FA5}">
                      <a16:colId xmlns:a16="http://schemas.microsoft.com/office/drawing/2014/main" val="872164921"/>
                    </a:ext>
                  </a:extLst>
                </a:gridCol>
                <a:gridCol w="6043545">
                  <a:extLst>
                    <a:ext uri="{9D8B030D-6E8A-4147-A177-3AD203B41FA5}">
                      <a16:colId xmlns:a16="http://schemas.microsoft.com/office/drawing/2014/main" val="3381838838"/>
                    </a:ext>
                  </a:extLst>
                </a:gridCol>
              </a:tblGrid>
              <a:tr h="591841">
                <a:tc>
                  <a:txBody>
                    <a:bodyPr/>
                    <a:lstStyle/>
                    <a:p>
                      <a:r>
                        <a:rPr lang="en-US" sz="2400" dirty="0"/>
                        <a:t>Cue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939888"/>
                  </a:ext>
                </a:extLst>
              </a:tr>
              <a:tr h="480049">
                <a:tc>
                  <a:txBody>
                    <a:bodyPr/>
                    <a:lstStyle/>
                    <a:p>
                      <a:r>
                        <a:rPr lang="en-US" sz="2000" dirty="0"/>
                        <a:t>Brisket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cook it, barbecue, eating, cut with knife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217982"/>
                  </a:ext>
                </a:extLst>
              </a:tr>
              <a:tr h="480049">
                <a:tc>
                  <a:txBody>
                    <a:bodyPr/>
                    <a:lstStyle/>
                    <a:p>
                      <a:r>
                        <a:rPr lang="en-US" sz="2000" dirty="0"/>
                        <a:t>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Mine, dig, can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983568"/>
                  </a:ext>
                </a:extLst>
              </a:tr>
              <a:tr h="480049">
                <a:tc>
                  <a:txBody>
                    <a:bodyPr/>
                    <a:lstStyle/>
                    <a:p>
                      <a:r>
                        <a:rPr lang="en-US" sz="2000"/>
                        <a:t>Rope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Hang, pull on it, jump-rope, throw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44756"/>
                  </a:ext>
                </a:extLst>
              </a:tr>
              <a:tr h="480049">
                <a:tc>
                  <a:txBody>
                    <a:bodyPr/>
                    <a:lstStyle/>
                    <a:p>
                      <a:r>
                        <a:rPr lang="en-US" sz="2000" dirty="0"/>
                        <a:t>Microphone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Talk into it, makes voice louder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038846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A12E876-A092-B0DF-C545-C1F35125B32F}"/>
              </a:ext>
            </a:extLst>
          </p:cNvPr>
          <p:cNvCxnSpPr/>
          <p:nvPr/>
        </p:nvCxnSpPr>
        <p:spPr>
          <a:xfrm flipH="1">
            <a:off x="7695079" y="2528047"/>
            <a:ext cx="82027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38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Processing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EB26EF-FB37-2FB7-1430-1443C8D747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7871042"/>
              </p:ext>
            </p:extLst>
          </p:nvPr>
        </p:nvGraphicFramePr>
        <p:xfrm>
          <a:off x="507627" y="1690689"/>
          <a:ext cx="78867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872164921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381838838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1821213507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255082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Lemmatized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939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Brisket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217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4257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Processing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EB26EF-FB37-2FB7-1430-1443C8D747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8915936"/>
              </p:ext>
            </p:extLst>
          </p:nvPr>
        </p:nvGraphicFramePr>
        <p:xfrm>
          <a:off x="507627" y="1690689"/>
          <a:ext cx="78867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872164921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381838838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1821213507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255082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Lemmatized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939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Brisket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Cook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217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8578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75" y="-29430"/>
            <a:ext cx="7886700" cy="1325563"/>
          </a:xfrm>
        </p:spPr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5F30-6EA4-4842-A65B-37DDA9BFF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2375"/>
            <a:ext cx="7886700" cy="4351338"/>
          </a:xfrm>
        </p:spPr>
        <p:txBody>
          <a:bodyPr/>
          <a:lstStyle/>
          <a:p>
            <a:r>
              <a:rPr lang="en-US" dirty="0"/>
              <a:t>Objects can be described in several ways</a:t>
            </a:r>
          </a:p>
          <a:p>
            <a:endParaRPr lang="en-US" sz="1200" dirty="0"/>
          </a:p>
          <a:p>
            <a:pPr lvl="1"/>
            <a:r>
              <a:rPr lang="en-US" b="1" dirty="0"/>
              <a:t>Relationship</a:t>
            </a:r>
            <a:r>
              <a:rPr lang="en-US" dirty="0"/>
              <a:t> to </a:t>
            </a:r>
            <a:r>
              <a:rPr lang="en-US" b="1" dirty="0">
                <a:solidFill>
                  <a:schemeClr val="accent1"/>
                </a:solidFill>
              </a:rPr>
              <a:t>Associated Objects: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sz="2400" dirty="0"/>
          </a:p>
          <a:p>
            <a:pPr lvl="1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75B2A62-B6C1-C1D2-CE0B-CA5FBA3E5E9E}"/>
              </a:ext>
            </a:extLst>
          </p:cNvPr>
          <p:cNvSpPr/>
          <p:nvPr/>
        </p:nvSpPr>
        <p:spPr>
          <a:xfrm>
            <a:off x="3267971" y="2641594"/>
            <a:ext cx="1885950" cy="82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Cat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71582E8-6F02-0D90-0625-3C041285018D}"/>
              </a:ext>
            </a:extLst>
          </p:cNvPr>
          <p:cNvSpPr/>
          <p:nvPr/>
        </p:nvSpPr>
        <p:spPr>
          <a:xfrm>
            <a:off x="495439" y="4269578"/>
            <a:ext cx="1885950" cy="82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Dog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807275B-2B53-E849-70D5-C34C8AC04E06}"/>
              </a:ext>
            </a:extLst>
          </p:cNvPr>
          <p:cNvSpPr/>
          <p:nvPr/>
        </p:nvSpPr>
        <p:spPr>
          <a:xfrm>
            <a:off x="3267971" y="4269578"/>
            <a:ext cx="1885950" cy="82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Mouse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F38B54A-57FF-DEEB-D189-149E872A1559}"/>
              </a:ext>
            </a:extLst>
          </p:cNvPr>
          <p:cNvCxnSpPr>
            <a:cxnSpLocks/>
          </p:cNvCxnSpPr>
          <p:nvPr/>
        </p:nvCxnSpPr>
        <p:spPr>
          <a:xfrm flipH="1">
            <a:off x="2228709" y="3425971"/>
            <a:ext cx="877792" cy="802678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E6BB63-192D-60A0-55D7-71449B54A108}"/>
              </a:ext>
            </a:extLst>
          </p:cNvPr>
          <p:cNvCxnSpPr>
            <a:cxnSpLocks/>
          </p:cNvCxnSpPr>
          <p:nvPr/>
        </p:nvCxnSpPr>
        <p:spPr>
          <a:xfrm>
            <a:off x="4277177" y="3586161"/>
            <a:ext cx="0" cy="67121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DDDB480-75A4-E61C-B6DB-21E19F34D279}"/>
              </a:ext>
            </a:extLst>
          </p:cNvPr>
          <p:cNvSpPr/>
          <p:nvPr/>
        </p:nvSpPr>
        <p:spPr>
          <a:xfrm>
            <a:off x="5919563" y="4272797"/>
            <a:ext cx="1885950" cy="82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Fish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EFF76B8-CB03-C1FC-B16B-20DB16DB3721}"/>
              </a:ext>
            </a:extLst>
          </p:cNvPr>
          <p:cNvCxnSpPr>
            <a:cxnSpLocks/>
          </p:cNvCxnSpPr>
          <p:nvPr/>
        </p:nvCxnSpPr>
        <p:spPr>
          <a:xfrm>
            <a:off x="5348797" y="3441846"/>
            <a:ext cx="754866" cy="83095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Black and White Tuxedo Cat Clipart Hand Painted Watercolor | Etsy | Cat  art, Cat clipart, Tuxedo cat art">
            <a:extLst>
              <a:ext uri="{FF2B5EF4-FFF2-40B4-BE49-F238E27FC236}">
                <a16:creationId xmlns:a16="http://schemas.microsoft.com/office/drawing/2014/main" id="{A14890AF-3D8A-ADBB-12D6-D1586F37B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308" y="1694396"/>
            <a:ext cx="2636317" cy="209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54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Processing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EB26EF-FB37-2FB7-1430-1443C8D747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1801076"/>
              </p:ext>
            </p:extLst>
          </p:nvPr>
        </p:nvGraphicFramePr>
        <p:xfrm>
          <a:off x="507627" y="1690689"/>
          <a:ext cx="78867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872164921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381838838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1821213507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255082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Lemmatized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939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Brisket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Cook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217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2458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Processing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EB26EF-FB37-2FB7-1430-1443C8D747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2705736"/>
              </p:ext>
            </p:extLst>
          </p:nvPr>
        </p:nvGraphicFramePr>
        <p:xfrm>
          <a:off x="507627" y="1690689"/>
          <a:ext cx="78867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872164921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381838838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1821213507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255082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Lemmatized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939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Brisket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Cook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VERB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21798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B9B5704-259A-9015-66C0-1B6919AA06C0}"/>
              </a:ext>
            </a:extLst>
          </p:cNvPr>
          <p:cNvSpPr txBox="1"/>
          <p:nvPr/>
        </p:nvSpPr>
        <p:spPr>
          <a:xfrm>
            <a:off x="507627" y="4612341"/>
            <a:ext cx="77656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This process is repeated for each participant’s response to each cue item</a:t>
            </a:r>
          </a:p>
        </p:txBody>
      </p:sp>
    </p:spTree>
    <p:extLst>
      <p:ext uri="{BB962C8B-B14F-4D97-AF65-F5344CB8AC3E}">
        <p14:creationId xmlns:p14="http://schemas.microsoft.com/office/powerpoint/2010/main" val="67375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Final Dataset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EB26EF-FB37-2FB7-1430-1443C8D747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5384"/>
              </p:ext>
            </p:extLst>
          </p:nvPr>
        </p:nvGraphicFramePr>
        <p:xfrm>
          <a:off x="507627" y="1690689"/>
          <a:ext cx="78867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872164921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381838838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1821213507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255082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Lemmatized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939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Brisket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Cook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VERB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21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Brisket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Barbecue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barbecue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VERB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94718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F9F7C85-CEDE-958F-1239-AC837B1011C0}"/>
              </a:ext>
            </a:extLst>
          </p:cNvPr>
          <p:cNvSpPr txBox="1"/>
          <p:nvPr/>
        </p:nvSpPr>
        <p:spPr>
          <a:xfrm>
            <a:off x="507627" y="4612341"/>
            <a:ext cx="77656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This process is repeated for each participant’s response to each cue item</a:t>
            </a:r>
          </a:p>
        </p:txBody>
      </p:sp>
    </p:spTree>
    <p:extLst>
      <p:ext uri="{BB962C8B-B14F-4D97-AF65-F5344CB8AC3E}">
        <p14:creationId xmlns:p14="http://schemas.microsoft.com/office/powerpoint/2010/main" val="3078588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Final Dataset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EB26EF-FB37-2FB7-1430-1443C8D747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9512225"/>
              </p:ext>
            </p:extLst>
          </p:nvPr>
        </p:nvGraphicFramePr>
        <p:xfrm>
          <a:off x="507627" y="1690689"/>
          <a:ext cx="78867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872164921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381838838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1821213507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255082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Lemmatized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939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Brisket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Cook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VERB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21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Brisket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Barbecue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barbecue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VERB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947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Brisket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VERB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588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Brisket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Cut with knife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VERB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233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Brisket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Cut with knife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knife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13829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F9F7C85-CEDE-958F-1239-AC837B1011C0}"/>
              </a:ext>
            </a:extLst>
          </p:cNvPr>
          <p:cNvSpPr txBox="1"/>
          <p:nvPr/>
        </p:nvSpPr>
        <p:spPr>
          <a:xfrm>
            <a:off x="507627" y="4612341"/>
            <a:ext cx="77656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This process is repeated for each participant’s response to each cue item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3CD11B-0810-12F8-5600-CF45DE69D55F}"/>
              </a:ext>
            </a:extLst>
          </p:cNvPr>
          <p:cNvSpPr/>
          <p:nvPr/>
        </p:nvSpPr>
        <p:spPr>
          <a:xfrm>
            <a:off x="110939" y="3237132"/>
            <a:ext cx="8404411" cy="10255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8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Computing Affordance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5F30-6EA4-4842-A65B-37DDA9BFF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Affordance strength </a:t>
            </a:r>
            <a:r>
              <a:rPr lang="en-US" dirty="0"/>
              <a:t>== Sum of each unique affordance response / Total number of responses to cue</a:t>
            </a:r>
          </a:p>
          <a:p>
            <a:pPr lvl="1"/>
            <a:r>
              <a:rPr lang="en-US" b="1" dirty="0"/>
              <a:t>Example</a:t>
            </a:r>
            <a:r>
              <a:rPr lang="en-US" dirty="0"/>
              <a:t>: If “Chair” receives 10 responses and “sit” appears five times</a:t>
            </a:r>
            <a:r>
              <a:rPr lang="en-US"/>
              <a:t>, affordance </a:t>
            </a:r>
            <a:r>
              <a:rPr lang="en-US" dirty="0"/>
              <a:t>strength of chair – sit is 0.5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Only counts </a:t>
            </a:r>
            <a:r>
              <a:rPr lang="en-US" b="1" dirty="0">
                <a:solidFill>
                  <a:srgbClr val="0070C0"/>
                </a:solidFill>
              </a:rPr>
              <a:t>Verb</a:t>
            </a:r>
            <a:r>
              <a:rPr lang="en-US" dirty="0"/>
              <a:t> responses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41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Noun vs. Verb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5F30-6EA4-4842-A65B-37DDA9BFF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Noun responses likely reflect </a:t>
            </a:r>
            <a:r>
              <a:rPr lang="en-US" b="1" dirty="0">
                <a:solidFill>
                  <a:srgbClr val="0070C0"/>
                </a:solidFill>
              </a:rPr>
              <a:t>association strength</a:t>
            </a:r>
          </a:p>
          <a:p>
            <a:pPr lvl="1"/>
            <a:r>
              <a:rPr lang="en-US" dirty="0"/>
              <a:t>Indexed via direct association strength values derived from SWOW (De </a:t>
            </a:r>
            <a:r>
              <a:rPr lang="en-US" dirty="0" err="1"/>
              <a:t>Deyne</a:t>
            </a:r>
            <a:r>
              <a:rPr lang="en-US" dirty="0"/>
              <a:t> et al., 2019) or USF Free Association norms (Nelson et al., 2004).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Can assess whether certain cue items elicit more verb (action) or noun responses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9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93676"/>
            <a:ext cx="7886700" cy="1325563"/>
          </a:xfrm>
        </p:spPr>
        <p:txBody>
          <a:bodyPr/>
          <a:lstStyle/>
          <a:p>
            <a:r>
              <a:rPr lang="en-US" b="1" dirty="0"/>
              <a:t>Where are We Taking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5F30-6EA4-4842-A65B-37DDA9BFF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Make final set of norms freely available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Hosting the final dataset on OSF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Creating a searchable web portal</a:t>
            </a:r>
            <a:endParaRPr lang="en-US" i="1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this dataset as a starting point to investigate common vs. uncommon affordances</a:t>
            </a:r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47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E2F2D-D106-95EA-E18E-0D7D459DA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52255"/>
            <a:ext cx="7886700" cy="30197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Currently, data collection is about </a:t>
            </a:r>
            <a:r>
              <a:rPr lang="en-US" b="1" dirty="0">
                <a:solidFill>
                  <a:schemeClr val="accent1"/>
                </a:solidFill>
              </a:rPr>
              <a:t>25%</a:t>
            </a:r>
            <a:r>
              <a:rPr lang="en-US" dirty="0"/>
              <a:t> complete (800/3000)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Want to help? Currently recruiting interested labs!</a:t>
            </a:r>
          </a:p>
          <a:p>
            <a:endParaRPr lang="en-US" dirty="0"/>
          </a:p>
          <a:p>
            <a:r>
              <a:rPr lang="en-US" dirty="0"/>
              <a:t>Email </a:t>
            </a:r>
            <a:r>
              <a:rPr lang="en-US" dirty="0">
                <a:hlinkClick r:id="rId2"/>
              </a:rPr>
              <a:t>nicholas.maxwell@usm.edu</a:t>
            </a:r>
            <a:r>
              <a:rPr lang="en-US" dirty="0"/>
              <a:t> or </a:t>
            </a:r>
            <a:r>
              <a:rPr lang="en-US" dirty="0">
                <a:hlinkClick r:id="rId3"/>
              </a:rPr>
              <a:t>alen.hajnal@usm.edu</a:t>
            </a:r>
            <a:r>
              <a:rPr lang="en-US" dirty="0"/>
              <a:t> for more information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1D89CB-EEA0-12EE-199A-2739308C8C8B}"/>
              </a:ext>
            </a:extLst>
          </p:cNvPr>
          <p:cNvSpPr txBox="1"/>
          <p:nvPr/>
        </p:nvSpPr>
        <p:spPr>
          <a:xfrm>
            <a:off x="2171700" y="4749802"/>
            <a:ext cx="48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1"/>
                </a:solidFill>
              </a:rPr>
              <a:t>Questions?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8C731E7-87E6-D4D4-930D-630DE8399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8925"/>
            <a:ext cx="7886700" cy="1325563"/>
          </a:xfrm>
        </p:spPr>
        <p:txBody>
          <a:bodyPr/>
          <a:lstStyle/>
          <a:p>
            <a:r>
              <a:rPr lang="en-US" b="1" dirty="0"/>
              <a:t>Where are We Taking This?</a:t>
            </a:r>
          </a:p>
        </p:txBody>
      </p:sp>
    </p:spTree>
    <p:extLst>
      <p:ext uri="{BB962C8B-B14F-4D97-AF65-F5344CB8AC3E}">
        <p14:creationId xmlns:p14="http://schemas.microsoft.com/office/powerpoint/2010/main" val="251083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165101"/>
            <a:ext cx="7886700" cy="1325563"/>
          </a:xfrm>
        </p:spPr>
        <p:txBody>
          <a:bodyPr/>
          <a:lstStyle/>
          <a:p>
            <a:r>
              <a:rPr lang="en-US" b="1" dirty="0"/>
              <a:t>Semantic Features</a:t>
            </a: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083B440-F7D4-A3F9-980B-EB78C03CA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237" y="1162041"/>
            <a:ext cx="3057526" cy="321110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32A0306-5E78-9E4E-0E28-72DD12C113E5}"/>
              </a:ext>
            </a:extLst>
          </p:cNvPr>
          <p:cNvSpPr/>
          <p:nvPr/>
        </p:nvSpPr>
        <p:spPr>
          <a:xfrm>
            <a:off x="428625" y="5167304"/>
            <a:ext cx="1885950" cy="82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Fur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16341F8-385D-E6DF-F5F0-3E3EB431F12B}"/>
              </a:ext>
            </a:extLst>
          </p:cNvPr>
          <p:cNvSpPr/>
          <p:nvPr/>
        </p:nvSpPr>
        <p:spPr>
          <a:xfrm>
            <a:off x="3629025" y="5167303"/>
            <a:ext cx="1885950" cy="82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Tail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5F18CB2-E7DE-8C17-7C40-58A8EA252574}"/>
              </a:ext>
            </a:extLst>
          </p:cNvPr>
          <p:cNvSpPr/>
          <p:nvPr/>
        </p:nvSpPr>
        <p:spPr>
          <a:xfrm>
            <a:off x="6829425" y="5167302"/>
            <a:ext cx="1885950" cy="82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Paws</a:t>
            </a:r>
          </a:p>
        </p:txBody>
      </p:sp>
    </p:spTree>
    <p:extLst>
      <p:ext uri="{BB962C8B-B14F-4D97-AF65-F5344CB8AC3E}">
        <p14:creationId xmlns:p14="http://schemas.microsoft.com/office/powerpoint/2010/main" val="213049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1" y="37586"/>
            <a:ext cx="7886700" cy="1325563"/>
          </a:xfrm>
        </p:spPr>
        <p:txBody>
          <a:bodyPr/>
          <a:lstStyle/>
          <a:p>
            <a:r>
              <a:rPr lang="en-US" b="1" dirty="0"/>
              <a:t>Affordances</a:t>
            </a: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083B440-F7D4-A3F9-980B-EB78C03CA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237" y="1162033"/>
            <a:ext cx="3057526" cy="3211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DDA1802-E446-5250-4F62-C454D4DB68F8}"/>
              </a:ext>
            </a:extLst>
          </p:cNvPr>
          <p:cNvSpPr txBox="1"/>
          <p:nvPr/>
        </p:nvSpPr>
        <p:spPr>
          <a:xfrm>
            <a:off x="0" y="4373133"/>
            <a:ext cx="93726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0" lvl="4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Affords:</a:t>
            </a:r>
            <a:r>
              <a:rPr lang="en-US" sz="2400" dirty="0"/>
              <a:t> </a:t>
            </a:r>
            <a:r>
              <a:rPr lang="en-US" sz="2400" i="1" dirty="0"/>
              <a:t>Petting, Feeding, Picking up, etc.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2DE044-8049-D8C0-79B1-0F4D66923E22}"/>
              </a:ext>
            </a:extLst>
          </p:cNvPr>
          <p:cNvSpPr txBox="1"/>
          <p:nvPr/>
        </p:nvSpPr>
        <p:spPr>
          <a:xfrm>
            <a:off x="114301" y="5014913"/>
            <a:ext cx="90296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Affordances describe </a:t>
            </a:r>
            <a:r>
              <a:rPr lang="en-US" sz="2400" b="1" dirty="0"/>
              <a:t>interactive properties </a:t>
            </a:r>
            <a:r>
              <a:rPr lang="en-US" sz="2400" dirty="0"/>
              <a:t>within one’s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Affordances == Action</a:t>
            </a:r>
            <a:r>
              <a:rPr lang="en-US" sz="2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79031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3" y="112678"/>
            <a:ext cx="7886700" cy="1325563"/>
          </a:xfrm>
        </p:spPr>
        <p:txBody>
          <a:bodyPr/>
          <a:lstStyle/>
          <a:p>
            <a:r>
              <a:rPr lang="en-US" b="1" dirty="0"/>
              <a:t>Measuring Meaning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5F30-6EA4-4842-A65B-37DDA9BFF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38241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Norms!</a:t>
            </a:r>
          </a:p>
          <a:p>
            <a:endParaRPr lang="en-US" dirty="0"/>
          </a:p>
          <a:p>
            <a:r>
              <a:rPr lang="en-US" b="1" dirty="0"/>
              <a:t>Not just for meaning</a:t>
            </a:r>
            <a:r>
              <a:rPr lang="en-US" dirty="0"/>
              <a:t>! Common throughout psychology</a:t>
            </a:r>
          </a:p>
          <a:p>
            <a:endParaRPr lang="en-US" dirty="0"/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Social psychology </a:t>
            </a:r>
            <a:r>
              <a:rPr lang="en-US" sz="1800" dirty="0"/>
              <a:t>(Chicago Face Database; Ma et al., 2014)</a:t>
            </a:r>
          </a:p>
          <a:p>
            <a:pPr lvl="1"/>
            <a:endParaRPr lang="en-US" sz="1800" dirty="0"/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Psycholinguistics</a:t>
            </a:r>
            <a:r>
              <a:rPr lang="en-US" dirty="0"/>
              <a:t> </a:t>
            </a:r>
            <a:r>
              <a:rPr lang="en-US" sz="1800" dirty="0"/>
              <a:t>(Word Frequency; Brysbaert &amp; New, 2009; Concreteness, Brysbaert, </a:t>
            </a:r>
            <a:r>
              <a:rPr lang="en-US" sz="1800" dirty="0" err="1"/>
              <a:t>Kuperman</a:t>
            </a:r>
            <a:r>
              <a:rPr lang="en-US" sz="1800" dirty="0"/>
              <a:t>, &amp; Warriner, 2014 etc.)</a:t>
            </a:r>
          </a:p>
          <a:p>
            <a:pPr lvl="1"/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22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87" y="112678"/>
            <a:ext cx="7886700" cy="1325563"/>
          </a:xfrm>
        </p:spPr>
        <p:txBody>
          <a:bodyPr/>
          <a:lstStyle/>
          <a:p>
            <a:r>
              <a:rPr lang="en-US" b="1" dirty="0"/>
              <a:t>Why use Norms?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5F30-6EA4-4842-A65B-37DDA9BFF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38241"/>
            <a:ext cx="7886700" cy="4351338"/>
          </a:xfrm>
        </p:spPr>
        <p:txBody>
          <a:bodyPr>
            <a:normAutofit/>
          </a:bodyPr>
          <a:lstStyle/>
          <a:p>
            <a:r>
              <a:rPr lang="en-US" b="1" dirty="0"/>
              <a:t>Control for potential confounds!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Example</a:t>
            </a:r>
            <a:r>
              <a:rPr lang="en-US" dirty="0"/>
              <a:t>: Related pairs </a:t>
            </a:r>
            <a:r>
              <a:rPr lang="en-US" b="1" dirty="0"/>
              <a:t>(mouse – cheese) </a:t>
            </a:r>
            <a:r>
              <a:rPr lang="en-US" dirty="0"/>
              <a:t>are better remembered that unrelated pairs </a:t>
            </a:r>
            <a:r>
              <a:rPr lang="en-US" b="1" dirty="0"/>
              <a:t>(mouse – brick)</a:t>
            </a:r>
          </a:p>
          <a:p>
            <a:pPr lvl="1"/>
            <a:endParaRPr lang="en-US" dirty="0"/>
          </a:p>
          <a:p>
            <a:r>
              <a:rPr lang="en-US" b="1" dirty="0"/>
              <a:t>Reproducible Research</a:t>
            </a:r>
          </a:p>
          <a:p>
            <a:pPr lvl="1"/>
            <a:r>
              <a:rPr lang="en-US" dirty="0"/>
              <a:t>Are the results due to the </a:t>
            </a:r>
            <a:r>
              <a:rPr lang="en-US" b="1" dirty="0"/>
              <a:t>stimuli</a:t>
            </a:r>
            <a:r>
              <a:rPr lang="en-US" dirty="0"/>
              <a:t> or the </a:t>
            </a:r>
            <a:r>
              <a:rPr lang="en-US" b="1" dirty="0">
                <a:solidFill>
                  <a:schemeClr val="accent1"/>
                </a:solidFill>
              </a:rPr>
              <a:t>manipulation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Ease of replication (if norms are open access)</a:t>
            </a:r>
          </a:p>
          <a:p>
            <a:pPr lvl="1"/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4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3" y="157490"/>
            <a:ext cx="7886700" cy="1325563"/>
          </a:xfrm>
        </p:spPr>
        <p:txBody>
          <a:bodyPr/>
          <a:lstStyle/>
          <a:p>
            <a:r>
              <a:rPr lang="en-US" b="1" dirty="0"/>
              <a:t>Norms Measuring Meaning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5F30-6EA4-4842-A65B-37DDA9BFF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5475"/>
            <a:ext cx="7886700" cy="453225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Semantic Feature Production Norms </a:t>
            </a:r>
            <a:r>
              <a:rPr lang="en-US" sz="2000" dirty="0"/>
              <a:t>(Vinson &amp; </a:t>
            </a:r>
            <a:r>
              <a:rPr lang="en-US" sz="2000" dirty="0" err="1"/>
              <a:t>Vigliocco</a:t>
            </a:r>
            <a:r>
              <a:rPr lang="en-US" sz="2000" dirty="0"/>
              <a:t>, 2008; Buchanan, Valentine, &amp; Maxwell, 2019; McRea, Cree, </a:t>
            </a:r>
            <a:r>
              <a:rPr lang="en-US" sz="2000" dirty="0" err="1"/>
              <a:t>Siedenberg</a:t>
            </a:r>
            <a:r>
              <a:rPr lang="en-US" sz="2000" dirty="0"/>
              <a:t>, &amp; </a:t>
            </a:r>
            <a:r>
              <a:rPr lang="en-US" sz="2000" dirty="0" err="1"/>
              <a:t>Mcnorgan</a:t>
            </a:r>
            <a:r>
              <a:rPr lang="en-US" sz="2000" dirty="0"/>
              <a:t>, 2005)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tree, outdoor, bird, oscine&#10;&#10;Description automatically generated">
            <a:extLst>
              <a:ext uri="{FF2B5EF4-FFF2-40B4-BE49-F238E27FC236}">
                <a16:creationId xmlns:a16="http://schemas.microsoft.com/office/drawing/2014/main" id="{A98F9947-B82E-1885-E476-D360A233C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612" y="3332008"/>
            <a:ext cx="3663855" cy="274435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63439B4-B459-7458-BD9E-A20B6C881B68}"/>
              </a:ext>
            </a:extLst>
          </p:cNvPr>
          <p:cNvSpPr/>
          <p:nvPr/>
        </p:nvSpPr>
        <p:spPr>
          <a:xfrm>
            <a:off x="771523" y="3300412"/>
            <a:ext cx="1585913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Wings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38330E3-54BE-4701-CD42-FEAAF6A14678}"/>
              </a:ext>
            </a:extLst>
          </p:cNvPr>
          <p:cNvSpPr/>
          <p:nvPr/>
        </p:nvSpPr>
        <p:spPr>
          <a:xfrm>
            <a:off x="733422" y="4326170"/>
            <a:ext cx="1585913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Beak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ECBDA08-2A8D-C777-BC59-BBC92A1440F3}"/>
              </a:ext>
            </a:extLst>
          </p:cNvPr>
          <p:cNvSpPr/>
          <p:nvPr/>
        </p:nvSpPr>
        <p:spPr>
          <a:xfrm>
            <a:off x="733421" y="5390562"/>
            <a:ext cx="1585913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Feathers</a:t>
            </a:r>
          </a:p>
        </p:txBody>
      </p:sp>
    </p:spTree>
    <p:extLst>
      <p:ext uri="{BB962C8B-B14F-4D97-AF65-F5344CB8AC3E}">
        <p14:creationId xmlns:p14="http://schemas.microsoft.com/office/powerpoint/2010/main" val="12047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3" y="157490"/>
            <a:ext cx="7886700" cy="1325563"/>
          </a:xfrm>
        </p:spPr>
        <p:txBody>
          <a:bodyPr/>
          <a:lstStyle/>
          <a:p>
            <a:r>
              <a:rPr lang="en-US" b="1" dirty="0"/>
              <a:t>Norms Measuring Meaning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5F30-6EA4-4842-A65B-37DDA9BFF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5475"/>
            <a:ext cx="7886700" cy="453225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Word Associations </a:t>
            </a:r>
            <a:r>
              <a:rPr lang="en-US" sz="2800" dirty="0"/>
              <a:t>(</a:t>
            </a:r>
            <a:r>
              <a:rPr lang="en-US" sz="2000" dirty="0"/>
              <a:t>USF Norms, Nelson, McEvoy, &amp; Schreiber, 2004; SWOW, De </a:t>
            </a:r>
            <a:r>
              <a:rPr lang="en-US" sz="2000" dirty="0" err="1"/>
              <a:t>Deyne</a:t>
            </a:r>
            <a:r>
              <a:rPr lang="en-US" sz="2000" dirty="0"/>
              <a:t> et al., 2019)</a:t>
            </a:r>
          </a:p>
          <a:p>
            <a:r>
              <a:rPr lang="en-US" sz="2400" dirty="0"/>
              <a:t>Probability that cue (</a:t>
            </a:r>
            <a:r>
              <a:rPr lang="en-US" sz="2400" b="1" dirty="0"/>
              <a:t>bird</a:t>
            </a:r>
            <a:r>
              <a:rPr lang="en-US" sz="2400" dirty="0"/>
              <a:t>) elicits a target as a response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tree, outdoor, bird, oscine&#10;&#10;Description automatically generated">
            <a:extLst>
              <a:ext uri="{FF2B5EF4-FFF2-40B4-BE49-F238E27FC236}">
                <a16:creationId xmlns:a16="http://schemas.microsoft.com/office/drawing/2014/main" id="{A98F9947-B82E-1885-E476-D360A233C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612" y="3332008"/>
            <a:ext cx="3663855" cy="274435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63439B4-B459-7458-BD9E-A20B6C881B68}"/>
              </a:ext>
            </a:extLst>
          </p:cNvPr>
          <p:cNvSpPr/>
          <p:nvPr/>
        </p:nvSpPr>
        <p:spPr>
          <a:xfrm>
            <a:off x="771523" y="3300412"/>
            <a:ext cx="1585913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38330E3-54BE-4701-CD42-FEAAF6A14678}"/>
              </a:ext>
            </a:extLst>
          </p:cNvPr>
          <p:cNvSpPr/>
          <p:nvPr/>
        </p:nvSpPr>
        <p:spPr>
          <a:xfrm>
            <a:off x="733422" y="4326170"/>
            <a:ext cx="1585913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Nest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ECBDA08-2A8D-C777-BC59-BBC92A1440F3}"/>
              </a:ext>
            </a:extLst>
          </p:cNvPr>
          <p:cNvSpPr/>
          <p:nvPr/>
        </p:nvSpPr>
        <p:spPr>
          <a:xfrm>
            <a:off x="733421" y="5390562"/>
            <a:ext cx="1585913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Egg</a:t>
            </a:r>
          </a:p>
        </p:txBody>
      </p:sp>
    </p:spTree>
    <p:extLst>
      <p:ext uri="{BB962C8B-B14F-4D97-AF65-F5344CB8AC3E}">
        <p14:creationId xmlns:p14="http://schemas.microsoft.com/office/powerpoint/2010/main" val="265761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3" y="157490"/>
            <a:ext cx="7886700" cy="1325563"/>
          </a:xfrm>
        </p:spPr>
        <p:txBody>
          <a:bodyPr/>
          <a:lstStyle/>
          <a:p>
            <a:r>
              <a:rPr lang="en-US" b="1" dirty="0"/>
              <a:t>Norms Measuring Meaning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5F30-6EA4-4842-A65B-37DDA9BFF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5475"/>
            <a:ext cx="7886700" cy="4532253"/>
          </a:xfrm>
        </p:spPr>
        <p:txBody>
          <a:bodyPr>
            <a:normAutofit/>
          </a:bodyPr>
          <a:lstStyle/>
          <a:p>
            <a:r>
              <a:rPr lang="en-US" dirty="0"/>
              <a:t>What about affordances???</a:t>
            </a:r>
          </a:p>
        </p:txBody>
      </p:sp>
      <p:pic>
        <p:nvPicPr>
          <p:cNvPr id="5" name="Picture 4" descr="A picture containing tree, outdoor, bird, oscine&#10;&#10;Description automatically generated">
            <a:extLst>
              <a:ext uri="{FF2B5EF4-FFF2-40B4-BE49-F238E27FC236}">
                <a16:creationId xmlns:a16="http://schemas.microsoft.com/office/drawing/2014/main" id="{A98F9947-B82E-1885-E476-D360A233C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612" y="3332008"/>
            <a:ext cx="3663855" cy="274435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63439B4-B459-7458-BD9E-A20B6C881B68}"/>
              </a:ext>
            </a:extLst>
          </p:cNvPr>
          <p:cNvSpPr/>
          <p:nvPr/>
        </p:nvSpPr>
        <p:spPr>
          <a:xfrm>
            <a:off x="771523" y="3300412"/>
            <a:ext cx="1585913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38330E3-54BE-4701-CD42-FEAAF6A14678}"/>
              </a:ext>
            </a:extLst>
          </p:cNvPr>
          <p:cNvSpPr/>
          <p:nvPr/>
        </p:nvSpPr>
        <p:spPr>
          <a:xfrm>
            <a:off x="733422" y="4326170"/>
            <a:ext cx="1585913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ECBDA08-2A8D-C777-BC59-BBC92A1440F3}"/>
              </a:ext>
            </a:extLst>
          </p:cNvPr>
          <p:cNvSpPr/>
          <p:nvPr/>
        </p:nvSpPr>
        <p:spPr>
          <a:xfrm>
            <a:off x="733421" y="5390562"/>
            <a:ext cx="1585913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22371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3279</TotalTime>
  <Words>982</Words>
  <Application>Microsoft Office PowerPoint</Application>
  <PresentationFormat>On-screen Show (4:3)</PresentationFormat>
  <Paragraphs>226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Affordance Norms for 3000 Objects</vt:lpstr>
      <vt:lpstr>Introduction</vt:lpstr>
      <vt:lpstr>Semantic Features</vt:lpstr>
      <vt:lpstr>Affordances</vt:lpstr>
      <vt:lpstr>Measuring Meaning</vt:lpstr>
      <vt:lpstr>Why use Norms?</vt:lpstr>
      <vt:lpstr>Norms Measuring Meaning</vt:lpstr>
      <vt:lpstr>Norms Measuring Meaning</vt:lpstr>
      <vt:lpstr>Norms Measuring Meaning</vt:lpstr>
      <vt:lpstr>Affordance Norms</vt:lpstr>
      <vt:lpstr>BOI Norms (Pexman et al. 2019)</vt:lpstr>
      <vt:lpstr>Advantages of Open-Ended Approaches</vt:lpstr>
      <vt:lpstr>The Present Study</vt:lpstr>
      <vt:lpstr>Stimuli Creation and Participant Recruitment</vt:lpstr>
      <vt:lpstr>General Procedure</vt:lpstr>
      <vt:lpstr>Data Processing</vt:lpstr>
      <vt:lpstr>Example: Pre-Processing</vt:lpstr>
      <vt:lpstr>Example: Processing</vt:lpstr>
      <vt:lpstr>Example: Processing</vt:lpstr>
      <vt:lpstr>Example: Processing</vt:lpstr>
      <vt:lpstr>Example: Processing</vt:lpstr>
      <vt:lpstr>Example: Final Dataset</vt:lpstr>
      <vt:lpstr>Example: Final Dataset</vt:lpstr>
      <vt:lpstr>Computing Affordance Frequency</vt:lpstr>
      <vt:lpstr>Noun vs. Verb Responses</vt:lpstr>
      <vt:lpstr>Where are We Taking This?</vt:lpstr>
      <vt:lpstr>Where are We Taking This?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Affordance Norms for 3000 Objects</dc:title>
  <dc:creator>Nick Maxwell</dc:creator>
  <cp:lastModifiedBy>Nick Maxwell</cp:lastModifiedBy>
  <cp:revision>127</cp:revision>
  <dcterms:created xsi:type="dcterms:W3CDTF">2021-11-28T18:14:30Z</dcterms:created>
  <dcterms:modified xsi:type="dcterms:W3CDTF">2022-06-25T16:53:36Z</dcterms:modified>
</cp:coreProperties>
</file>