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57" r:id="rId4"/>
    <p:sldId id="298" r:id="rId5"/>
    <p:sldId id="295" r:id="rId6"/>
    <p:sldId id="299" r:id="rId7"/>
    <p:sldId id="290" r:id="rId8"/>
    <p:sldId id="262" r:id="rId9"/>
    <p:sldId id="279" r:id="rId10"/>
    <p:sldId id="291" r:id="rId11"/>
    <p:sldId id="272" r:id="rId12"/>
    <p:sldId id="288" r:id="rId13"/>
    <p:sldId id="276" r:id="rId14"/>
    <p:sldId id="264" r:id="rId15"/>
    <p:sldId id="265" r:id="rId16"/>
    <p:sldId id="300" r:id="rId17"/>
    <p:sldId id="302" r:id="rId18"/>
    <p:sldId id="270" r:id="rId19"/>
    <p:sldId id="275" r:id="rId20"/>
    <p:sldId id="278" r:id="rId21"/>
    <p:sldId id="280" r:id="rId22"/>
    <p:sldId id="281" r:id="rId23"/>
    <p:sldId id="284" r:id="rId24"/>
    <p:sldId id="287" r:id="rId25"/>
    <p:sldId id="282" r:id="rId26"/>
    <p:sldId id="283" r:id="rId27"/>
    <p:sldId id="301" r:id="rId28"/>
    <p:sldId id="286" r:id="rId29"/>
    <p:sldId id="285" r:id="rId30"/>
    <p:sldId id="277" r:id="rId31"/>
    <p:sldId id="305" r:id="rId32"/>
    <p:sldId id="306" r:id="rId33"/>
    <p:sldId id="29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3553E-45A8-4B50-A161-B648601B4D3D}" v="848" dt="2022-10-04T16:51:02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Maxwell" userId="8614ede61265de7b" providerId="LiveId" clId="{30A3553E-45A8-4B50-A161-B648601B4D3D}"/>
    <pc:docChg chg="custSel addSld modSld sldOrd">
      <pc:chgData name="Nick Maxwell" userId="8614ede61265de7b" providerId="LiveId" clId="{30A3553E-45A8-4B50-A161-B648601B4D3D}" dt="2022-10-04T16:53:36.302" v="1710" actId="20577"/>
      <pc:docMkLst>
        <pc:docMk/>
      </pc:docMkLst>
      <pc:sldChg chg="modSp mod modAnim">
        <pc:chgData name="Nick Maxwell" userId="8614ede61265de7b" providerId="LiveId" clId="{30A3553E-45A8-4B50-A161-B648601B4D3D}" dt="2022-10-04T16:42:18.831" v="1364" actId="207"/>
        <pc:sldMkLst>
          <pc:docMk/>
          <pc:sldMk cId="587679051" sldId="270"/>
        </pc:sldMkLst>
        <pc:spChg chg="mod">
          <ac:chgData name="Nick Maxwell" userId="8614ede61265de7b" providerId="LiveId" clId="{30A3553E-45A8-4B50-A161-B648601B4D3D}" dt="2022-10-04T16:15:08.744" v="730" actId="20577"/>
          <ac:spMkLst>
            <pc:docMk/>
            <pc:sldMk cId="587679051" sldId="270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42:18.831" v="1364" actId="207"/>
          <ac:spMkLst>
            <pc:docMk/>
            <pc:sldMk cId="587679051" sldId="270"/>
            <ac:spMk id="3" creationId="{DA555F30-6EA4-4842-A65B-37DDA9BFF014}"/>
          </ac:spMkLst>
        </pc:spChg>
      </pc:sldChg>
      <pc:sldChg chg="modSp mod modAnim">
        <pc:chgData name="Nick Maxwell" userId="8614ede61265de7b" providerId="LiveId" clId="{30A3553E-45A8-4B50-A161-B648601B4D3D}" dt="2022-10-04T16:46:29.166" v="1569"/>
        <pc:sldMkLst>
          <pc:docMk/>
          <pc:sldMk cId="183757981" sldId="276"/>
        </pc:sldMkLst>
        <pc:spChg chg="mod">
          <ac:chgData name="Nick Maxwell" userId="8614ede61265de7b" providerId="LiveId" clId="{30A3553E-45A8-4B50-A161-B648601B4D3D}" dt="2022-10-04T16:45:41.943" v="1565" actId="27636"/>
          <ac:spMkLst>
            <pc:docMk/>
            <pc:sldMk cId="183757981" sldId="276"/>
            <ac:spMk id="3" creationId="{90B41EC0-F262-275F-819D-8A7F127A272E}"/>
          </ac:spMkLst>
        </pc:spChg>
      </pc:sldChg>
      <pc:sldChg chg="modSp mod">
        <pc:chgData name="Nick Maxwell" userId="8614ede61265de7b" providerId="LiveId" clId="{30A3553E-45A8-4B50-A161-B648601B4D3D}" dt="2022-10-04T16:27:13.544" v="1325" actId="20577"/>
        <pc:sldMkLst>
          <pc:docMk/>
          <pc:sldMk cId="2510830952" sldId="277"/>
        </pc:sldMkLst>
        <pc:spChg chg="mod">
          <ac:chgData name="Nick Maxwell" userId="8614ede61265de7b" providerId="LiveId" clId="{30A3553E-45A8-4B50-A161-B648601B4D3D}" dt="2022-10-04T16:27:13.544" v="1325" actId="20577"/>
          <ac:spMkLst>
            <pc:docMk/>
            <pc:sldMk cId="2510830952" sldId="277"/>
            <ac:spMk id="3" creationId="{230E2F2D-D106-95EA-E18E-0D7D459DA9A1}"/>
          </ac:spMkLst>
        </pc:spChg>
      </pc:sldChg>
      <pc:sldChg chg="modSp mod">
        <pc:chgData name="Nick Maxwell" userId="8614ede61265de7b" providerId="LiveId" clId="{30A3553E-45A8-4B50-A161-B648601B4D3D}" dt="2022-10-04T16:53:36.302" v="1710" actId="20577"/>
        <pc:sldMkLst>
          <pc:docMk/>
          <pc:sldMk cId="1290418616" sldId="283"/>
        </pc:sldMkLst>
        <pc:spChg chg="mod">
          <ac:chgData name="Nick Maxwell" userId="8614ede61265de7b" providerId="LiveId" clId="{30A3553E-45A8-4B50-A161-B648601B4D3D}" dt="2022-10-04T16:53:36.302" v="1710" actId="20577"/>
          <ac:spMkLst>
            <pc:docMk/>
            <pc:sldMk cId="1290418616" sldId="283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22:31.476" v="1203" actId="20577"/>
          <ac:spMkLst>
            <pc:docMk/>
            <pc:sldMk cId="1290418616" sldId="283"/>
            <ac:spMk id="3" creationId="{DA555F30-6EA4-4842-A65B-37DDA9BFF014}"/>
          </ac:spMkLst>
        </pc:spChg>
      </pc:sldChg>
      <pc:sldChg chg="modSp modAnim">
        <pc:chgData name="Nick Maxwell" userId="8614ede61265de7b" providerId="LiveId" clId="{30A3553E-45A8-4B50-A161-B648601B4D3D}" dt="2022-10-04T16:11:58.464" v="438" actId="20577"/>
        <pc:sldMkLst>
          <pc:docMk/>
          <pc:sldMk cId="4269475149" sldId="285"/>
        </pc:sldMkLst>
        <pc:spChg chg="mod">
          <ac:chgData name="Nick Maxwell" userId="8614ede61265de7b" providerId="LiveId" clId="{30A3553E-45A8-4B50-A161-B648601B4D3D}" dt="2022-10-04T16:11:58.464" v="438" actId="20577"/>
          <ac:spMkLst>
            <pc:docMk/>
            <pc:sldMk cId="4269475149" sldId="285"/>
            <ac:spMk id="3" creationId="{DA555F30-6EA4-4842-A65B-37DDA9BFF014}"/>
          </ac:spMkLst>
        </pc:spChg>
      </pc:sldChg>
      <pc:sldChg chg="modSp">
        <pc:chgData name="Nick Maxwell" userId="8614ede61265de7b" providerId="LiveId" clId="{30A3553E-45A8-4B50-A161-B648601B4D3D}" dt="2022-10-04T16:43:02.477" v="1417" actId="113"/>
        <pc:sldMkLst>
          <pc:docMk/>
          <pc:sldMk cId="1212592624" sldId="286"/>
        </pc:sldMkLst>
        <pc:spChg chg="mod">
          <ac:chgData name="Nick Maxwell" userId="8614ede61265de7b" providerId="LiveId" clId="{30A3553E-45A8-4B50-A161-B648601B4D3D}" dt="2022-10-04T16:43:02.477" v="1417" actId="113"/>
          <ac:spMkLst>
            <pc:docMk/>
            <pc:sldMk cId="1212592624" sldId="286"/>
            <ac:spMk id="3" creationId="{DA555F30-6EA4-4842-A65B-37DDA9BFF014}"/>
          </ac:spMkLst>
        </pc:spChg>
      </pc:sldChg>
      <pc:sldChg chg="modSp mod">
        <pc:chgData name="Nick Maxwell" userId="8614ede61265de7b" providerId="LiveId" clId="{30A3553E-45A8-4B50-A161-B648601B4D3D}" dt="2022-10-04T16:33:41.661" v="1330" actId="113"/>
        <pc:sldMkLst>
          <pc:docMk/>
          <pc:sldMk cId="2232264680" sldId="288"/>
        </pc:sldMkLst>
        <pc:spChg chg="mod">
          <ac:chgData name="Nick Maxwell" userId="8614ede61265de7b" providerId="LiveId" clId="{30A3553E-45A8-4B50-A161-B648601B4D3D}" dt="2022-10-04T16:33:37.412" v="1328" actId="1036"/>
          <ac:spMkLst>
            <pc:docMk/>
            <pc:sldMk cId="2232264680" sldId="288"/>
            <ac:spMk id="2" creationId="{E79C27CE-C11C-4BE2-9ECB-03F6056AFCF7}"/>
          </ac:spMkLst>
        </pc:spChg>
        <pc:spChg chg="mod">
          <ac:chgData name="Nick Maxwell" userId="8614ede61265de7b" providerId="LiveId" clId="{30A3553E-45A8-4B50-A161-B648601B4D3D}" dt="2022-10-04T16:33:41.661" v="1330" actId="113"/>
          <ac:spMkLst>
            <pc:docMk/>
            <pc:sldMk cId="2232264680" sldId="288"/>
            <ac:spMk id="3" creationId="{CEB18CF3-6AA0-45F2-B3EE-E4649B07A1C0}"/>
          </ac:spMkLst>
        </pc:spChg>
      </pc:sldChg>
      <pc:sldChg chg="modSp mod">
        <pc:chgData name="Nick Maxwell" userId="8614ede61265de7b" providerId="LiveId" clId="{30A3553E-45A8-4B50-A161-B648601B4D3D}" dt="2022-10-04T16:08:38.866" v="189" actId="20577"/>
        <pc:sldMkLst>
          <pc:docMk/>
          <pc:sldMk cId="3765541707" sldId="289"/>
        </pc:sldMkLst>
        <pc:spChg chg="mod">
          <ac:chgData name="Nick Maxwell" userId="8614ede61265de7b" providerId="LiveId" clId="{30A3553E-45A8-4B50-A161-B648601B4D3D}" dt="2022-10-04T16:08:38.866" v="189" actId="20577"/>
          <ac:spMkLst>
            <pc:docMk/>
            <pc:sldMk cId="3765541707" sldId="289"/>
            <ac:spMk id="3" creationId="{DA555F30-6EA4-4842-A65B-37DDA9BFF014}"/>
          </ac:spMkLst>
        </pc:spChg>
      </pc:sldChg>
      <pc:sldChg chg="modSp mod">
        <pc:chgData name="Nick Maxwell" userId="8614ede61265de7b" providerId="LiveId" clId="{30A3553E-45A8-4B50-A161-B648601B4D3D}" dt="2022-10-04T16:08:55.153" v="215" actId="20577"/>
        <pc:sldMkLst>
          <pc:docMk/>
          <pc:sldMk cId="1424574430" sldId="295"/>
        </pc:sldMkLst>
        <pc:spChg chg="mod">
          <ac:chgData name="Nick Maxwell" userId="8614ede61265de7b" providerId="LiveId" clId="{30A3553E-45A8-4B50-A161-B648601B4D3D}" dt="2022-10-04T16:08:55.153" v="215" actId="20577"/>
          <ac:spMkLst>
            <pc:docMk/>
            <pc:sldMk cId="1424574430" sldId="295"/>
            <ac:spMk id="2" creationId="{9035481F-A9A0-46D5-8981-541CB9E5DFAB}"/>
          </ac:spMkLst>
        </pc:spChg>
      </pc:sldChg>
      <pc:sldChg chg="addSp modSp mod modAnim">
        <pc:chgData name="Nick Maxwell" userId="8614ede61265de7b" providerId="LiveId" clId="{30A3553E-45A8-4B50-A161-B648601B4D3D}" dt="2022-10-04T16:51:10.357" v="1706" actId="20577"/>
        <pc:sldMkLst>
          <pc:docMk/>
          <pc:sldMk cId="3830733171" sldId="296"/>
        </pc:sldMkLst>
        <pc:spChg chg="add mod">
          <ac:chgData name="Nick Maxwell" userId="8614ede61265de7b" providerId="LiveId" clId="{30A3553E-45A8-4B50-A161-B648601B4D3D}" dt="2022-10-04T16:51:10.357" v="1706" actId="20577"/>
          <ac:spMkLst>
            <pc:docMk/>
            <pc:sldMk cId="3830733171" sldId="296"/>
            <ac:spMk id="2" creationId="{511D24FB-0CB4-75A8-E22C-F6478CDC5D1D}"/>
          </ac:spMkLst>
        </pc:spChg>
        <pc:spChg chg="mod">
          <ac:chgData name="Nick Maxwell" userId="8614ede61265de7b" providerId="LiveId" clId="{30A3553E-45A8-4B50-A161-B648601B4D3D}" dt="2022-10-04T16:51:06.175" v="1705" actId="1076"/>
          <ac:spMkLst>
            <pc:docMk/>
            <pc:sldMk cId="3830733171" sldId="296"/>
            <ac:spMk id="3" creationId="{230E2F2D-D106-95EA-E18E-0D7D459DA9A1}"/>
          </ac:spMkLst>
        </pc:spChg>
        <pc:spChg chg="mod">
          <ac:chgData name="Nick Maxwell" userId="8614ede61265de7b" providerId="LiveId" clId="{30A3553E-45A8-4B50-A161-B648601B4D3D}" dt="2022-10-04T16:50:53.242" v="1703" actId="1076"/>
          <ac:spMkLst>
            <pc:docMk/>
            <pc:sldMk cId="3830733171" sldId="296"/>
            <ac:spMk id="4" creationId="{6E1D89CB-EEA0-12EE-199A-2739308C8C8B}"/>
          </ac:spMkLst>
        </pc:spChg>
      </pc:sldChg>
      <pc:sldChg chg="addSp modSp mod">
        <pc:chgData name="Nick Maxwell" userId="8614ede61265de7b" providerId="LiveId" clId="{30A3553E-45A8-4B50-A161-B648601B4D3D}" dt="2022-10-04T16:26:23.770" v="1250" actId="20577"/>
        <pc:sldMkLst>
          <pc:docMk/>
          <pc:sldMk cId="455950836" sldId="297"/>
        </pc:sldMkLst>
        <pc:spChg chg="add mod">
          <ac:chgData name="Nick Maxwell" userId="8614ede61265de7b" providerId="LiveId" clId="{30A3553E-45A8-4B50-A161-B648601B4D3D}" dt="2022-10-04T16:26:23.770" v="1250" actId="20577"/>
          <ac:spMkLst>
            <pc:docMk/>
            <pc:sldMk cId="455950836" sldId="297"/>
            <ac:spMk id="2" creationId="{9597A45F-32AF-3711-0048-DB893FD0BD17}"/>
          </ac:spMkLst>
        </pc:spChg>
        <pc:spChg chg="mod">
          <ac:chgData name="Nick Maxwell" userId="8614ede61265de7b" providerId="LiveId" clId="{30A3553E-45A8-4B50-A161-B648601B4D3D}" dt="2022-10-04T16:12:59.950" v="532" actId="20577"/>
          <ac:spMkLst>
            <pc:docMk/>
            <pc:sldMk cId="455950836" sldId="297"/>
            <ac:spMk id="3" creationId="{230E2F2D-D106-95EA-E18E-0D7D459DA9A1}"/>
          </ac:spMkLst>
        </pc:spChg>
        <pc:spChg chg="mod">
          <ac:chgData name="Nick Maxwell" userId="8614ede61265de7b" providerId="LiveId" clId="{30A3553E-45A8-4B50-A161-B648601B4D3D}" dt="2022-10-04T16:13:29.222" v="566" actId="20577"/>
          <ac:spMkLst>
            <pc:docMk/>
            <pc:sldMk cId="455950836" sldId="297"/>
            <ac:spMk id="13" creationId="{B8C731E7-87E6-D4D4-930D-630DE8399438}"/>
          </ac:spMkLst>
        </pc:spChg>
      </pc:sldChg>
      <pc:sldChg chg="modSp mod">
        <pc:chgData name="Nick Maxwell" userId="8614ede61265de7b" providerId="LiveId" clId="{30A3553E-45A8-4B50-A161-B648601B4D3D}" dt="2022-10-04T16:07:01.069" v="21" actId="20577"/>
        <pc:sldMkLst>
          <pc:docMk/>
          <pc:sldMk cId="4193530982" sldId="298"/>
        </pc:sldMkLst>
        <pc:spChg chg="mod">
          <ac:chgData name="Nick Maxwell" userId="8614ede61265de7b" providerId="LiveId" clId="{30A3553E-45A8-4B50-A161-B648601B4D3D}" dt="2022-10-04T16:06:47.343" v="12" actId="20577"/>
          <ac:spMkLst>
            <pc:docMk/>
            <pc:sldMk cId="4193530982" sldId="298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07:01.069" v="21" actId="20577"/>
          <ac:spMkLst>
            <pc:docMk/>
            <pc:sldMk cId="4193530982" sldId="298"/>
            <ac:spMk id="3" creationId="{DA555F30-6EA4-4842-A65B-37DDA9BFF014}"/>
          </ac:spMkLst>
        </pc:spChg>
      </pc:sldChg>
      <pc:sldChg chg="modSp mod">
        <pc:chgData name="Nick Maxwell" userId="8614ede61265de7b" providerId="LiveId" clId="{30A3553E-45A8-4B50-A161-B648601B4D3D}" dt="2022-10-04T16:07:16.313" v="46" actId="13926"/>
        <pc:sldMkLst>
          <pc:docMk/>
          <pc:sldMk cId="2640648628" sldId="299"/>
        </pc:sldMkLst>
        <pc:spChg chg="mod">
          <ac:chgData name="Nick Maxwell" userId="8614ede61265de7b" providerId="LiveId" clId="{30A3553E-45A8-4B50-A161-B648601B4D3D}" dt="2022-10-04T16:07:16.313" v="46" actId="13926"/>
          <ac:spMkLst>
            <pc:docMk/>
            <pc:sldMk cId="2640648628" sldId="299"/>
            <ac:spMk id="3" creationId="{DA555F30-6EA4-4842-A65B-37DDA9BFF014}"/>
          </ac:spMkLst>
        </pc:spChg>
      </pc:sldChg>
      <pc:sldChg chg="modSp modAnim">
        <pc:chgData name="Nick Maxwell" userId="8614ede61265de7b" providerId="LiveId" clId="{30A3553E-45A8-4B50-A161-B648601B4D3D}" dt="2022-10-04T16:23:35.610" v="1243" actId="20577"/>
        <pc:sldMkLst>
          <pc:docMk/>
          <pc:sldMk cId="3394718008" sldId="301"/>
        </pc:sldMkLst>
        <pc:spChg chg="mod">
          <ac:chgData name="Nick Maxwell" userId="8614ede61265de7b" providerId="LiveId" clId="{30A3553E-45A8-4B50-A161-B648601B4D3D}" dt="2022-10-04T16:23:35.610" v="1243" actId="20577"/>
          <ac:spMkLst>
            <pc:docMk/>
            <pc:sldMk cId="3394718008" sldId="301"/>
            <ac:spMk id="3" creationId="{DA555F30-6EA4-4842-A65B-37DDA9BFF014}"/>
          </ac:spMkLst>
        </pc:spChg>
      </pc:sldChg>
      <pc:sldChg chg="modSp add mod ord modAnim">
        <pc:chgData name="Nick Maxwell" userId="8614ede61265de7b" providerId="LiveId" clId="{30A3553E-45A8-4B50-A161-B648601B4D3D}" dt="2022-10-04T16:33:59.518" v="1331" actId="113"/>
        <pc:sldMkLst>
          <pc:docMk/>
          <pc:sldMk cId="591413779" sldId="302"/>
        </pc:sldMkLst>
        <pc:spChg chg="mod">
          <ac:chgData name="Nick Maxwell" userId="8614ede61265de7b" providerId="LiveId" clId="{30A3553E-45A8-4B50-A161-B648601B4D3D}" dt="2022-10-04T16:14:57.740" v="711" actId="20577"/>
          <ac:spMkLst>
            <pc:docMk/>
            <pc:sldMk cId="591413779" sldId="302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33:59.518" v="1331" actId="113"/>
          <ac:spMkLst>
            <pc:docMk/>
            <pc:sldMk cId="591413779" sldId="302"/>
            <ac:spMk id="3" creationId="{DA555F30-6EA4-4842-A65B-37DDA9BFF0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4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9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2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8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3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FFF2-C519-4852-BB84-2A3EE92333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pm27/Affordance-Norm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alen.hajnal@usm.edu" TargetMode="External"/><Relationship Id="rId2" Type="http://schemas.openxmlformats.org/officeDocument/2006/relationships/hyperlink" Target="mailto:nicholas.maxwell@msutexas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Jacob.namias@usm.edu" TargetMode="External"/><Relationship Id="rId4" Type="http://schemas.openxmlformats.org/officeDocument/2006/relationships/hyperlink" Target="mailto:mark.huff@usm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0E26911-FBC1-412E-B0E8-84D1E579D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4" y="5140923"/>
            <a:ext cx="1642677" cy="1642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593E5C-3B6E-4A7C-94BE-BE1DBE4F2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243" y="435259"/>
            <a:ext cx="7772400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Affordance Norms for 3000 Concrete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34BB2-7001-4E18-8168-B5C5D06B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84" y="4297392"/>
            <a:ext cx="6823388" cy="1885516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CB747-AACC-4F4C-A082-CCB19BC7FC5A}"/>
              </a:ext>
            </a:extLst>
          </p:cNvPr>
          <p:cNvSpPr txBox="1"/>
          <p:nvPr/>
        </p:nvSpPr>
        <p:spPr>
          <a:xfrm>
            <a:off x="662730" y="3866716"/>
            <a:ext cx="721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Nicholas P. Maxwell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dirty="0" err="1"/>
              <a:t>Alen</a:t>
            </a:r>
            <a:r>
              <a:rPr lang="en-US" dirty="0"/>
              <a:t> Hajnal</a:t>
            </a:r>
            <a:r>
              <a:rPr lang="en-US" baseline="30000" dirty="0"/>
              <a:t>2</a:t>
            </a:r>
            <a:r>
              <a:rPr lang="en-US" dirty="0"/>
              <a:t>, &amp; Mark J. Huff</a:t>
            </a:r>
            <a:r>
              <a:rPr lang="en-US" baseline="30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41436-5CBE-41BE-A46A-178F06F9420D}"/>
              </a:ext>
            </a:extLst>
          </p:cNvPr>
          <p:cNvSpPr txBox="1"/>
          <p:nvPr/>
        </p:nvSpPr>
        <p:spPr>
          <a:xfrm>
            <a:off x="662730" y="4420080"/>
            <a:ext cx="7214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1 </a:t>
            </a:r>
            <a:r>
              <a:rPr lang="en-US" sz="1600" dirty="0"/>
              <a:t>Midwestern State University, </a:t>
            </a:r>
            <a:r>
              <a:rPr lang="en-US" sz="1600" baseline="30000" dirty="0"/>
              <a:t>2 </a:t>
            </a:r>
            <a:r>
              <a:rPr lang="en-US" sz="1600" dirty="0"/>
              <a:t>The University of Southern Mississippi</a:t>
            </a:r>
            <a:endParaRPr lang="en-US" sz="1600" baseline="300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9F8D886-CE88-40A6-9BB2-BE086F0B9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6039" y="5042891"/>
            <a:ext cx="1726783" cy="17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6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57490"/>
            <a:ext cx="7886700" cy="1325563"/>
          </a:xfrm>
        </p:spPr>
        <p:txBody>
          <a:bodyPr/>
          <a:lstStyle/>
          <a:p>
            <a:r>
              <a:rPr lang="en-US" b="1" dirty="0"/>
              <a:t>Norms Measuring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5475"/>
            <a:ext cx="7886700" cy="453225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Semantic Feature Production Norms </a:t>
            </a:r>
            <a:r>
              <a:rPr lang="en-US" sz="2000" dirty="0"/>
              <a:t>(Vinson &amp; </a:t>
            </a:r>
            <a:r>
              <a:rPr lang="en-US" sz="2000" dirty="0" err="1"/>
              <a:t>Vigliocco</a:t>
            </a:r>
            <a:r>
              <a:rPr lang="en-US" sz="2000" dirty="0"/>
              <a:t>, 2008; Buchanan, Valentine, &amp; Maxwell, 2019; McRea, Cree, </a:t>
            </a:r>
            <a:r>
              <a:rPr lang="en-US" sz="2000" dirty="0" err="1"/>
              <a:t>Siedenberg</a:t>
            </a:r>
            <a:r>
              <a:rPr lang="en-US" sz="2000" dirty="0"/>
              <a:t>, &amp; </a:t>
            </a:r>
            <a:r>
              <a:rPr lang="en-US" sz="2000" dirty="0" err="1"/>
              <a:t>Mcnorgan</a:t>
            </a:r>
            <a:r>
              <a:rPr lang="en-US" sz="2000" dirty="0"/>
              <a:t>, 2005)</a:t>
            </a:r>
          </a:p>
          <a:p>
            <a:endParaRPr lang="en-US" sz="2000" dirty="0"/>
          </a:p>
          <a:p>
            <a:r>
              <a:rPr lang="en-US" b="1" dirty="0">
                <a:solidFill>
                  <a:srgbClr val="0070C0"/>
                </a:solidFill>
              </a:rPr>
              <a:t>Word Associations </a:t>
            </a:r>
            <a:r>
              <a:rPr lang="en-US" sz="3600" dirty="0"/>
              <a:t>(</a:t>
            </a:r>
            <a:r>
              <a:rPr lang="en-US" dirty="0"/>
              <a:t>USF Norms, Nelson, McEvoy, &amp; Schreiber, 2004; SWOW, De </a:t>
            </a:r>
            <a:r>
              <a:rPr lang="en-US" dirty="0" err="1"/>
              <a:t>Deyne</a:t>
            </a:r>
            <a:r>
              <a:rPr lang="en-US" dirty="0"/>
              <a:t> et al., 2019)</a:t>
            </a:r>
          </a:p>
          <a:p>
            <a:endParaRPr lang="en-US" dirty="0"/>
          </a:p>
          <a:p>
            <a:r>
              <a:rPr lang="en-US" b="1" dirty="0"/>
              <a:t>What about Affordances???</a:t>
            </a:r>
          </a:p>
          <a:p>
            <a:pPr lvl="1"/>
            <a:r>
              <a:rPr lang="en-US" dirty="0"/>
              <a:t>Body-object interaction norms (BOI)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Likert scale ratings of how easily participants could interact with a given object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27CE-C11C-4BE2-9ECB-03F6056A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169862"/>
            <a:ext cx="7886700" cy="1325563"/>
          </a:xfrm>
        </p:spPr>
        <p:txBody>
          <a:bodyPr/>
          <a:lstStyle/>
          <a:p>
            <a:r>
              <a:rPr lang="en-US" b="1" dirty="0"/>
              <a:t>BOI Norms (</a:t>
            </a:r>
            <a:r>
              <a:rPr lang="en-US" b="1" dirty="0" err="1"/>
              <a:t>Pexman</a:t>
            </a:r>
            <a:r>
              <a:rPr lang="en-US" b="1" dirty="0"/>
              <a:t> et al. 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8CF3-6AA0-45F2-B3EE-E4649B07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253331"/>
            <a:ext cx="7886700" cy="435133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Potential pitfalls</a:t>
            </a:r>
          </a:p>
          <a:p>
            <a:pPr lvl="1"/>
            <a:r>
              <a:rPr lang="en-US" dirty="0"/>
              <a:t>Highly </a:t>
            </a:r>
            <a:r>
              <a:rPr lang="en-US" b="1" dirty="0"/>
              <a:t>correlated</a:t>
            </a:r>
            <a:r>
              <a:rPr lang="en-US" dirty="0"/>
              <a:t> with </a:t>
            </a:r>
            <a:r>
              <a:rPr lang="en-US" b="1" dirty="0"/>
              <a:t>concreteness</a:t>
            </a:r>
          </a:p>
          <a:p>
            <a:pPr lvl="1"/>
            <a:r>
              <a:rPr lang="en-US" dirty="0"/>
              <a:t>May simply be assessing </a:t>
            </a:r>
            <a:r>
              <a:rPr lang="en-US" b="1" dirty="0"/>
              <a:t>item recognition</a:t>
            </a:r>
          </a:p>
          <a:p>
            <a:pPr lvl="1"/>
            <a:r>
              <a:rPr lang="en-US" dirty="0"/>
              <a:t>Provide </a:t>
            </a:r>
            <a:r>
              <a:rPr lang="en-US" b="1" dirty="0"/>
              <a:t>no information about context </a:t>
            </a:r>
            <a:r>
              <a:rPr lang="en-US" dirty="0"/>
              <a:t>or </a:t>
            </a:r>
            <a:r>
              <a:rPr lang="en-US" b="1" dirty="0"/>
              <a:t>action properties</a:t>
            </a:r>
          </a:p>
          <a:p>
            <a:pPr lvl="1"/>
            <a:endParaRPr lang="en-US" sz="1600" dirty="0"/>
          </a:p>
          <a:p>
            <a:r>
              <a:rPr lang="en-US" dirty="0"/>
              <a:t>An alternative approach would be to use an </a:t>
            </a:r>
            <a:r>
              <a:rPr lang="en-US" b="1" dirty="0">
                <a:solidFill>
                  <a:srgbClr val="0070C0"/>
                </a:solidFill>
              </a:rPr>
              <a:t>open-ended </a:t>
            </a:r>
            <a:r>
              <a:rPr lang="en-US" dirty="0"/>
              <a:t>format specifically assessing object use!</a:t>
            </a:r>
          </a:p>
          <a:p>
            <a:endParaRPr lang="en-US" sz="1600" dirty="0"/>
          </a:p>
          <a:p>
            <a:pPr lvl="1"/>
            <a:r>
              <a:rPr lang="en-US" dirty="0"/>
              <a:t>Consistent with other norming studies assessing meaning</a:t>
            </a:r>
          </a:p>
          <a:p>
            <a:pPr lvl="2"/>
            <a:r>
              <a:rPr lang="en-US" dirty="0"/>
              <a:t>Free-association norms, semantic feature production norms, etc.</a:t>
            </a:r>
          </a:p>
        </p:txBody>
      </p:sp>
    </p:spTree>
    <p:extLst>
      <p:ext uri="{BB962C8B-B14F-4D97-AF65-F5344CB8AC3E}">
        <p14:creationId xmlns:p14="http://schemas.microsoft.com/office/powerpoint/2010/main" val="335010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27CE-C11C-4BE2-9ECB-03F6056A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126349"/>
            <a:ext cx="8058150" cy="1325563"/>
          </a:xfrm>
        </p:spPr>
        <p:txBody>
          <a:bodyPr/>
          <a:lstStyle/>
          <a:p>
            <a:r>
              <a:rPr lang="en-US" b="1" dirty="0"/>
              <a:t>Advantages of Open-Ended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8CF3-6AA0-45F2-B3EE-E4649B07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862"/>
            <a:ext cx="8243888" cy="5019676"/>
          </a:xfrm>
        </p:spPr>
        <p:txBody>
          <a:bodyPr>
            <a:noAutofit/>
          </a:bodyPr>
          <a:lstStyle/>
          <a:p>
            <a:r>
              <a:rPr lang="en-US" sz="2400" dirty="0"/>
              <a:t>More </a:t>
            </a:r>
            <a:r>
              <a:rPr lang="en-US" sz="2400" b="1" dirty="0"/>
              <a:t>comprehensive</a:t>
            </a:r>
            <a:r>
              <a:rPr lang="en-US" sz="2400" dirty="0"/>
              <a:t>, especially with </a:t>
            </a:r>
            <a:r>
              <a:rPr lang="en-US" sz="2400" b="1" dirty="0"/>
              <a:t>multiple responses</a:t>
            </a:r>
          </a:p>
          <a:p>
            <a:pPr lvl="1"/>
            <a:r>
              <a:rPr lang="en-US" sz="2000" dirty="0"/>
              <a:t>“Name all the ways you can use this object” vs. “Rate how easy this object is to use”</a:t>
            </a:r>
          </a:p>
          <a:p>
            <a:endParaRPr lang="en-US" sz="2400" dirty="0"/>
          </a:p>
          <a:p>
            <a:r>
              <a:rPr lang="en-US" sz="2400" dirty="0"/>
              <a:t>Provides important context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Response chaining </a:t>
            </a:r>
            <a:r>
              <a:rPr lang="en-US" sz="2000" dirty="0"/>
              <a:t>== Likelihood that two responses appear sequentially</a:t>
            </a:r>
          </a:p>
          <a:p>
            <a:pPr lvl="1"/>
            <a:r>
              <a:rPr lang="en-US" sz="2000" dirty="0"/>
              <a:t>Are certain actions used in certain contexts?</a:t>
            </a:r>
          </a:p>
          <a:p>
            <a:pPr lvl="1"/>
            <a:endParaRPr lang="en-US" sz="2000" dirty="0"/>
          </a:p>
          <a:p>
            <a:r>
              <a:rPr lang="en-US" sz="2400" dirty="0"/>
              <a:t>Semantic feature and free association norms have made use of this technique</a:t>
            </a:r>
          </a:p>
          <a:p>
            <a:pPr lvl="1"/>
            <a:r>
              <a:rPr lang="en-US" sz="2000" dirty="0"/>
              <a:t>e.g., De </a:t>
            </a:r>
            <a:r>
              <a:rPr lang="en-US" sz="2000" dirty="0" err="1"/>
              <a:t>Deyne</a:t>
            </a:r>
            <a:r>
              <a:rPr lang="en-US" sz="2000" dirty="0"/>
              <a:t> et al. (2019), McRae et al. (2005)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B1D8-DF65-2BD7-9D44-A1672A11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250826"/>
            <a:ext cx="7886700" cy="1325563"/>
          </a:xfrm>
        </p:spPr>
        <p:txBody>
          <a:bodyPr/>
          <a:lstStyle/>
          <a:p>
            <a:r>
              <a:rPr lang="en-US" b="1" dirty="0"/>
              <a:t>Norming Affordances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1EC0-F262-275F-819D-8A7F127A2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 is to develop a set of norms measuring: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Affordance frequency </a:t>
            </a:r>
            <a:r>
              <a:rPr lang="en-US" dirty="0"/>
              <a:t>(probability of affordance response)</a:t>
            </a:r>
          </a:p>
          <a:p>
            <a:pPr lvl="2"/>
            <a:r>
              <a:rPr lang="en-US" dirty="0"/>
              <a:t>Common vs. Uncommon affordances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Part of Speech</a:t>
            </a:r>
            <a:r>
              <a:rPr lang="en-US" dirty="0"/>
              <a:t>: Affordances are actions (verbs), but nouns provide context</a:t>
            </a:r>
          </a:p>
          <a:p>
            <a:pPr lvl="2"/>
            <a:r>
              <a:rPr lang="en-US" dirty="0"/>
              <a:t>Disregard ADJ, ADV, etc.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Number of responses per item/Category size</a:t>
            </a:r>
          </a:p>
          <a:p>
            <a:pPr lvl="2"/>
            <a:r>
              <a:rPr lang="en-US" dirty="0"/>
              <a:t>Do some objects have a greater number of perceived uses?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Stimuli Creation and Participant Recruitment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3878"/>
            <a:ext cx="7886700" cy="4351338"/>
          </a:xfrm>
        </p:spPr>
        <p:txBody>
          <a:bodyPr>
            <a:noAutofit/>
          </a:bodyPr>
          <a:lstStyle/>
          <a:p>
            <a:r>
              <a:rPr lang="en-US" dirty="0"/>
              <a:t>3000 highly concrete nouns were generated from the </a:t>
            </a:r>
            <a:r>
              <a:rPr lang="en-US" b="1" dirty="0">
                <a:solidFill>
                  <a:srgbClr val="0070C0"/>
                </a:solidFill>
              </a:rPr>
              <a:t>MRC Psycholinguistic Database </a:t>
            </a:r>
            <a:r>
              <a:rPr lang="en-US" sz="2000" dirty="0"/>
              <a:t>(Coltheart, 1981)</a:t>
            </a:r>
          </a:p>
          <a:p>
            <a:endParaRPr lang="en-US" sz="2000" dirty="0"/>
          </a:p>
          <a:p>
            <a:r>
              <a:rPr lang="en-US" dirty="0"/>
              <a:t>Targeting a minimum of </a:t>
            </a:r>
            <a:r>
              <a:rPr lang="en-US" b="1" dirty="0">
                <a:solidFill>
                  <a:srgbClr val="0070C0"/>
                </a:solidFill>
              </a:rPr>
              <a:t>3000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participants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The goal is for each object to be normed by at least </a:t>
            </a:r>
            <a:r>
              <a:rPr lang="en-US" b="1" dirty="0">
                <a:solidFill>
                  <a:srgbClr val="0070C0"/>
                </a:solidFill>
              </a:rPr>
              <a:t>30 participants</a:t>
            </a:r>
          </a:p>
        </p:txBody>
      </p:sp>
    </p:spTree>
    <p:extLst>
      <p:ext uri="{BB962C8B-B14F-4D97-AF65-F5344CB8AC3E}">
        <p14:creationId xmlns:p14="http://schemas.microsoft.com/office/powerpoint/2010/main" val="10623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09890"/>
            <a:ext cx="7886700" cy="1325563"/>
          </a:xfrm>
        </p:spPr>
        <p:txBody>
          <a:bodyPr/>
          <a:lstStyle/>
          <a:p>
            <a:r>
              <a:rPr lang="en-US" b="1" dirty="0"/>
              <a:t>General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635453"/>
            <a:ext cx="7886700" cy="3179435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Participants are presented with an object: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3000" dirty="0"/>
              <a:t>“Please list as many uses for the item as you possibly can. Remember that objects can have more than one use.”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32825-86B8-4806-B36D-20E27345F4AB}"/>
              </a:ext>
            </a:extLst>
          </p:cNvPr>
          <p:cNvSpPr txBox="1"/>
          <p:nvPr/>
        </p:nvSpPr>
        <p:spPr>
          <a:xfrm>
            <a:off x="3754131" y="2550180"/>
            <a:ext cx="1213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Cup</a:t>
            </a: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B018EC7D-B7F1-B403-44E8-122CEC60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5" y="1806156"/>
            <a:ext cx="1685925" cy="186797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103E1B-8D09-1F6D-3F91-E583AD00ADCB}"/>
              </a:ext>
            </a:extLst>
          </p:cNvPr>
          <p:cNvSpPr/>
          <p:nvPr/>
        </p:nvSpPr>
        <p:spPr>
          <a:xfrm>
            <a:off x="428624" y="5167302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Drink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CF73DA-7600-CA13-694F-A6D6904AA686}"/>
              </a:ext>
            </a:extLst>
          </p:cNvPr>
          <p:cNvSpPr/>
          <p:nvPr/>
        </p:nvSpPr>
        <p:spPr>
          <a:xfrm>
            <a:off x="3471862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Sip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D9FCE1-E5DE-A702-B181-01BD1E82C63C}"/>
              </a:ext>
            </a:extLst>
          </p:cNvPr>
          <p:cNvSpPr/>
          <p:nvPr/>
        </p:nvSpPr>
        <p:spPr>
          <a:xfrm>
            <a:off x="6515100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Hold</a:t>
            </a:r>
          </a:p>
        </p:txBody>
      </p:sp>
    </p:spTree>
    <p:extLst>
      <p:ext uri="{BB962C8B-B14F-4D97-AF65-F5344CB8AC3E}">
        <p14:creationId xmlns:p14="http://schemas.microsoft.com/office/powerpoint/2010/main" val="54899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09890"/>
            <a:ext cx="7886700" cy="1325563"/>
          </a:xfrm>
        </p:spPr>
        <p:txBody>
          <a:bodyPr/>
          <a:lstStyle/>
          <a:p>
            <a:r>
              <a:rPr lang="en-US" b="1" dirty="0"/>
              <a:t>General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635453"/>
            <a:ext cx="7886700" cy="3179435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Participants are presented with an object: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3000" dirty="0"/>
              <a:t>“Please list as many uses for the item as you possibly can. Remember that objects can have more than one use.”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32825-86B8-4806-B36D-20E27345F4AB}"/>
              </a:ext>
            </a:extLst>
          </p:cNvPr>
          <p:cNvSpPr txBox="1"/>
          <p:nvPr/>
        </p:nvSpPr>
        <p:spPr>
          <a:xfrm>
            <a:off x="3754131" y="2550180"/>
            <a:ext cx="1213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Cup</a:t>
            </a: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B018EC7D-B7F1-B403-44E8-122CEC60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5" y="1806156"/>
            <a:ext cx="1685925" cy="186797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103E1B-8D09-1F6D-3F91-E583AD00ADCB}"/>
              </a:ext>
            </a:extLst>
          </p:cNvPr>
          <p:cNvSpPr/>
          <p:nvPr/>
        </p:nvSpPr>
        <p:spPr>
          <a:xfrm>
            <a:off x="428624" y="5167302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Throw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CF73DA-7600-CA13-694F-A6D6904AA686}"/>
              </a:ext>
            </a:extLst>
          </p:cNvPr>
          <p:cNvSpPr/>
          <p:nvPr/>
        </p:nvSpPr>
        <p:spPr>
          <a:xfrm>
            <a:off x="3471862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Stack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D9FCE1-E5DE-A702-B181-01BD1E82C63C}"/>
              </a:ext>
            </a:extLst>
          </p:cNvPr>
          <p:cNvSpPr/>
          <p:nvPr/>
        </p:nvSpPr>
        <p:spPr>
          <a:xfrm>
            <a:off x="6515100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306108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Processing –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14" y="1508632"/>
            <a:ext cx="7886700" cy="49842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Extreme variability in response format</a:t>
            </a:r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Cup</a:t>
            </a:r>
          </a:p>
          <a:p>
            <a:endParaRPr lang="en-US" dirty="0"/>
          </a:p>
          <a:p>
            <a:r>
              <a:rPr lang="en-US" b="1" dirty="0"/>
              <a:t>Responses: </a:t>
            </a:r>
            <a:r>
              <a:rPr lang="en-US" dirty="0"/>
              <a:t>Drink; Drink From, Drinking, You can drink from it, etc.</a:t>
            </a:r>
          </a:p>
          <a:p>
            <a:endParaRPr lang="en-US" dirty="0"/>
          </a:p>
          <a:p>
            <a:r>
              <a:rPr lang="en-US" dirty="0"/>
              <a:t>All mean the same thing! But the format is very different.</a:t>
            </a:r>
          </a:p>
          <a:p>
            <a:endParaRPr lang="en-US" dirty="0"/>
          </a:p>
          <a:p>
            <a:r>
              <a:rPr lang="en-US" dirty="0"/>
              <a:t>Response format must be standardized </a:t>
            </a:r>
            <a:r>
              <a:rPr lang="en-US" b="1" dirty="0"/>
              <a:t>BEFORE</a:t>
            </a:r>
            <a:r>
              <a:rPr lang="en-US" dirty="0"/>
              <a:t> analysis! </a:t>
            </a:r>
          </a:p>
        </p:txBody>
      </p:sp>
    </p:spTree>
    <p:extLst>
      <p:ext uri="{BB962C8B-B14F-4D97-AF65-F5344CB8AC3E}">
        <p14:creationId xmlns:p14="http://schemas.microsoft.com/office/powerpoint/2010/main" val="591413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Processing –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14" y="1508632"/>
            <a:ext cx="7886700" cy="498424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Cleaned in </a:t>
            </a:r>
            <a:r>
              <a:rPr lang="en-US" b="1" i="1" dirty="0"/>
              <a:t>R</a:t>
            </a:r>
            <a:r>
              <a:rPr lang="en-US" b="1" dirty="0"/>
              <a:t> following Buchanan et al.’s (2020) guidelines:</a:t>
            </a:r>
            <a:endParaRPr lang="en-US" b="1" i="1" dirty="0"/>
          </a:p>
          <a:p>
            <a:pPr lvl="1"/>
            <a:r>
              <a:rPr lang="en-US" dirty="0"/>
              <a:t>Remove white space and punctuation</a:t>
            </a:r>
          </a:p>
          <a:p>
            <a:pPr lvl="1"/>
            <a:r>
              <a:rPr lang="en-US" dirty="0"/>
              <a:t>Spellcheck </a:t>
            </a:r>
            <a:r>
              <a:rPr lang="en-US" sz="1800" dirty="0"/>
              <a:t>(</a:t>
            </a:r>
            <a:r>
              <a:rPr lang="en-US" sz="1800" dirty="0" err="1"/>
              <a:t>Hunspell</a:t>
            </a:r>
            <a:r>
              <a:rPr lang="en-US" sz="1800" dirty="0"/>
              <a:t> package; </a:t>
            </a:r>
            <a:r>
              <a:rPr lang="en-US" sz="1800" dirty="0" err="1"/>
              <a:t>Ooms</a:t>
            </a:r>
            <a:r>
              <a:rPr lang="en-US" sz="1800" dirty="0"/>
              <a:t>, 2020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Remove stop words (e.g., the, an, of, etc.)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b="1" dirty="0"/>
              <a:t>POS Tagging and Lemmatization with </a:t>
            </a:r>
            <a:r>
              <a:rPr lang="en-US" b="1" i="1" dirty="0" err="1"/>
              <a:t>Udpipe</a:t>
            </a:r>
            <a:r>
              <a:rPr lang="en-US" b="1" dirty="0"/>
              <a:t> package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Wijffels</a:t>
            </a:r>
            <a:r>
              <a:rPr lang="en-US" sz="2000" dirty="0"/>
              <a:t> et al., 2022)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Lemmatization</a:t>
            </a:r>
            <a:r>
              <a:rPr lang="en-US" b="1" dirty="0"/>
              <a:t>:</a:t>
            </a:r>
            <a:r>
              <a:rPr lang="en-US" dirty="0"/>
              <a:t> Swim, Swimming, Swam –&gt; Swim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POS Tagging: </a:t>
            </a:r>
            <a:r>
              <a:rPr lang="en-US" dirty="0"/>
              <a:t>Interested in Nouns and Verbs</a:t>
            </a:r>
          </a:p>
          <a:p>
            <a:pPr lvl="1"/>
            <a:endParaRPr lang="en-US" dirty="0"/>
          </a:p>
          <a:p>
            <a:r>
              <a:rPr lang="en-US" sz="2400" dirty="0"/>
              <a:t>Code Available at: </a:t>
            </a:r>
            <a:r>
              <a:rPr lang="en-US" sz="2400" dirty="0">
                <a:hlinkClick r:id="rId2"/>
              </a:rPr>
              <a:t>https://github.com/npm27/Affordance-Norms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8767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Pre-Processing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531079"/>
              </p:ext>
            </p:extLst>
          </p:nvPr>
        </p:nvGraphicFramePr>
        <p:xfrm>
          <a:off x="507626" y="1690687"/>
          <a:ext cx="8179174" cy="2512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629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604354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</a:tblGrid>
              <a:tr h="591841">
                <a:tc>
                  <a:txBody>
                    <a:bodyPr/>
                    <a:lstStyle/>
                    <a:p>
                      <a:r>
                        <a:rPr lang="en-US" sz="24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it, barbecue, eating, cut with knife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 dirty="0"/>
                        <a:t>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Mine, dig, 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983568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/>
                        <a:t>Rope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Hang, pull on it, jump-rope, throw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4756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 dirty="0"/>
                        <a:t>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Talk into it, makes voice louder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3884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12E876-A092-B0DF-C545-C1F35125B32F}"/>
              </a:ext>
            </a:extLst>
          </p:cNvPr>
          <p:cNvCxnSpPr/>
          <p:nvPr/>
        </p:nvCxnSpPr>
        <p:spPr>
          <a:xfrm flipH="1">
            <a:off x="7695079" y="2528047"/>
            <a:ext cx="82027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3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5" y="-29430"/>
            <a:ext cx="78867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2375"/>
            <a:ext cx="7886700" cy="4351338"/>
          </a:xfrm>
        </p:spPr>
        <p:txBody>
          <a:bodyPr/>
          <a:lstStyle/>
          <a:p>
            <a:r>
              <a:rPr lang="en-US" dirty="0"/>
              <a:t>Objects can be described in several ways:</a:t>
            </a:r>
          </a:p>
          <a:p>
            <a:endParaRPr lang="en-US" dirty="0"/>
          </a:p>
          <a:p>
            <a:pPr lvl="1"/>
            <a:r>
              <a:rPr lang="en-US" b="1" dirty="0"/>
              <a:t>Semantic Features: </a:t>
            </a:r>
            <a:r>
              <a:rPr lang="en-US" dirty="0"/>
              <a:t>Breaking an object down into its constituent parts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What are the common features or properties that make up an object?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41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871042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25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915936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578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801076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458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705736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9B5704-259A-9015-66C0-1B6919AA06C0}"/>
              </a:ext>
            </a:extLst>
          </p:cNvPr>
          <p:cNvSpPr txBox="1"/>
          <p:nvPr/>
        </p:nvSpPr>
        <p:spPr>
          <a:xfrm>
            <a:off x="507627" y="4612341"/>
            <a:ext cx="776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process is repeated for each participant’s response to each cue item</a:t>
            </a:r>
          </a:p>
        </p:txBody>
      </p:sp>
    </p:spTree>
    <p:extLst>
      <p:ext uri="{BB962C8B-B14F-4D97-AF65-F5344CB8AC3E}">
        <p14:creationId xmlns:p14="http://schemas.microsoft.com/office/powerpoint/2010/main" val="6737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Final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384"/>
              </p:ext>
            </p:extLst>
          </p:nvPr>
        </p:nvGraphicFramePr>
        <p:xfrm>
          <a:off x="507627" y="1690689"/>
          <a:ext cx="78867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471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9F7C85-CEDE-958F-1239-AC837B1011C0}"/>
              </a:ext>
            </a:extLst>
          </p:cNvPr>
          <p:cNvSpPr txBox="1"/>
          <p:nvPr/>
        </p:nvSpPr>
        <p:spPr>
          <a:xfrm>
            <a:off x="507627" y="4612341"/>
            <a:ext cx="776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process is repeated for each participant’s response to each cue item</a:t>
            </a:r>
          </a:p>
        </p:txBody>
      </p:sp>
    </p:spTree>
    <p:extLst>
      <p:ext uri="{BB962C8B-B14F-4D97-AF65-F5344CB8AC3E}">
        <p14:creationId xmlns:p14="http://schemas.microsoft.com/office/powerpoint/2010/main" val="3078588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Final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512225"/>
              </p:ext>
            </p:extLst>
          </p:nvPr>
        </p:nvGraphicFramePr>
        <p:xfrm>
          <a:off x="507627" y="1690689"/>
          <a:ext cx="78867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4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8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Cut with 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3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Cut with 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138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9F7C85-CEDE-958F-1239-AC837B1011C0}"/>
              </a:ext>
            </a:extLst>
          </p:cNvPr>
          <p:cNvSpPr txBox="1"/>
          <p:nvPr/>
        </p:nvSpPr>
        <p:spPr>
          <a:xfrm>
            <a:off x="507627" y="4612341"/>
            <a:ext cx="776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process is repeated for each participant’s response to each cue item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3CD11B-0810-12F8-5600-CF45DE69D55F}"/>
              </a:ext>
            </a:extLst>
          </p:cNvPr>
          <p:cNvSpPr/>
          <p:nvPr/>
        </p:nvSpPr>
        <p:spPr>
          <a:xfrm>
            <a:off x="110939" y="3237132"/>
            <a:ext cx="8404411" cy="10255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 what exactly are we measuring?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Affordance Strength: </a:t>
            </a:r>
            <a:r>
              <a:rPr lang="en-US" dirty="0"/>
              <a:t>Probability of a specific affordance being given for a specific cue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</a:t>
            </a:r>
            <a:r>
              <a:rPr lang="en-US" dirty="0"/>
              <a:t>: Probability that </a:t>
            </a:r>
            <a:r>
              <a:rPr lang="en-US" b="1" dirty="0"/>
              <a:t>“throw”</a:t>
            </a:r>
            <a:r>
              <a:rPr lang="en-US" dirty="0"/>
              <a:t> would be listed as an affordance for </a:t>
            </a:r>
            <a:r>
              <a:rPr lang="en-US" b="1" dirty="0"/>
              <a:t>“baseball”</a:t>
            </a:r>
          </a:p>
          <a:p>
            <a:pPr lvl="1"/>
            <a:endParaRPr lang="en-US" b="1" dirty="0"/>
          </a:p>
          <a:p>
            <a:r>
              <a:rPr lang="en-US" b="1" dirty="0"/>
              <a:t>Affordance Set Size: </a:t>
            </a:r>
            <a:r>
              <a:rPr lang="en-US" dirty="0"/>
              <a:t>Number of unique affordances elicited for each cue</a:t>
            </a:r>
          </a:p>
          <a:p>
            <a:endParaRPr lang="en-US" b="1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Do some objects have a broader range of use than others?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1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Computing Affordance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Affordance strength </a:t>
            </a:r>
            <a:r>
              <a:rPr lang="en-US" dirty="0"/>
              <a:t>== Sum of each unique affordance response / Total number of responses to cue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If “Chair” receives 10 responses and “sit” appears five times, affordance strength of chair – sit is 0.5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Modeled after association strength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Only counts </a:t>
            </a:r>
            <a:r>
              <a:rPr lang="en-US" b="1" dirty="0">
                <a:solidFill>
                  <a:srgbClr val="0070C0"/>
                </a:solidFill>
              </a:rPr>
              <a:t>Verb</a:t>
            </a:r>
            <a:r>
              <a:rPr lang="en-US" dirty="0"/>
              <a:t> responses!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Noun vs. Verb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Noun responses</a:t>
            </a:r>
            <a:r>
              <a:rPr lang="en-US" dirty="0"/>
              <a:t> likely reflect </a:t>
            </a:r>
            <a:r>
              <a:rPr lang="en-US" b="1" dirty="0">
                <a:solidFill>
                  <a:srgbClr val="0070C0"/>
                </a:solidFill>
              </a:rPr>
              <a:t>association strength</a:t>
            </a:r>
          </a:p>
          <a:p>
            <a:pPr lvl="1"/>
            <a:r>
              <a:rPr lang="en-US" dirty="0"/>
              <a:t>Indexed via </a:t>
            </a:r>
            <a:r>
              <a:rPr lang="en-US" b="1" dirty="0"/>
              <a:t>direct association strength </a:t>
            </a:r>
            <a:r>
              <a:rPr lang="en-US" dirty="0"/>
              <a:t>values derived from SWOW (De </a:t>
            </a:r>
            <a:r>
              <a:rPr lang="en-US" dirty="0" err="1"/>
              <a:t>Deyne</a:t>
            </a:r>
            <a:r>
              <a:rPr lang="en-US" dirty="0"/>
              <a:t> et al., 2019) or USF Free Association norms (Nelson et al., 2004).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Provide important context for when actions occur!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Can assess whether certain cue items elicit more </a:t>
            </a:r>
            <a:r>
              <a:rPr lang="en-US" b="1" dirty="0"/>
              <a:t>verb</a:t>
            </a:r>
            <a:r>
              <a:rPr lang="en-US" dirty="0"/>
              <a:t> (action) or </a:t>
            </a:r>
            <a:r>
              <a:rPr lang="en-US" b="1" dirty="0"/>
              <a:t>noun</a:t>
            </a:r>
            <a:r>
              <a:rPr lang="en-US" dirty="0"/>
              <a:t> responses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9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3676"/>
            <a:ext cx="7886700" cy="1325563"/>
          </a:xfrm>
        </p:spPr>
        <p:txBody>
          <a:bodyPr/>
          <a:lstStyle/>
          <a:p>
            <a:r>
              <a:rPr lang="en-US" b="1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Make final set of norms freely available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Hosting the final dataset on OSF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Creating a searchable web portal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Will allow researchers to control for affordance strength when generating stimuli for future studies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Use this dataset as a starting point to investigate common vs. uncommon affordances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What does the data reveal about perceptions of object use?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65101"/>
            <a:ext cx="7886700" cy="1325563"/>
          </a:xfrm>
        </p:spPr>
        <p:txBody>
          <a:bodyPr/>
          <a:lstStyle/>
          <a:p>
            <a:r>
              <a:rPr lang="en-US" b="1" dirty="0"/>
              <a:t>Semantic Features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83B440-F7D4-A3F9-980B-EB78C03C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162041"/>
            <a:ext cx="3057526" cy="32111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2A0306-5E78-9E4E-0E28-72DD12C113E5}"/>
              </a:ext>
            </a:extLst>
          </p:cNvPr>
          <p:cNvSpPr/>
          <p:nvPr/>
        </p:nvSpPr>
        <p:spPr>
          <a:xfrm>
            <a:off x="428625" y="5167304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Fur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6341F8-385D-E6DF-F5F0-3E3EB431F12B}"/>
              </a:ext>
            </a:extLst>
          </p:cNvPr>
          <p:cNvSpPr/>
          <p:nvPr/>
        </p:nvSpPr>
        <p:spPr>
          <a:xfrm>
            <a:off x="3629025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Tail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F18CB2-E7DE-8C17-7C40-58A8EA252574}"/>
              </a:ext>
            </a:extLst>
          </p:cNvPr>
          <p:cNvSpPr/>
          <p:nvPr/>
        </p:nvSpPr>
        <p:spPr>
          <a:xfrm>
            <a:off x="6829425" y="5167302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Paws</a:t>
            </a:r>
          </a:p>
        </p:txBody>
      </p:sp>
    </p:spTree>
    <p:extLst>
      <p:ext uri="{BB962C8B-B14F-4D97-AF65-F5344CB8AC3E}">
        <p14:creationId xmlns:p14="http://schemas.microsoft.com/office/powerpoint/2010/main" val="213049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F2D-D106-95EA-E18E-0D7D459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255"/>
            <a:ext cx="7886700" cy="4106436"/>
          </a:xfrm>
        </p:spPr>
        <p:txBody>
          <a:bodyPr>
            <a:normAutofit/>
          </a:bodyPr>
          <a:lstStyle/>
          <a:p>
            <a:r>
              <a:rPr lang="en-US" dirty="0"/>
              <a:t>Currently, data collection is </a:t>
            </a:r>
            <a:r>
              <a:rPr lang="en-US" b="1" dirty="0">
                <a:solidFill>
                  <a:schemeClr val="accent1"/>
                </a:solidFill>
              </a:rPr>
              <a:t>~27%</a:t>
            </a:r>
            <a:r>
              <a:rPr lang="en-US" dirty="0"/>
              <a:t> complete (796/3000) (October 2022)</a:t>
            </a:r>
          </a:p>
          <a:p>
            <a:endParaRPr lang="en-US" dirty="0"/>
          </a:p>
          <a:p>
            <a:r>
              <a:rPr lang="en-US" dirty="0"/>
              <a:t>Data collection currently ongoing at the University of Southern Mississippi, Midwestern State University, and 7 partner institutions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8C731E7-87E6-D4D4-930D-630DE839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925"/>
            <a:ext cx="7886700" cy="1325563"/>
          </a:xfrm>
        </p:spPr>
        <p:txBody>
          <a:bodyPr/>
          <a:lstStyle/>
          <a:p>
            <a:r>
              <a:rPr lang="en-US" b="1" dirty="0"/>
              <a:t>Current Project Status</a:t>
            </a:r>
          </a:p>
        </p:txBody>
      </p:sp>
    </p:spTree>
    <p:extLst>
      <p:ext uri="{BB962C8B-B14F-4D97-AF65-F5344CB8AC3E}">
        <p14:creationId xmlns:p14="http://schemas.microsoft.com/office/powerpoint/2010/main" val="2510830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F2D-D106-95EA-E18E-0D7D459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255"/>
            <a:ext cx="7886700" cy="4106436"/>
          </a:xfrm>
        </p:spPr>
        <p:txBody>
          <a:bodyPr>
            <a:normAutofit/>
          </a:bodyPr>
          <a:lstStyle/>
          <a:p>
            <a:r>
              <a:rPr lang="en-US" dirty="0"/>
              <a:t>Each cue is currently averaging ~6 </a:t>
            </a:r>
            <a:r>
              <a:rPr lang="en-US" b="1" dirty="0"/>
              <a:t>unique</a:t>
            </a:r>
            <a:r>
              <a:rPr lang="en-US" b="1" dirty="0">
                <a:solidFill>
                  <a:schemeClr val="accent1"/>
                </a:solidFill>
              </a:rPr>
              <a:t> affordance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responses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 = 6.20)</a:t>
            </a:r>
          </a:p>
          <a:p>
            <a:pPr lvl="1"/>
            <a:r>
              <a:rPr lang="en-US" i="1" dirty="0" err="1"/>
              <a:t>sd</a:t>
            </a:r>
            <a:r>
              <a:rPr lang="en-US" dirty="0"/>
              <a:t> = 3.71; min = 1; max = 37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Cues w/ Most affordances:</a:t>
            </a:r>
          </a:p>
          <a:p>
            <a:pPr lvl="1"/>
            <a:r>
              <a:rPr lang="en-US" dirty="0"/>
              <a:t>Automobile (37)</a:t>
            </a:r>
          </a:p>
          <a:p>
            <a:pPr lvl="1"/>
            <a:r>
              <a:rPr lang="en-US" dirty="0"/>
              <a:t>Snowfall (19)</a:t>
            </a:r>
          </a:p>
          <a:p>
            <a:pPr lvl="1"/>
            <a:r>
              <a:rPr lang="en-US" dirty="0"/>
              <a:t>Branch (18)</a:t>
            </a:r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8C731E7-87E6-D4D4-930D-630DE839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925"/>
            <a:ext cx="7886700" cy="1325563"/>
          </a:xfrm>
        </p:spPr>
        <p:txBody>
          <a:bodyPr/>
          <a:lstStyle/>
          <a:p>
            <a:r>
              <a:rPr lang="en-US" b="1" dirty="0"/>
              <a:t>Current Snapshot</a:t>
            </a:r>
          </a:p>
        </p:txBody>
      </p:sp>
    </p:spTree>
    <p:extLst>
      <p:ext uri="{BB962C8B-B14F-4D97-AF65-F5344CB8AC3E}">
        <p14:creationId xmlns:p14="http://schemas.microsoft.com/office/powerpoint/2010/main" val="188844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F2D-D106-95EA-E18E-0D7D459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255"/>
            <a:ext cx="7886700" cy="4106436"/>
          </a:xfrm>
        </p:spPr>
        <p:txBody>
          <a:bodyPr>
            <a:normAutofit/>
          </a:bodyPr>
          <a:lstStyle/>
          <a:p>
            <a:r>
              <a:rPr lang="en-US" b="1" dirty="0"/>
              <a:t>Automobile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</a:rPr>
              <a:t>[PERCENTAGES]</a:t>
            </a:r>
          </a:p>
          <a:p>
            <a:pPr lvl="1"/>
            <a:endParaRPr lang="en-US" dirty="0"/>
          </a:p>
          <a:p>
            <a:r>
              <a:rPr lang="en-US" b="1" dirty="0"/>
              <a:t>Snowfall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</a:rPr>
              <a:t>[PERCENTAGES]</a:t>
            </a:r>
          </a:p>
          <a:p>
            <a:endParaRPr lang="en-US" dirty="0"/>
          </a:p>
          <a:p>
            <a:r>
              <a:rPr lang="en-US" b="1"/>
              <a:t>Branch</a:t>
            </a:r>
            <a:endParaRPr lang="en-US" b="1" dirty="0"/>
          </a:p>
          <a:p>
            <a:pPr lvl="1"/>
            <a:r>
              <a:rPr lang="en-US" sz="2000" dirty="0">
                <a:highlight>
                  <a:srgbClr val="FFFF00"/>
                </a:highlight>
              </a:rPr>
              <a:t>[PERCENTAGES]</a:t>
            </a:r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8C731E7-87E6-D4D4-930D-630DE839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925"/>
            <a:ext cx="7886700" cy="1325563"/>
          </a:xfrm>
        </p:spPr>
        <p:txBody>
          <a:bodyPr/>
          <a:lstStyle/>
          <a:p>
            <a:r>
              <a:rPr lang="en-US" b="1" dirty="0"/>
              <a:t>Current Snapshot</a:t>
            </a:r>
          </a:p>
        </p:txBody>
      </p:sp>
    </p:spTree>
    <p:extLst>
      <p:ext uri="{BB962C8B-B14F-4D97-AF65-F5344CB8AC3E}">
        <p14:creationId xmlns:p14="http://schemas.microsoft.com/office/powerpoint/2010/main" val="4265069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F2D-D106-95EA-E18E-0D7D459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12" y="3776549"/>
            <a:ext cx="7886700" cy="923330"/>
          </a:xfrm>
        </p:spPr>
        <p:txBody>
          <a:bodyPr>
            <a:normAutofit/>
          </a:bodyPr>
          <a:lstStyle/>
          <a:p>
            <a:r>
              <a:rPr lang="en-US" sz="2400" b="1" dirty="0"/>
              <a:t>General Info:</a:t>
            </a:r>
            <a:r>
              <a:rPr lang="en-US" sz="2400" dirty="0"/>
              <a:t> Email </a:t>
            </a:r>
            <a:r>
              <a:rPr lang="en-US" sz="2400" dirty="0">
                <a:hlinkClick r:id="rId2"/>
              </a:rPr>
              <a:t>nicholas.maxwell@msutexas.edu</a:t>
            </a:r>
            <a:r>
              <a:rPr lang="en-US" sz="2400" dirty="0"/>
              <a:t> or </a:t>
            </a:r>
            <a:r>
              <a:rPr lang="en-US" sz="2400" dirty="0">
                <a:hlinkClick r:id="rId3"/>
              </a:rPr>
              <a:t>alen.hajnal@usm.edu</a:t>
            </a:r>
            <a:r>
              <a:rPr lang="en-US" sz="2400" dirty="0"/>
              <a:t> for more information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D89CB-EEA0-12EE-199A-2739308C8C8B}"/>
              </a:ext>
            </a:extLst>
          </p:cNvPr>
          <p:cNvSpPr txBox="1"/>
          <p:nvPr/>
        </p:nvSpPr>
        <p:spPr>
          <a:xfrm>
            <a:off x="1990447" y="1459651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Questions?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1D24FB-0CB4-75A8-E22C-F6478CDC5D1D}"/>
              </a:ext>
            </a:extLst>
          </p:cNvPr>
          <p:cNvSpPr txBox="1">
            <a:spLocks/>
          </p:cNvSpPr>
          <p:nvPr/>
        </p:nvSpPr>
        <p:spPr>
          <a:xfrm>
            <a:off x="502815" y="5332722"/>
            <a:ext cx="7968095" cy="92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Questions about Data Collection:</a:t>
            </a:r>
            <a:r>
              <a:rPr lang="en-US" sz="2400" dirty="0"/>
              <a:t> Email </a:t>
            </a:r>
            <a:r>
              <a:rPr lang="en-US" sz="2400" dirty="0">
                <a:hlinkClick r:id="rId4"/>
              </a:rPr>
              <a:t>mark.huff@usm.edu</a:t>
            </a:r>
            <a:r>
              <a:rPr lang="en-US" sz="2400" dirty="0"/>
              <a:t> or  </a:t>
            </a:r>
            <a:r>
              <a:rPr lang="en-US" sz="2400" dirty="0" err="1">
                <a:hlinkClick r:id="rId5"/>
              </a:rPr>
              <a:t>jacob.namias@usm</a:t>
            </a:r>
            <a:r>
              <a:rPr lang="en-US" sz="2400" dirty="0">
                <a:hlinkClick r:id="rId5"/>
              </a:rPr>
              <a:t>.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3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5" y="-29430"/>
            <a:ext cx="7886700" cy="1325563"/>
          </a:xfrm>
        </p:spPr>
        <p:txBody>
          <a:bodyPr/>
          <a:lstStyle/>
          <a:p>
            <a:r>
              <a:rPr lang="en-US" b="1" dirty="0"/>
              <a:t>Associations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2375"/>
            <a:ext cx="7886700" cy="4351338"/>
          </a:xfrm>
        </p:spPr>
        <p:txBody>
          <a:bodyPr/>
          <a:lstStyle/>
          <a:p>
            <a:r>
              <a:rPr lang="en-US" dirty="0"/>
              <a:t>Objects can be described in several ways:</a:t>
            </a:r>
          </a:p>
          <a:p>
            <a:endParaRPr lang="en-US" dirty="0"/>
          </a:p>
          <a:p>
            <a:pPr lvl="1"/>
            <a:r>
              <a:rPr lang="en-US" b="1" dirty="0"/>
              <a:t>Associations</a:t>
            </a:r>
            <a:r>
              <a:rPr lang="en-US" dirty="0"/>
              <a:t>: Probability that cue elicits target as a response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Example</a:t>
            </a:r>
            <a:r>
              <a:rPr lang="en-US" dirty="0"/>
              <a:t>: Cat – Dog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Different types of associates: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Co-occurrence:</a:t>
            </a:r>
            <a:r>
              <a:rPr lang="en-US" dirty="0"/>
              <a:t> Mail – Box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Semantic:</a:t>
            </a:r>
            <a:r>
              <a:rPr lang="en-US" dirty="0"/>
              <a:t> Dog – Paw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Mediated:</a:t>
            </a:r>
            <a:r>
              <a:rPr lang="en-US" dirty="0"/>
              <a:t> Lion – Stripes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3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65101"/>
            <a:ext cx="7886700" cy="1325563"/>
          </a:xfrm>
        </p:spPr>
        <p:txBody>
          <a:bodyPr/>
          <a:lstStyle/>
          <a:p>
            <a:r>
              <a:rPr lang="en-US" b="1" dirty="0"/>
              <a:t>Associative Networks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D2D6816-C7AA-44E1-8756-97E09DF7C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17" y="2877323"/>
            <a:ext cx="1262168" cy="132556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C944E1-91F2-44E6-8807-C0CE4081856E}"/>
              </a:ext>
            </a:extLst>
          </p:cNvPr>
          <p:cNvSpPr/>
          <p:nvPr/>
        </p:nvSpPr>
        <p:spPr>
          <a:xfrm>
            <a:off x="1130678" y="1490664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Dog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E851AD-F2FE-4545-BFE6-095292FEF829}"/>
              </a:ext>
            </a:extLst>
          </p:cNvPr>
          <p:cNvSpPr/>
          <p:nvPr/>
        </p:nvSpPr>
        <p:spPr>
          <a:xfrm>
            <a:off x="551838" y="3552075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Mouse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B45534-E5BD-43BB-84A4-82371ABD184A}"/>
              </a:ext>
            </a:extLst>
          </p:cNvPr>
          <p:cNvSpPr/>
          <p:nvPr/>
        </p:nvSpPr>
        <p:spPr>
          <a:xfrm>
            <a:off x="1130678" y="5613487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Cheese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F44AD6-E285-4665-B13A-69678FEE7CCA}"/>
              </a:ext>
            </a:extLst>
          </p:cNvPr>
          <p:cNvSpPr/>
          <p:nvPr/>
        </p:nvSpPr>
        <p:spPr>
          <a:xfrm>
            <a:off x="5611039" y="149066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Pet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1B1F09-E228-4FF3-837B-CAE54D7406A9}"/>
              </a:ext>
            </a:extLst>
          </p:cNvPr>
          <p:cNvSpPr/>
          <p:nvPr/>
        </p:nvSpPr>
        <p:spPr>
          <a:xfrm>
            <a:off x="6554014" y="3540105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Fish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37235B-F703-4214-A7A9-E9D5BB0E0419}"/>
              </a:ext>
            </a:extLst>
          </p:cNvPr>
          <p:cNvSpPr/>
          <p:nvPr/>
        </p:nvSpPr>
        <p:spPr>
          <a:xfrm>
            <a:off x="5611039" y="5613487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Swim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B3581F-7920-4894-9A93-8FD5FA80015D}"/>
              </a:ext>
            </a:extLst>
          </p:cNvPr>
          <p:cNvCxnSpPr>
            <a:cxnSpLocks/>
          </p:cNvCxnSpPr>
          <p:nvPr/>
        </p:nvCxnSpPr>
        <p:spPr>
          <a:xfrm flipH="1" flipV="1">
            <a:off x="3078762" y="2404619"/>
            <a:ext cx="713062" cy="707697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0EA637-49E8-4D20-9758-5072C828367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661167" y="3540105"/>
            <a:ext cx="1203650" cy="388557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64D405-A04E-4877-9AE6-331AEE9C8000}"/>
              </a:ext>
            </a:extLst>
          </p:cNvPr>
          <p:cNvCxnSpPr>
            <a:cxnSpLocks/>
          </p:cNvCxnSpPr>
          <p:nvPr/>
        </p:nvCxnSpPr>
        <p:spPr>
          <a:xfrm flipH="1" flipV="1">
            <a:off x="1593908" y="4496499"/>
            <a:ext cx="327171" cy="99829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DE23C-8FDC-4C0F-B234-7A83B5EC6C62}"/>
              </a:ext>
            </a:extLst>
          </p:cNvPr>
          <p:cNvCxnSpPr>
            <a:cxnSpLocks/>
          </p:cNvCxnSpPr>
          <p:nvPr/>
        </p:nvCxnSpPr>
        <p:spPr>
          <a:xfrm flipH="1" flipV="1">
            <a:off x="3101536" y="1893030"/>
            <a:ext cx="2418420" cy="1197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189691-FB72-4A08-B769-DFE99AE1B6E1}"/>
              </a:ext>
            </a:extLst>
          </p:cNvPr>
          <p:cNvCxnSpPr>
            <a:cxnSpLocks/>
          </p:cNvCxnSpPr>
          <p:nvPr/>
        </p:nvCxnSpPr>
        <p:spPr>
          <a:xfrm flipH="1" flipV="1">
            <a:off x="5126986" y="3671782"/>
            <a:ext cx="1203649" cy="29463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682F7A-559F-407E-B453-A3771E68BCAC}"/>
              </a:ext>
            </a:extLst>
          </p:cNvPr>
          <p:cNvCxnSpPr>
            <a:cxnSpLocks/>
          </p:cNvCxnSpPr>
          <p:nvPr/>
        </p:nvCxnSpPr>
        <p:spPr>
          <a:xfrm flipH="1">
            <a:off x="5218853" y="2511577"/>
            <a:ext cx="879944" cy="600739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796360-01EC-412B-B2ED-707B6C223E57}"/>
              </a:ext>
            </a:extLst>
          </p:cNvPr>
          <p:cNvCxnSpPr>
            <a:cxnSpLocks/>
          </p:cNvCxnSpPr>
          <p:nvPr/>
        </p:nvCxnSpPr>
        <p:spPr>
          <a:xfrm flipV="1">
            <a:off x="7139031" y="4542858"/>
            <a:ext cx="193062" cy="951932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83F8F6-D62C-4281-82DC-3384EF3E8BFF}"/>
              </a:ext>
            </a:extLst>
          </p:cNvPr>
          <p:cNvCxnSpPr>
            <a:cxnSpLocks/>
          </p:cNvCxnSpPr>
          <p:nvPr/>
        </p:nvCxnSpPr>
        <p:spPr>
          <a:xfrm flipH="1" flipV="1">
            <a:off x="7139031" y="2493416"/>
            <a:ext cx="386796" cy="96782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B717B-E71A-4526-981F-1E5ECEBE833E}"/>
              </a:ext>
            </a:extLst>
          </p:cNvPr>
          <p:cNvCxnSpPr>
            <a:cxnSpLocks/>
          </p:cNvCxnSpPr>
          <p:nvPr/>
        </p:nvCxnSpPr>
        <p:spPr>
          <a:xfrm flipH="1">
            <a:off x="3101536" y="4202887"/>
            <a:ext cx="1048622" cy="1410600"/>
          </a:xfrm>
          <a:prstGeom prst="straightConnector1">
            <a:avLst/>
          </a:prstGeom>
          <a:ln w="19050">
            <a:solidFill>
              <a:srgbClr val="C0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501B66-2492-4EE7-9BF2-CD53AA3E525C}"/>
              </a:ext>
            </a:extLst>
          </p:cNvPr>
          <p:cNvCxnSpPr>
            <a:cxnSpLocks/>
          </p:cNvCxnSpPr>
          <p:nvPr/>
        </p:nvCxnSpPr>
        <p:spPr>
          <a:xfrm>
            <a:off x="4551656" y="4191155"/>
            <a:ext cx="1026843" cy="1410600"/>
          </a:xfrm>
          <a:prstGeom prst="straightConnector1">
            <a:avLst/>
          </a:prstGeom>
          <a:ln w="19050">
            <a:solidFill>
              <a:srgbClr val="C0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57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5" y="-29430"/>
            <a:ext cx="78867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2375"/>
            <a:ext cx="7886700" cy="4351338"/>
          </a:xfrm>
        </p:spPr>
        <p:txBody>
          <a:bodyPr/>
          <a:lstStyle/>
          <a:p>
            <a:r>
              <a:rPr lang="en-US" dirty="0"/>
              <a:t>Objects can be described in several ways:</a:t>
            </a:r>
          </a:p>
          <a:p>
            <a:endParaRPr lang="en-US" dirty="0"/>
          </a:p>
          <a:p>
            <a:pPr lvl="1"/>
            <a:r>
              <a:rPr lang="en-US" b="1" dirty="0"/>
              <a:t>Affordances</a:t>
            </a:r>
            <a:r>
              <a:rPr lang="en-US" dirty="0"/>
              <a:t>: Interactive or actionable properties of objects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Affordances == Action!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4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1" y="37586"/>
            <a:ext cx="7886700" cy="1325563"/>
          </a:xfrm>
        </p:spPr>
        <p:txBody>
          <a:bodyPr/>
          <a:lstStyle/>
          <a:p>
            <a:r>
              <a:rPr lang="en-US" b="1" dirty="0"/>
              <a:t>Affordances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83B440-F7D4-A3F9-980B-EB78C03C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162033"/>
            <a:ext cx="3057526" cy="3211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DA1802-E446-5250-4F62-C454D4DB68F8}"/>
              </a:ext>
            </a:extLst>
          </p:cNvPr>
          <p:cNvSpPr txBox="1"/>
          <p:nvPr/>
        </p:nvSpPr>
        <p:spPr>
          <a:xfrm>
            <a:off x="0" y="4373133"/>
            <a:ext cx="9372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0" lvl="4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Affords:</a:t>
            </a:r>
            <a:r>
              <a:rPr lang="en-US" sz="2400" dirty="0"/>
              <a:t> </a:t>
            </a:r>
            <a:r>
              <a:rPr lang="en-US" sz="2400" i="1" dirty="0"/>
              <a:t>Petting, Feeding, Picking up,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903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112678"/>
            <a:ext cx="7886700" cy="1325563"/>
          </a:xfrm>
        </p:spPr>
        <p:txBody>
          <a:bodyPr/>
          <a:lstStyle/>
          <a:p>
            <a:r>
              <a:rPr lang="en-US" b="1" dirty="0"/>
              <a:t>Measuring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241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Norms!</a:t>
            </a:r>
          </a:p>
          <a:p>
            <a:endParaRPr lang="en-US" dirty="0"/>
          </a:p>
          <a:p>
            <a:r>
              <a:rPr lang="en-US" b="1" dirty="0"/>
              <a:t>Not just for meaning</a:t>
            </a:r>
            <a:r>
              <a:rPr lang="en-US" dirty="0"/>
              <a:t>! Common throughout psychology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Social psychology </a:t>
            </a:r>
            <a:r>
              <a:rPr lang="en-US" sz="1800" dirty="0"/>
              <a:t>(Chicago Face Database; Ma et al., 2014)</a:t>
            </a:r>
          </a:p>
          <a:p>
            <a:pPr lvl="1"/>
            <a:endParaRPr lang="en-US" sz="1800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Psycholinguistics</a:t>
            </a:r>
            <a:r>
              <a:rPr lang="en-US" dirty="0"/>
              <a:t> </a:t>
            </a:r>
            <a:r>
              <a:rPr lang="en-US" sz="1800" dirty="0"/>
              <a:t>(Word Frequency; Brysbaert &amp; New, 2009; Concreteness, Brysbaert, </a:t>
            </a:r>
            <a:r>
              <a:rPr lang="en-US" sz="1800" dirty="0" err="1"/>
              <a:t>Kuperman</a:t>
            </a:r>
            <a:r>
              <a:rPr lang="en-US" sz="1800" dirty="0"/>
              <a:t>, &amp; Warriner, 2014 etc.)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2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" y="112678"/>
            <a:ext cx="7886700" cy="1325563"/>
          </a:xfrm>
        </p:spPr>
        <p:txBody>
          <a:bodyPr/>
          <a:lstStyle/>
          <a:p>
            <a:r>
              <a:rPr lang="en-US" b="1" dirty="0"/>
              <a:t>Why use Norms?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241"/>
            <a:ext cx="7886700" cy="4351338"/>
          </a:xfrm>
        </p:spPr>
        <p:txBody>
          <a:bodyPr>
            <a:normAutofit/>
          </a:bodyPr>
          <a:lstStyle/>
          <a:p>
            <a:r>
              <a:rPr lang="en-US" b="1" dirty="0"/>
              <a:t>Control for potential confounds!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Example</a:t>
            </a:r>
            <a:r>
              <a:rPr lang="en-US" dirty="0"/>
              <a:t>: Related pairs </a:t>
            </a:r>
            <a:r>
              <a:rPr lang="en-US" b="1" dirty="0"/>
              <a:t>(mouse – cheese) </a:t>
            </a:r>
            <a:r>
              <a:rPr lang="en-US" dirty="0"/>
              <a:t>are better remembered that unrelated pairs </a:t>
            </a:r>
            <a:r>
              <a:rPr lang="en-US" b="1" dirty="0"/>
              <a:t>(mouse – brick)</a:t>
            </a:r>
          </a:p>
          <a:p>
            <a:pPr lvl="1"/>
            <a:endParaRPr lang="en-US" dirty="0"/>
          </a:p>
          <a:p>
            <a:r>
              <a:rPr lang="en-US" b="1" dirty="0"/>
              <a:t>Reproducible Research</a:t>
            </a:r>
          </a:p>
          <a:p>
            <a:pPr lvl="1"/>
            <a:r>
              <a:rPr lang="en-US" dirty="0"/>
              <a:t>Are the results due to the </a:t>
            </a:r>
            <a:r>
              <a:rPr lang="en-US" b="1" dirty="0"/>
              <a:t>stimuli</a:t>
            </a:r>
            <a:r>
              <a:rPr lang="en-US" dirty="0"/>
              <a:t> or the </a:t>
            </a:r>
            <a:r>
              <a:rPr lang="en-US" b="1" dirty="0">
                <a:solidFill>
                  <a:schemeClr val="accent1"/>
                </a:solidFill>
              </a:rPr>
              <a:t>manipulation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Ease of replication (if norms are open access)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4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3755</TotalTime>
  <Words>1348</Words>
  <Application>Microsoft Office PowerPoint</Application>
  <PresentationFormat>On-screen Show (4:3)</PresentationFormat>
  <Paragraphs>317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Affordance Norms for 3000 Concrete Objects</vt:lpstr>
      <vt:lpstr>Introduction</vt:lpstr>
      <vt:lpstr>Semantic Features</vt:lpstr>
      <vt:lpstr>Associations</vt:lpstr>
      <vt:lpstr>Associative Networks</vt:lpstr>
      <vt:lpstr>Introduction</vt:lpstr>
      <vt:lpstr>Affordances</vt:lpstr>
      <vt:lpstr>Measuring Meaning</vt:lpstr>
      <vt:lpstr>Why use Norms?</vt:lpstr>
      <vt:lpstr>Norms Measuring Meaning</vt:lpstr>
      <vt:lpstr>BOI Norms (Pexman et al. 2019)</vt:lpstr>
      <vt:lpstr>Advantages of Open-Ended Approaches</vt:lpstr>
      <vt:lpstr>Norming Affordances</vt:lpstr>
      <vt:lpstr>Stimuli Creation and Participant Recruitment</vt:lpstr>
      <vt:lpstr>General Procedure</vt:lpstr>
      <vt:lpstr>General Procedure</vt:lpstr>
      <vt:lpstr>Data Processing – Challenges</vt:lpstr>
      <vt:lpstr>Data Processing – Procedure</vt:lpstr>
      <vt:lpstr>Example: Pre-Processing</vt:lpstr>
      <vt:lpstr>Example: Processing</vt:lpstr>
      <vt:lpstr>Example: Processing</vt:lpstr>
      <vt:lpstr>Example: Processing</vt:lpstr>
      <vt:lpstr>Example: Processing</vt:lpstr>
      <vt:lpstr>Example: Final Dataset</vt:lpstr>
      <vt:lpstr>Example: Final Dataset</vt:lpstr>
      <vt:lpstr>So what exactly are we measuring?</vt:lpstr>
      <vt:lpstr>Computing Affordance Frequency</vt:lpstr>
      <vt:lpstr>Noun vs. Verb Responses</vt:lpstr>
      <vt:lpstr>Project Goals</vt:lpstr>
      <vt:lpstr>Current Project Status</vt:lpstr>
      <vt:lpstr>Current Snapshot</vt:lpstr>
      <vt:lpstr>Current Snapshot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Affordance Norms for 3000 Objects</dc:title>
  <dc:creator>Nick Maxwell</dc:creator>
  <cp:lastModifiedBy>Maxwell, Nicholas</cp:lastModifiedBy>
  <cp:revision>153</cp:revision>
  <dcterms:created xsi:type="dcterms:W3CDTF">2021-11-28T18:14:30Z</dcterms:created>
  <dcterms:modified xsi:type="dcterms:W3CDTF">2022-10-10T21:04:38Z</dcterms:modified>
</cp:coreProperties>
</file>