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062400" cy="31546800"/>
  <p:notesSz cx="32099250" cy="4952365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936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FE9073-15DF-6984-6A99-74371DB31B9B}" name="Nick Maxwell" initials="NM" userId="Nick Max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Pyc" initials="MP" lastIdx="1" clrIdx="0"/>
  <p:cmAuthor id="2" name="Mark Huff" initials="MH" lastIdx="6" clrIdx="1">
    <p:extLst>
      <p:ext uri="{19B8F6BF-5375-455C-9EA6-DF929625EA0E}">
        <p15:presenceInfo xmlns:p15="http://schemas.microsoft.com/office/powerpoint/2012/main" userId="1401e3e00133cd3c" providerId="Windows Live"/>
      </p:ext>
    </p:extLst>
  </p:cmAuthor>
  <p:cmAuthor id="3" name="Nick Maxwell" initials="NM" lastIdx="5" clrIdx="2">
    <p:extLst>
      <p:ext uri="{19B8F6BF-5375-455C-9EA6-DF929625EA0E}">
        <p15:presenceInfo xmlns:p15="http://schemas.microsoft.com/office/powerpoint/2012/main" userId="8614ede61265de7b" providerId="Windows Live"/>
      </p:ext>
    </p:extLst>
  </p:cmAuthor>
  <p:cmAuthor id="4" name="Nicholas Maxwell" initials="NM" lastIdx="6" clrIdx="3">
    <p:extLst>
      <p:ext uri="{19B8F6BF-5375-455C-9EA6-DF929625EA0E}">
        <p15:presenceInfo xmlns:p15="http://schemas.microsoft.com/office/powerpoint/2012/main" userId="S::w10026941@usm.edu::1a044d9d-3e7b-4dec-96dd-0930cc4f0d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0"/>
    <a:srgbClr val="0080FF"/>
    <a:srgbClr val="179923"/>
    <a:srgbClr val="00CC00"/>
    <a:srgbClr val="0000FF"/>
    <a:srgbClr val="07E32C"/>
    <a:srgbClr val="09104F"/>
    <a:srgbClr val="202248"/>
    <a:srgbClr val="2E3150"/>
    <a:srgbClr val="37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173" autoAdjust="0"/>
  </p:normalViewPr>
  <p:slideViewPr>
    <p:cSldViewPr snapToObjects="1">
      <p:cViewPr>
        <p:scale>
          <a:sx n="33" d="100"/>
          <a:sy n="33" d="100"/>
        </p:scale>
        <p:origin x="16" y="-1776"/>
      </p:cViewPr>
      <p:guideLst>
        <p:guide orient="horz" pos="9936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146C44-DBBC-4DC3-BC1B-D95C60BD55A4}" type="datetimeFigureOut">
              <a:rPr lang="en-US"/>
              <a:pPr>
                <a:defRPr/>
              </a:pPr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059D5-DA22-434C-9FD4-68A29573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5723581-BD50-4342-A046-BA9E0087A503}" type="datetimeFigureOut">
              <a:rPr lang="en-US"/>
              <a:pPr>
                <a:defRPr/>
              </a:pPr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70300" y="3714750"/>
            <a:ext cx="24758650" cy="1857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66408" tIns="233204" rIns="466408" bIns="2332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9925" y="23523733"/>
            <a:ext cx="25679400" cy="22285643"/>
          </a:xfrm>
          <a:prstGeom prst="rect">
            <a:avLst/>
          </a:prstGeom>
        </p:spPr>
        <p:txBody>
          <a:bodyPr vert="horz" lIns="466408" tIns="233204" rIns="466408" bIns="233204" rtlCol="0"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8F59EE-7A49-48BD-94EE-9EE133FD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670300" y="3714750"/>
            <a:ext cx="24758650" cy="18570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190553" fontAlgn="base">
              <a:spcBef>
                <a:spcPct val="0"/>
              </a:spcBef>
              <a:spcAft>
                <a:spcPct val="0"/>
              </a:spcAft>
            </a:pPr>
            <a:fld id="{A79FC9CB-CBC5-466A-80F1-59D166C03F36}" type="slidenum">
              <a:rPr lang="en-US">
                <a:cs typeface="Arial" charset="0"/>
              </a:rPr>
              <a:pPr defTabSz="1119055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799957"/>
            <a:ext cx="35753040" cy="6762115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876520"/>
            <a:ext cx="29443680" cy="806196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263337"/>
            <a:ext cx="946404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263337"/>
            <a:ext cx="2769108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0271742"/>
            <a:ext cx="35753040" cy="6265545"/>
          </a:xfrm>
          <a:prstGeom prst="rect">
            <a:avLst/>
          </a:prstGeom>
        </p:spPr>
        <p:txBody>
          <a:bodyPr vert="horz" lIns="438912" tIns="219456" rIns="438912" bIns="219456"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370882"/>
            <a:ext cx="35753040" cy="690086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1" y="7061520"/>
            <a:ext cx="185848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1" y="10004425"/>
            <a:ext cx="185848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8" y="7061520"/>
            <a:ext cx="185921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8" y="10004425"/>
            <a:ext cx="185921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56030"/>
            <a:ext cx="13838240" cy="534543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56032"/>
            <a:ext cx="23514050" cy="2692432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601462"/>
            <a:ext cx="13838240" cy="2157889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2082760"/>
            <a:ext cx="25237440" cy="260699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818765"/>
            <a:ext cx="25237440" cy="1892808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689755"/>
            <a:ext cx="25237440" cy="3702365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13135586" y="16650286"/>
            <a:ext cx="13711068" cy="129662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B81F0C-0E8B-D1FB-4834-00944932665A}"/>
              </a:ext>
            </a:extLst>
          </p:cNvPr>
          <p:cNvSpPr/>
          <p:nvPr/>
        </p:nvSpPr>
        <p:spPr>
          <a:xfrm>
            <a:off x="17935762" y="18440400"/>
            <a:ext cx="4162238" cy="3582854"/>
          </a:xfrm>
          <a:prstGeom prst="round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C6F532-0F9A-2D6F-577D-B835EC1CEDEF}"/>
              </a:ext>
            </a:extLst>
          </p:cNvPr>
          <p:cNvSpPr/>
          <p:nvPr/>
        </p:nvSpPr>
        <p:spPr>
          <a:xfrm>
            <a:off x="13273364" y="18440400"/>
            <a:ext cx="4162238" cy="3582854"/>
          </a:xfrm>
          <a:prstGeom prst="round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98790" y="18063570"/>
            <a:ext cx="12484504" cy="13372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3524" y="-228600"/>
            <a:ext cx="27343276" cy="301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9484" tIns="184741" rIns="369484" bIns="184741" anchor="ctr"/>
          <a:lstStyle/>
          <a:p>
            <a:pPr defTabSz="3694113">
              <a:defRPr/>
            </a:pPr>
            <a:r>
              <a:rPr lang="en-US" sz="4600" i="1" kern="0" dirty="0">
                <a:solidFill>
                  <a:schemeClr val="bg1"/>
                </a:solidFill>
                <a:latin typeface="Arial Black"/>
                <a:ea typeface="+mj-ea"/>
                <a:cs typeface="Arial" pitchFamily="34" charset="0"/>
              </a:rPr>
              <a:t>Affordance Norms for 3000 Highly Concrete Nouns</a:t>
            </a:r>
          </a:p>
          <a:p>
            <a:pPr defTabSz="3694113">
              <a:defRPr/>
            </a:pPr>
            <a:endParaRPr lang="en-US" sz="4600" i="1" kern="0" dirty="0">
              <a:solidFill>
                <a:schemeClr val="bg1"/>
              </a:solidFill>
              <a:latin typeface="Arial Black" panose="020B0A040201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5829" y="2701635"/>
            <a:ext cx="12437465" cy="14976765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363240" y="22611290"/>
            <a:ext cx="14529913" cy="88245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51312" y="3857789"/>
            <a:ext cx="11985141" cy="1260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Investigating memory, language, and perception requires a complete understanding of what words mean, they context they are used in, and the actionable properties of their referents.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While a word’s meaning can be operationalized using a variety of methods, researchers often define meaning int terms of semantic similarity and cue-target associations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However, for concrete nouns, words can also be described in terms of their potential actionable properties (i.e., affordances; Gibson, 1977), which reflect potential object-actor interactions.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While Cognitive Psychology has a long-standing tradition of cataloguing semantic similarity and cue-target associations, to date, norms for object affordances have not been generated.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We address this limitation by creating affordance norms for 3000 concrete nouns, which were collected using an open-ended response method.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Based on these responses, we generated two affordance measures: Affordance Strength (AFS), which captures the probability of a particular object eliciting a unique affordance, and Affordance Set Size (AFSS), which reflects the total number of unique affordances related to a specific object.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Finally, because our stimuli overlapped with </a:t>
            </a:r>
            <a:r>
              <a:rPr lang="en-US" sz="3000" dirty="0" err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Pexman</a:t>
            </a: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et al.’s (2019) Body-Object Interaction norms (BOI), we assessed the degree to which each affordance measure related to BOI.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222182" y="2713989"/>
            <a:ext cx="14506119" cy="19557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AutoShape 4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6" name="AutoShape 6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7" name="AutoShape 8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8" name="AutoShape 10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161170" y="2695005"/>
            <a:ext cx="13685483" cy="13605057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3106401" y="29896111"/>
            <a:ext cx="13746001" cy="1539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Questions? Email </a:t>
            </a:r>
            <a:r>
              <a:rPr lang="en-US" sz="3600" b="1" dirty="0">
                <a:solidFill>
                  <a:srgbClr val="0080FF"/>
                </a:solidFill>
                <a:latin typeface="+mj-lt"/>
                <a:cs typeface="Arial" pitchFamily="34" charset="0"/>
              </a:rPr>
              <a:t>nicholas.maxwell@msutexas.edu.  </a:t>
            </a:r>
          </a:p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Project info and data available at: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80FF"/>
                </a:solidFill>
              </a:rPr>
              <a:t>https://osf.io/68bkt/</a:t>
            </a:r>
            <a:endParaRPr lang="en-US" sz="3600" b="1" dirty="0">
              <a:solidFill>
                <a:srgbClr val="0080FF"/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15374" name="TextBox 24"/>
          <p:cNvSpPr txBox="1">
            <a:spLocks noChangeArrowheads="1"/>
          </p:cNvSpPr>
          <p:nvPr/>
        </p:nvSpPr>
        <p:spPr bwMode="auto">
          <a:xfrm>
            <a:off x="14991013" y="16992600"/>
            <a:ext cx="1021060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Data Processing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F88957A9-2022-4364-8FE5-3B02125CA965}"/>
              </a:ext>
            </a:extLst>
          </p:cNvPr>
          <p:cNvSpPr/>
          <p:nvPr/>
        </p:nvSpPr>
        <p:spPr bwMode="auto">
          <a:xfrm>
            <a:off x="28245053" y="235744"/>
            <a:ext cx="383514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110">
            <a:extLst>
              <a:ext uri="{FF2B5EF4-FFF2-40B4-BE49-F238E27FC236}">
                <a16:creationId xmlns:a16="http://schemas.microsoft.com/office/drawing/2014/main" id="{D3F1828B-2095-410F-8ED8-93EA252CA636}"/>
              </a:ext>
            </a:extLst>
          </p:cNvPr>
          <p:cNvSpPr/>
          <p:nvPr/>
        </p:nvSpPr>
        <p:spPr>
          <a:xfrm>
            <a:off x="37200840" y="235744"/>
            <a:ext cx="4480560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E0937BB1-3E60-488B-9B04-673B3826479A}"/>
              </a:ext>
            </a:extLst>
          </p:cNvPr>
          <p:cNvSpPr/>
          <p:nvPr/>
        </p:nvSpPr>
        <p:spPr bwMode="auto">
          <a:xfrm>
            <a:off x="32401933" y="235744"/>
            <a:ext cx="447886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2" descr="https://static.wixstatic.com/media/73bb89_9f15da66f1cf44d3bde9cf2721005373~mv2.jpg/v1/fill/w_243,h_116,al_c,q_80,usm_0.66_1.00_0.01/73bb89_9f15da66f1cf44d3bde9cf2721005373~mv2.jpg">
            <a:extLst>
              <a:ext uri="{FF2B5EF4-FFF2-40B4-BE49-F238E27FC236}">
                <a16:creationId xmlns:a16="http://schemas.microsoft.com/office/drawing/2014/main" id="{163B0F64-1E4B-4618-9F5C-F2F59E5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3571" y="325863"/>
            <a:ext cx="4132936" cy="1972926"/>
          </a:xfrm>
          <a:prstGeom prst="rect">
            <a:avLst/>
          </a:prstGeom>
          <a:noFill/>
        </p:spPr>
      </p:pic>
      <p:pic>
        <p:nvPicPr>
          <p:cNvPr id="55" name="Picture 4" descr="https://static.wixstatic.com/media/73bb89_084693ce6dd5412e9af5749680e41fe3~mv2.jpg/v1/fill/w_305,h_130,al_c,q_80,usm_0.66_1.00_0.01/73bb89_084693ce6dd5412e9af5749680e41fe3~mv2.jpg">
            <a:extLst>
              <a:ext uri="{FF2B5EF4-FFF2-40B4-BE49-F238E27FC236}">
                <a16:creationId xmlns:a16="http://schemas.microsoft.com/office/drawing/2014/main" id="{4F07CA47-DAD1-4274-BA83-25FD9322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64953" y="393270"/>
            <a:ext cx="4111647" cy="175250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E185A-A81F-4E72-B1FE-D0FE9BB19CF3}"/>
              </a:ext>
            </a:extLst>
          </p:cNvPr>
          <p:cNvSpPr txBox="1"/>
          <p:nvPr/>
        </p:nvSpPr>
        <p:spPr>
          <a:xfrm>
            <a:off x="559418" y="1410732"/>
            <a:ext cx="214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80FF"/>
                </a:solidFill>
              </a:rPr>
              <a:t>Nicholas P. Maxwell,  Mark J. Huff, Alen </a:t>
            </a:r>
            <a:r>
              <a:rPr lang="en-US" sz="4000" b="1" i="1" dirty="0" err="1">
                <a:solidFill>
                  <a:srgbClr val="0080FF"/>
                </a:solidFill>
              </a:rPr>
              <a:t>Hajnal</a:t>
            </a:r>
            <a:r>
              <a:rPr lang="en-US" sz="4000" b="1" i="1" dirty="0">
                <a:solidFill>
                  <a:srgbClr val="0080FF"/>
                </a:solidFill>
              </a:rPr>
              <a:t>, Jacob M. </a:t>
            </a:r>
            <a:r>
              <a:rPr lang="en-US" sz="4000" b="1" i="1" dirty="0" err="1">
                <a:solidFill>
                  <a:srgbClr val="0080FF"/>
                </a:solidFill>
              </a:rPr>
              <a:t>Namias</a:t>
            </a:r>
            <a:r>
              <a:rPr lang="en-US" sz="4000" b="1" i="1" dirty="0">
                <a:solidFill>
                  <a:srgbClr val="0080FF"/>
                </a:solidFill>
              </a:rPr>
              <a:t>, &amp; Tyler Surber</a:t>
            </a:r>
          </a:p>
        </p:txBody>
      </p:sp>
      <p:sp>
        <p:nvSpPr>
          <p:cNvPr id="81" name="TextBox 24">
            <a:extLst>
              <a:ext uri="{FF2B5EF4-FFF2-40B4-BE49-F238E27FC236}">
                <a16:creationId xmlns:a16="http://schemas.microsoft.com/office/drawing/2014/main" id="{A9CFA957-EEDC-4446-AA3D-29AA7E59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88" y="2895600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Introduction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D7212765-3C46-42A4-8B99-B049272A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1771" y="2939927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Materials and Procedure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7B0C828D-A172-473F-9A2D-45C2985B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894" y="22739628"/>
            <a:ext cx="9372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Conclusions</a:t>
            </a: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B9C85-B0DC-1E04-0F80-339D1EB2C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319" y="325863"/>
            <a:ext cx="1991416" cy="1991416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DD0042E9-9DE2-450E-DB26-FC337B54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2748" y="2737242"/>
            <a:ext cx="1115019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Results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26F0A728-1753-D6AE-936D-9C308D1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76" y="18281703"/>
            <a:ext cx="994829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800" b="1" u="sng" dirty="0">
                <a:solidFill>
                  <a:srgbClr val="0080FF"/>
                </a:solidFill>
              </a:rPr>
              <a:t>Participants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575893-A185-BF11-5707-A77DA18B4012}"/>
              </a:ext>
            </a:extLst>
          </p:cNvPr>
          <p:cNvSpPr txBox="1"/>
          <p:nvPr/>
        </p:nvSpPr>
        <p:spPr>
          <a:xfrm>
            <a:off x="13863066" y="4981005"/>
            <a:ext cx="125021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000090"/>
                </a:solidFill>
                <a:latin typeface="+mj-lt"/>
              </a:rPr>
              <a:t>3000 highly concrete nouns were generated using the MRC Psycholinguistic Database (Coltheart, 1981).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19185-2D8F-3C02-AB1E-687FA96337CB}"/>
              </a:ext>
            </a:extLst>
          </p:cNvPr>
          <p:cNvSpPr txBox="1"/>
          <p:nvPr/>
        </p:nvSpPr>
        <p:spPr>
          <a:xfrm>
            <a:off x="27756255" y="23865542"/>
            <a:ext cx="13700232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+mj-lt"/>
              </a:rPr>
              <a:t>Overall, affordance measures show low correlations with existing BOI measures, which suggests that affordances measures and BOI are likely assessing two separate constructs.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+mj-lt"/>
              </a:rPr>
              <a:t>Lexical variables (e.g., SUBTLEX frequency) correlate with affordances. This finding is consistent with behavioral ecology, as more frequently occurring objects are likely to lend themselves to more uses.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+mj-lt"/>
              </a:rPr>
              <a:t>Additionally, developmental variables (e.g., Age of Acquisition) also correlated with affordances, which suggests that as individuals age, there perceptions of affordances also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+mj-lt"/>
              </a:rPr>
              <a:t>Finally, this dataset provides a starting point for investigating common versus uncommon affordances.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+mj-lt"/>
              </a:rPr>
              <a:t>Future research can leverage this dataset to assess the links between object perception and object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8714A4A6-D7B1-2D31-A891-76913483C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5437"/>
              </p:ext>
            </p:extLst>
          </p:nvPr>
        </p:nvGraphicFramePr>
        <p:xfrm>
          <a:off x="13806792" y="23469600"/>
          <a:ext cx="12330064" cy="563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711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361819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3187075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586459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1126497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Cue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Lemma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POS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Cook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Cook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Smoke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Smoke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 with 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 with 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</a:tbl>
          </a:graphicData>
        </a:graphic>
      </p:graphicFrame>
      <p:sp>
        <p:nvSpPr>
          <p:cNvPr id="11" name="TextBox 24">
            <a:extLst>
              <a:ext uri="{FF2B5EF4-FFF2-40B4-BE49-F238E27FC236}">
                <a16:creationId xmlns:a16="http://schemas.microsoft.com/office/drawing/2014/main" id="{1BAF23E0-C22E-C08A-6EDE-CAB02B85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4153845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Materials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graphicFrame>
        <p:nvGraphicFramePr>
          <p:cNvPr id="14" name="Table 31">
            <a:extLst>
              <a:ext uri="{FF2B5EF4-FFF2-40B4-BE49-F238E27FC236}">
                <a16:creationId xmlns:a16="http://schemas.microsoft.com/office/drawing/2014/main" id="{F95D895D-CACD-72FC-56F1-E3BF4BFD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43970"/>
              </p:ext>
            </p:extLst>
          </p:nvPr>
        </p:nvGraphicFramePr>
        <p:xfrm>
          <a:off x="13782826" y="6295926"/>
          <a:ext cx="11884405" cy="199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241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240309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3071881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492974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998085"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Concrete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SUBLTEX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Mean (</a:t>
                      </a:r>
                      <a:r>
                        <a:rPr lang="en-US" sz="3600" i="1" dirty="0">
                          <a:solidFill>
                            <a:srgbClr val="000090"/>
                          </a:solidFill>
                        </a:rPr>
                        <a:t>SD</a:t>
                      </a:r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4.61 (0.33)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2.01 (0.87)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5.18 (0.60)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82F4D25-031C-6357-A899-45AD96ACFA4E}"/>
              </a:ext>
            </a:extLst>
          </p:cNvPr>
          <p:cNvSpPr txBox="1"/>
          <p:nvPr/>
        </p:nvSpPr>
        <p:spPr>
          <a:xfrm>
            <a:off x="13792200" y="8528418"/>
            <a:ext cx="1231571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Concreteness values taken from Brysbaert et al. (2014), SUBTLEX frequency values taken from Brysbaert and New (2009), and BOI values take from 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Pexman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 (2019).</a:t>
            </a:r>
          </a:p>
          <a:p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A4922A11-8584-3B88-2F6A-AAD9B247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10291925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Procedure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765FC-F6E6-772B-3123-CB45741D147B}"/>
              </a:ext>
            </a:extLst>
          </p:cNvPr>
          <p:cNvSpPr txBox="1"/>
          <p:nvPr/>
        </p:nvSpPr>
        <p:spPr>
          <a:xfrm>
            <a:off x="13792200" y="11314829"/>
            <a:ext cx="11020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0"/>
                </a:solidFill>
                <a:latin typeface="+mj-lt"/>
              </a:rPr>
              <a:t>Participants were instructed to list as many uses as possible for 30 objects.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D83A6E74-CBD4-4109-5E82-7A813985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28" y="12468246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dirty="0">
                <a:solidFill>
                  <a:srgbClr val="000090"/>
                </a:solidFill>
              </a:rPr>
              <a:t>Example: </a:t>
            </a:r>
            <a:r>
              <a:rPr lang="en-US" sz="4000" b="1" dirty="0">
                <a:solidFill>
                  <a:srgbClr val="0080FF"/>
                </a:solidFill>
              </a:rPr>
              <a:t>CUP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59677-CF1B-3534-4F7F-185474D194E3}"/>
              </a:ext>
            </a:extLst>
          </p:cNvPr>
          <p:cNvSpPr txBox="1"/>
          <p:nvPr/>
        </p:nvSpPr>
        <p:spPr>
          <a:xfrm>
            <a:off x="14050071" y="13719617"/>
            <a:ext cx="1002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FF"/>
                </a:solidFill>
                <a:latin typeface="+mj-lt"/>
              </a:rPr>
              <a:t>Common Affordances:</a:t>
            </a:r>
            <a:r>
              <a:rPr lang="en-US" sz="3200" dirty="0">
                <a:solidFill>
                  <a:srgbClr val="0080FF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Drink, Pick Up, Throw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9758D-00B6-E9E7-C354-C2D856337C4A}"/>
              </a:ext>
            </a:extLst>
          </p:cNvPr>
          <p:cNvSpPr txBox="1"/>
          <p:nvPr/>
        </p:nvSpPr>
        <p:spPr>
          <a:xfrm>
            <a:off x="14050071" y="14654615"/>
            <a:ext cx="1002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FF"/>
                </a:solidFill>
                <a:latin typeface="+mj-lt"/>
              </a:rPr>
              <a:t>Less Common Affordances: 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Wear, Strainer, Listen</a:t>
            </a:r>
          </a:p>
        </p:txBody>
      </p:sp>
      <p:graphicFrame>
        <p:nvGraphicFramePr>
          <p:cNvPr id="23" name="Table 31">
            <a:extLst>
              <a:ext uri="{FF2B5EF4-FFF2-40B4-BE49-F238E27FC236}">
                <a16:creationId xmlns:a16="http://schemas.microsoft.com/office/drawing/2014/main" id="{48D4032E-7680-3CE4-7226-BC0B51B6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95665"/>
              </p:ext>
            </p:extLst>
          </p:nvPr>
        </p:nvGraphicFramePr>
        <p:xfrm>
          <a:off x="1447800" y="20757082"/>
          <a:ext cx="10114471" cy="8524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4930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2759541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</a:tblGrid>
              <a:tr h="774993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Final </a:t>
                      </a:r>
                      <a:r>
                        <a:rPr lang="en-US" sz="4000" b="1" i="1" dirty="0">
                          <a:solidFill>
                            <a:srgbClr val="0080FF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Southern Mississippi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1161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Prolific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756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South Alabama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365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Midwestern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Hope College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3774291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Connecticut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997608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Central Connecticut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171330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Illinois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000711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Clemson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8082929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Butler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1617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D1BE8B9-6F12-1FB2-9D89-8D4F45652803}"/>
              </a:ext>
            </a:extLst>
          </p:cNvPr>
          <p:cNvSpPr txBox="1"/>
          <p:nvPr/>
        </p:nvSpPr>
        <p:spPr>
          <a:xfrm>
            <a:off x="1394478" y="19718092"/>
            <a:ext cx="994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  <a:latin typeface="+mj-lt"/>
              </a:rPr>
              <a:t>We recruited 3189 participants from ten sources.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C4ECE-C498-DAF2-C0F2-BE139D262197}"/>
              </a:ext>
            </a:extLst>
          </p:cNvPr>
          <p:cNvSpPr txBox="1"/>
          <p:nvPr/>
        </p:nvSpPr>
        <p:spPr>
          <a:xfrm>
            <a:off x="1366915" y="29641800"/>
            <a:ext cx="9948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Values indicate final </a:t>
            </a:r>
            <a:r>
              <a:rPr lang="en-US" sz="3200" i="1" dirty="0">
                <a:solidFill>
                  <a:srgbClr val="000090"/>
                </a:solidFill>
                <a:latin typeface="+mj-lt"/>
              </a:rPr>
              <a:t>n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s for each test cite following data screening. The final dataset contained data from 3154 participants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A72BE-1D38-6815-EE01-4134883D7274}"/>
              </a:ext>
            </a:extLst>
          </p:cNvPr>
          <p:cNvSpPr txBox="1"/>
          <p:nvPr/>
        </p:nvSpPr>
        <p:spPr>
          <a:xfrm>
            <a:off x="13182600" y="18573754"/>
            <a:ext cx="4327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90"/>
                </a:solidFill>
              </a:rPr>
              <a:t>Step 1: </a:t>
            </a:r>
          </a:p>
          <a:p>
            <a:pPr algn="ctr"/>
            <a:r>
              <a:rPr lang="en-US" sz="3600" b="1" dirty="0">
                <a:solidFill>
                  <a:srgbClr val="000090"/>
                </a:solidFill>
              </a:rPr>
              <a:t>Cleaning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Spell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Remove Punctuation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1F478-7DFF-A029-913D-CE1B67AE8B19}"/>
              </a:ext>
            </a:extLst>
          </p:cNvPr>
          <p:cNvSpPr txBox="1"/>
          <p:nvPr/>
        </p:nvSpPr>
        <p:spPr>
          <a:xfrm>
            <a:off x="17846340" y="18590496"/>
            <a:ext cx="4293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90"/>
                </a:solidFill>
              </a:rPr>
              <a:t>Step 2: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000090"/>
                </a:solidFill>
              </a:rPr>
              <a:t>Parse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Remove Stop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Tokenize Sentences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440C68-192A-A408-66A9-BA972F9B63EB}"/>
              </a:ext>
            </a:extLst>
          </p:cNvPr>
          <p:cNvSpPr/>
          <p:nvPr/>
        </p:nvSpPr>
        <p:spPr>
          <a:xfrm>
            <a:off x="22568934" y="18494677"/>
            <a:ext cx="4162238" cy="3582854"/>
          </a:xfrm>
          <a:prstGeom prst="round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CBDCAC-EB64-CF70-7042-2E38A52CEC98}"/>
              </a:ext>
            </a:extLst>
          </p:cNvPr>
          <p:cNvSpPr txBox="1"/>
          <p:nvPr/>
        </p:nvSpPr>
        <p:spPr>
          <a:xfrm>
            <a:off x="22494539" y="18571606"/>
            <a:ext cx="432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90"/>
                </a:solidFill>
              </a:rPr>
              <a:t>Step 3: Standardize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Lemmatize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Part of Speech Tag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20F0BD34-425D-06DD-6621-A21DDE2D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224" y="22555200"/>
            <a:ext cx="1061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dirty="0">
                <a:solidFill>
                  <a:srgbClr val="000090"/>
                </a:solidFill>
              </a:rPr>
              <a:t>Example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675E0745-B13C-FB6F-140B-CB590313F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0" y="6606050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Snapshot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3592EF65-E96F-A458-06A3-B7E1F6CB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9913" y="12969414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Correlations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BC1C2500-A19B-10B1-1697-DC8DF255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73627"/>
              </p:ext>
            </p:extLst>
          </p:nvPr>
        </p:nvGraphicFramePr>
        <p:xfrm>
          <a:off x="28128962" y="7622472"/>
          <a:ext cx="13099994" cy="2817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200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571742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3386086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747966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939194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Measure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Mean (</a:t>
                      </a:r>
                      <a:r>
                        <a:rPr lang="en-US" sz="4000" b="1" i="1" dirty="0">
                          <a:solidFill>
                            <a:srgbClr val="0080FF"/>
                          </a:solidFill>
                        </a:rPr>
                        <a:t>SD</a:t>
                      </a:r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Min.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Max.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939194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.03 (.04)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939194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AFSS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34.62 (9.51)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20CC8D9-9221-8E72-5862-20078935873E}"/>
              </a:ext>
            </a:extLst>
          </p:cNvPr>
          <p:cNvSpPr txBox="1"/>
          <p:nvPr/>
        </p:nvSpPr>
        <p:spPr>
          <a:xfrm>
            <a:off x="28097408" y="10642039"/>
            <a:ext cx="1373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Most Unique Affordances: </a:t>
            </a:r>
            <a:r>
              <a:rPr lang="en-US" sz="3000" dirty="0">
                <a:solidFill>
                  <a:srgbClr val="000090"/>
                </a:solidFill>
              </a:rPr>
              <a:t>Me (88), Weapon (81), Newspaper (79), Someone (77), Medicine (74)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BFA44-0D44-117B-A5BA-70976501ADBF}"/>
              </a:ext>
            </a:extLst>
          </p:cNvPr>
          <p:cNvSpPr txBox="1"/>
          <p:nvPr/>
        </p:nvSpPr>
        <p:spPr>
          <a:xfrm>
            <a:off x="28128962" y="11785937"/>
            <a:ext cx="14375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Least Unique Affordances: </a:t>
            </a:r>
            <a:r>
              <a:rPr lang="en-US" sz="3000" dirty="0">
                <a:solidFill>
                  <a:srgbClr val="000090"/>
                </a:solidFill>
              </a:rPr>
              <a:t>Broiler (13), Tinsel (13), Hanger (13), Pantry (14), Washboard (14)  </a:t>
            </a:r>
          </a:p>
        </p:txBody>
      </p:sp>
      <p:graphicFrame>
        <p:nvGraphicFramePr>
          <p:cNvPr id="46" name="Table 31">
            <a:extLst>
              <a:ext uri="{FF2B5EF4-FFF2-40B4-BE49-F238E27FC236}">
                <a16:creationId xmlns:a16="http://schemas.microsoft.com/office/drawing/2014/main" id="{5E95A154-BB4F-F3C8-6615-1EF06BCEA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13756"/>
              </p:ext>
            </p:extLst>
          </p:nvPr>
        </p:nvGraphicFramePr>
        <p:xfrm>
          <a:off x="28128962" y="14166870"/>
          <a:ext cx="12294339" cy="532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247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2447912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2507521">
                  <a:extLst>
                    <a:ext uri="{9D8B030D-6E8A-4147-A177-3AD203B41FA5}">
                      <a16:colId xmlns:a16="http://schemas.microsoft.com/office/drawing/2014/main" val="2953346075"/>
                    </a:ext>
                  </a:extLst>
                </a:gridCol>
                <a:gridCol w="2507521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423138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1065453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Measure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AFSS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Con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SUBTLEX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295426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.13*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.43*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SUBTLEX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.33*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.12*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.23*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AOA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-.22*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-.37*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-.38*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-.58*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CA78FEE-8594-7D79-5FC0-65FFBD1EC33F}"/>
              </a:ext>
            </a:extLst>
          </p:cNvPr>
          <p:cNvSpPr txBox="1"/>
          <p:nvPr/>
        </p:nvSpPr>
        <p:spPr>
          <a:xfrm>
            <a:off x="28116728" y="19883497"/>
            <a:ext cx="127913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  <a:latin typeface="+mj-lt"/>
              </a:rPr>
              <a:t>Notes: 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AFSS = Affordance Set Size; Con = Concreteness (Brysbaert et al., 2014); BOI = Body-Object Interaction (</a:t>
            </a:r>
            <a:r>
              <a:rPr lang="en-US" sz="3200" dirty="0" err="1">
                <a:solidFill>
                  <a:srgbClr val="000090"/>
                </a:solidFill>
                <a:latin typeface="+mj-lt"/>
              </a:rPr>
              <a:t>Pexman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 et al., 2019); SUBTLEX = Frequency (Brysbaert &amp; New, 2009); </a:t>
            </a:r>
            <a:r>
              <a:rPr lang="en-US" sz="3200" dirty="0" err="1">
                <a:solidFill>
                  <a:srgbClr val="000090"/>
                </a:solidFill>
                <a:latin typeface="+mj-lt"/>
              </a:rPr>
              <a:t>AoA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 = Age of Acquisition (</a:t>
            </a:r>
            <a:r>
              <a:rPr lang="en-US" sz="3200" dirty="0" err="1">
                <a:solidFill>
                  <a:srgbClr val="000090"/>
                </a:solidFill>
                <a:latin typeface="+mj-lt"/>
              </a:rPr>
              <a:t>Kuperman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 et al., 2012). * = </a:t>
            </a:r>
            <a:r>
              <a:rPr lang="en-US" sz="3200" i="1" dirty="0">
                <a:solidFill>
                  <a:srgbClr val="000090"/>
                </a:solidFill>
                <a:latin typeface="+mj-lt"/>
              </a:rPr>
              <a:t>p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 &lt; .05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4B42503-EB35-498D-39C1-969BBDED6123}"/>
              </a:ext>
            </a:extLst>
          </p:cNvPr>
          <p:cNvSpPr/>
          <p:nvPr/>
        </p:nvSpPr>
        <p:spPr>
          <a:xfrm>
            <a:off x="16798765" y="19002928"/>
            <a:ext cx="1211856" cy="1470082"/>
          </a:xfrm>
          <a:prstGeom prst="rightArrow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9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CFB7DA2-ADBC-3C42-AF63-E07FF3739680}"/>
              </a:ext>
            </a:extLst>
          </p:cNvPr>
          <p:cNvSpPr/>
          <p:nvPr/>
        </p:nvSpPr>
        <p:spPr>
          <a:xfrm>
            <a:off x="21419544" y="18987763"/>
            <a:ext cx="1211856" cy="1470082"/>
          </a:xfrm>
          <a:prstGeom prst="rightArrow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9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66" name="TextBox 24">
            <a:extLst>
              <a:ext uri="{FF2B5EF4-FFF2-40B4-BE49-F238E27FC236}">
                <a16:creationId xmlns:a16="http://schemas.microsoft.com/office/drawing/2014/main" id="{0FE39A43-BCA8-CC21-142E-F803DD54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5400" y="3644205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Affordance Measures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651D1-C93D-970B-A96C-1ADD96A0C35D}"/>
              </a:ext>
            </a:extLst>
          </p:cNvPr>
          <p:cNvSpPr txBox="1"/>
          <p:nvPr/>
        </p:nvSpPr>
        <p:spPr>
          <a:xfrm>
            <a:off x="28099779" y="4591201"/>
            <a:ext cx="13276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Affordance Strength (AFS): </a:t>
            </a:r>
            <a:r>
              <a:rPr lang="en-US" sz="3000" dirty="0">
                <a:solidFill>
                  <a:srgbClr val="000090"/>
                </a:solidFill>
              </a:rPr>
              <a:t>Sum of each affordance divided by all affordance responses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0043E3-A89F-5E3E-9F57-FC26BB8DE7E8}"/>
              </a:ext>
            </a:extLst>
          </p:cNvPr>
          <p:cNvSpPr txBox="1"/>
          <p:nvPr/>
        </p:nvSpPr>
        <p:spPr>
          <a:xfrm>
            <a:off x="28114121" y="5613737"/>
            <a:ext cx="1318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Affordance Set Size (AFSS): </a:t>
            </a:r>
            <a:r>
              <a:rPr lang="en-US" sz="3000" dirty="0">
                <a:solidFill>
                  <a:srgbClr val="000090"/>
                </a:solidFill>
              </a:rPr>
              <a:t>Total number of unique affordances generated for a cue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9650</TotalTime>
  <Words>853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Huff</dc:creator>
  <cp:lastModifiedBy>Nick Maxwell</cp:lastModifiedBy>
  <cp:revision>475</cp:revision>
  <dcterms:created xsi:type="dcterms:W3CDTF">2013-06-02T20:38:49Z</dcterms:created>
  <dcterms:modified xsi:type="dcterms:W3CDTF">2023-10-22T16:18:51Z</dcterms:modified>
</cp:coreProperties>
</file>