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2062400" cy="31546800"/>
  <p:notesSz cx="32099250" cy="4952365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936">
          <p15:clr>
            <a:srgbClr val="A4A3A4"/>
          </p15:clr>
        </p15:guide>
        <p15:guide id="2" pos="1324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FE9073-15DF-6984-6A99-74371DB31B9B}" name="Nick Maxwell" initials="NM" userId="Nick Max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Pyc" initials="MP" lastIdx="1" clrIdx="0"/>
  <p:cmAuthor id="2" name="Mark Huff" initials="MH" lastIdx="6" clrIdx="1">
    <p:extLst>
      <p:ext uri="{19B8F6BF-5375-455C-9EA6-DF929625EA0E}">
        <p15:presenceInfo xmlns:p15="http://schemas.microsoft.com/office/powerpoint/2012/main" userId="1401e3e00133cd3c" providerId="Windows Live"/>
      </p:ext>
    </p:extLst>
  </p:cmAuthor>
  <p:cmAuthor id="3" name="Nick Maxwell" initials="NM" lastIdx="5" clrIdx="2">
    <p:extLst>
      <p:ext uri="{19B8F6BF-5375-455C-9EA6-DF929625EA0E}">
        <p15:presenceInfo xmlns:p15="http://schemas.microsoft.com/office/powerpoint/2012/main" userId="8614ede61265de7b" providerId="Windows Live"/>
      </p:ext>
    </p:extLst>
  </p:cmAuthor>
  <p:cmAuthor id="4" name="Nicholas Maxwell" initials="NM" lastIdx="6" clrIdx="3">
    <p:extLst>
      <p:ext uri="{19B8F6BF-5375-455C-9EA6-DF929625EA0E}">
        <p15:presenceInfo xmlns:p15="http://schemas.microsoft.com/office/powerpoint/2012/main" userId="S::w10026941@usm.edu::1a044d9d-3e7b-4dec-96dd-0930cc4f0d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0"/>
    <a:srgbClr val="0080FF"/>
    <a:srgbClr val="179923"/>
    <a:srgbClr val="00CC00"/>
    <a:srgbClr val="07E32C"/>
    <a:srgbClr val="09104F"/>
    <a:srgbClr val="202248"/>
    <a:srgbClr val="2E3150"/>
    <a:srgbClr val="373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52" autoAdjust="0"/>
    <p:restoredTop sz="94173" autoAdjust="0"/>
  </p:normalViewPr>
  <p:slideViewPr>
    <p:cSldViewPr snapToObjects="1">
      <p:cViewPr>
        <p:scale>
          <a:sx n="33" d="100"/>
          <a:sy n="33" d="100"/>
        </p:scale>
        <p:origin x="-392" y="-612"/>
      </p:cViewPr>
      <p:guideLst>
        <p:guide orient="horz" pos="9936"/>
        <p:guide pos="1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146C44-DBBC-4DC3-BC1B-D95C60BD55A4}" type="datetimeFigureOut">
              <a:rPr lang="en-US"/>
              <a:pPr>
                <a:defRPr/>
              </a:pPr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C059D5-DA22-434C-9FD4-68A29573F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2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182147" y="0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5723581-BD50-4342-A046-BA9E0087A503}" type="datetimeFigureOut">
              <a:rPr lang="en-US"/>
              <a:pPr>
                <a:defRPr/>
              </a:pPr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70300" y="3714750"/>
            <a:ext cx="24758650" cy="1857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66408" tIns="233204" rIns="466408" bIns="2332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9925" y="23523733"/>
            <a:ext cx="25679400" cy="22285643"/>
          </a:xfrm>
          <a:prstGeom prst="rect">
            <a:avLst/>
          </a:prstGeom>
        </p:spPr>
        <p:txBody>
          <a:bodyPr vert="horz" lIns="466408" tIns="233204" rIns="466408" bIns="233204" rtlCol="0"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l" defTabSz="11193792" fontAlgn="auto">
              <a:spcBef>
                <a:spcPts val="0"/>
              </a:spcBef>
              <a:spcAft>
                <a:spcPts val="0"/>
              </a:spcAft>
              <a:defRPr sz="6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182147" y="47038872"/>
            <a:ext cx="13909675" cy="2476183"/>
          </a:xfrm>
          <a:prstGeom prst="rect">
            <a:avLst/>
          </a:prstGeom>
        </p:spPr>
        <p:txBody>
          <a:bodyPr vert="horz" lIns="466408" tIns="233204" rIns="466408" bIns="233204" rtlCol="0" anchor="b"/>
          <a:lstStyle>
            <a:lvl1pPr algn="r" defTabSz="11193792" fontAlgn="auto">
              <a:spcBef>
                <a:spcPts val="0"/>
              </a:spcBef>
              <a:spcAft>
                <a:spcPts val="0"/>
              </a:spcAft>
              <a:defRPr sz="61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C8F59EE-7A49-48BD-94EE-9EE133FD4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670300" y="3714750"/>
            <a:ext cx="24758650" cy="18570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1190553" fontAlgn="base">
              <a:spcBef>
                <a:spcPct val="0"/>
              </a:spcBef>
              <a:spcAft>
                <a:spcPct val="0"/>
              </a:spcAft>
            </a:pPr>
            <a:fld id="{A79FC9CB-CBC5-466A-80F1-59D166C03F36}" type="slidenum">
              <a:rPr lang="en-US">
                <a:cs typeface="Arial" charset="0"/>
              </a:rPr>
              <a:pPr defTabSz="1119055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799957"/>
            <a:ext cx="35753040" cy="6762115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7876520"/>
            <a:ext cx="29443680" cy="806196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263337"/>
            <a:ext cx="946404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263337"/>
            <a:ext cx="27691080" cy="26917015"/>
          </a:xfrm>
          <a:prstGeom prst="rect">
            <a:avLst/>
          </a:prstGeom>
        </p:spPr>
        <p:txBody>
          <a:bodyPr vert="eaVert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7360922"/>
            <a:ext cx="37856160" cy="2081943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0271742"/>
            <a:ext cx="35753040" cy="6265545"/>
          </a:xfrm>
          <a:prstGeom prst="rect">
            <a:avLst/>
          </a:prstGeom>
        </p:spPr>
        <p:txBody>
          <a:bodyPr vert="horz" lIns="438912" tIns="219456" rIns="438912" bIns="219456"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370882"/>
            <a:ext cx="35753040" cy="690086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1720" y="7360922"/>
            <a:ext cx="18577560" cy="2081943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1" y="7061520"/>
            <a:ext cx="185848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1" y="10004425"/>
            <a:ext cx="185848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8" y="7061520"/>
            <a:ext cx="18592165" cy="294290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8" y="10004425"/>
            <a:ext cx="18592165" cy="18175925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263335"/>
            <a:ext cx="37856160" cy="5257800"/>
          </a:xfrm>
          <a:prstGeom prst="rect">
            <a:avLst/>
          </a:prstGeom>
        </p:spPr>
        <p:txBody>
          <a:bodyPr vert="horz" lIns="438912" tIns="219456" rIns="438912" bIns="219456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256030"/>
            <a:ext cx="13838240" cy="5345430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256032"/>
            <a:ext cx="23514050" cy="26924320"/>
          </a:xfrm>
          <a:prstGeom prst="rect">
            <a:avLst/>
          </a:prstGeom>
        </p:spPr>
        <p:txBody>
          <a:bodyPr vert="horz" lIns="438912" tIns="219456" rIns="438912" bIns="219456"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601462"/>
            <a:ext cx="13838240" cy="2157889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2082760"/>
            <a:ext cx="25237440" cy="2606995"/>
          </a:xfrm>
          <a:prstGeom prst="rect">
            <a:avLst/>
          </a:prstGeom>
        </p:spPr>
        <p:txBody>
          <a:bodyPr vert="horz" lIns="438912" tIns="219456" rIns="438912" bIns="219456"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818765"/>
            <a:ext cx="25237440" cy="18928080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4689755"/>
            <a:ext cx="25237440" cy="3702365"/>
          </a:xfrm>
          <a:prstGeom prst="rect">
            <a:avLst/>
          </a:prstGeom>
        </p:spPr>
        <p:txBody>
          <a:bodyPr vert="horz" lIns="438912" tIns="219456" rIns="438912" bIns="219456"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193925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2pPr>
      <a:lvl3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3pPr>
      <a:lvl4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4pPr>
      <a:lvl5pPr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</a:defRPr>
      </a:lvl9pPr>
    </p:titleStyle>
    <p:bodyStyle>
      <a:lvl1pPr marL="1644650" indent="-1644650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2193925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13135586" y="16650286"/>
            <a:ext cx="13711068" cy="129662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2BF373-7DD7-5E03-2501-B49CBB3390B6}"/>
              </a:ext>
            </a:extLst>
          </p:cNvPr>
          <p:cNvSpPr/>
          <p:nvPr/>
        </p:nvSpPr>
        <p:spPr>
          <a:xfrm>
            <a:off x="22583962" y="18421329"/>
            <a:ext cx="4162238" cy="3582854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5B81F0C-0E8B-D1FB-4834-00944932665A}"/>
              </a:ext>
            </a:extLst>
          </p:cNvPr>
          <p:cNvSpPr/>
          <p:nvPr/>
        </p:nvSpPr>
        <p:spPr>
          <a:xfrm>
            <a:off x="17885262" y="18440400"/>
            <a:ext cx="4162238" cy="3582854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C6F532-0F9A-2D6F-577D-B835EC1CEDEF}"/>
              </a:ext>
            </a:extLst>
          </p:cNvPr>
          <p:cNvSpPr/>
          <p:nvPr/>
        </p:nvSpPr>
        <p:spPr>
          <a:xfrm>
            <a:off x="13222864" y="18440400"/>
            <a:ext cx="4162238" cy="3582854"/>
          </a:xfrm>
          <a:prstGeom prst="roundRect">
            <a:avLst/>
          </a:prstGeom>
          <a:solidFill>
            <a:srgbClr val="002060"/>
          </a:solidFill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98790" y="18063570"/>
            <a:ext cx="12484504" cy="133722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3524" y="-228600"/>
            <a:ext cx="27343276" cy="301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9484" tIns="184741" rIns="369484" bIns="184741" anchor="ctr"/>
          <a:lstStyle/>
          <a:p>
            <a:pPr defTabSz="3694113">
              <a:defRPr/>
            </a:pPr>
            <a:r>
              <a:rPr lang="en-US" sz="6000" i="1" kern="0" dirty="0">
                <a:solidFill>
                  <a:schemeClr val="bg1"/>
                </a:solidFill>
                <a:latin typeface="Arial Black"/>
                <a:ea typeface="+mj-ea"/>
                <a:cs typeface="Arial" pitchFamily="34" charset="0"/>
              </a:rPr>
              <a:t>Affordance Norms for 3000 Highly Concrete Nouns</a:t>
            </a:r>
          </a:p>
          <a:p>
            <a:pPr defTabSz="3694113">
              <a:defRPr/>
            </a:pPr>
            <a:endParaRPr lang="en-US" sz="4600" i="1" kern="0" dirty="0">
              <a:solidFill>
                <a:schemeClr val="bg1"/>
              </a:solidFill>
              <a:latin typeface="Arial Black" panose="020B0A04020102020204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5829" y="2701635"/>
            <a:ext cx="12437465" cy="14976765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363240" y="22968227"/>
            <a:ext cx="14529913" cy="84676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51312" y="3857789"/>
            <a:ext cx="11985141" cy="1260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70682" tIns="67367" rIns="170682" bIns="67367"/>
          <a:lstStyle/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Investigating memory, language, and perception requires an understanding of what words mean, the context they are used in, and the actionable properties of their referents.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While a word’s meaning can be operationalized using many methods,  common approaches are via semantic similarity and cue-target associations</a:t>
            </a:r>
            <a:r>
              <a:rPr lang="en-US" sz="28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Concrete nouns can also be described in terms of their potential </a:t>
            </a:r>
            <a:r>
              <a:rPr lang="en-US" sz="3000" b="1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actionable properties </a:t>
            </a: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(i.e., </a:t>
            </a:r>
            <a:r>
              <a:rPr lang="en-US" sz="3000" b="1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affordances</a:t>
            </a: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; Gibson, 1977), which reflect potential object-actor interactions.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While Cognitive Psychology has a long-standing tradition of cataloguing semantic similarity and cue-target associations, to date, norms for object affordances have not been generated.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We address this limitation by creating affordance norms for 3000 concrete nouns, which were collected using an open-ended response method.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Based on these responses, we generated two affordance measures: Affordance Strength (AFS), which captures the probability of a particular object eliciting a unique affordance, and Affordance Set Size (AFSS), which reflects the total number of unique affordances related to a specific object.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Finally, because our stimuli overlapped with </a:t>
            </a:r>
            <a:r>
              <a:rPr lang="en-US" sz="3000" dirty="0" err="1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Pexman</a:t>
            </a:r>
            <a:r>
              <a:rPr lang="en-US" sz="3000" dirty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 et al.’s (2019) Body-Object Interaction norms (BOI), we assessed the degree to which each affordance measure related to BOI.</a:t>
            </a: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b="0" i="0" u="none" strike="noStrike" cap="none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endParaRPr lang="en-US" sz="3100" b="0" i="0" u="none" strike="noStrike" cap="none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7222182" y="2713988"/>
            <a:ext cx="14506119" cy="199146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75" name="AutoShape 4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6" name="AutoShape 6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7" name="AutoShape 8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78" name="AutoShape 10" descr="data:image/jpeg;base64,/9j/4AAQSkZJRgABAQAAAQABAAD/2wCEAAkGBxQTEBUUExQUFhQXGBoZGBcVGB8fHRgYHBgdGhoeHCccICkgIhwlHBwdIjUhJSw3MC4uHB8zODMsNyktLisBCgoKDgwOGw8QGS4fHSA3NzcsKyw3LzcsOC4zNzcuLDcvODE3KywsLyssNywsLC0rLCssLCwrNywsLCssLCsrN//AABEIAHMAoAMBIgACEQEDEQH/xAAcAAEAAwEBAQEBAAAAAAAAAAAABQYHBAEDAgj/xABGEAACAQMCAgUIBgYHCQAAAAABAgMABBESIQUxBgcTQVEUIjRhcXOyswgjMnKBoSRCRYORsRUzUlOEw9ElJjU2Q1R0wcL/xAAXAQEBAQEAAAAAAAAAAAAAAAAAAwIB/8QAHxEBAAEEAgMBAAAAAAAAAAAAAAECAxEyEnEhQWET/9oADAMBAAIRAxEAPwDcaUpQKUpQKUpQKUpQKUpQKUpQKUpQeGqt0n6WCBuxhXtJztgclJ5ZxuT6hUv0i4h2FtJKOajb7x2H51AdX/BwsXlL+dLLkgnuXP8AMnJNTqmZnjClMREcpcadG765864uDGD+oMn8lIX8zX7PV0Buty4bx0f6MD+dXqlc/Kn35P2q9eGfzJxGxGrX5RCOeSTgevPnD25OKtPR7j0d1HqTZh9pDzX/AFHrqWIrPuOQCw4hFPGNMUpIdRsBuNX4bhgPUa5OaOmoxc8e2h0pSrIlKUoFKUoFKUoFKUoFKUoFKUoK51gegSe1fiFcUF3JHwy17JgrM0aZIyAGfTy/Gu3rA9Ak9q/EKjf2bZe9g+aKjVtPS1Okdpfs+ILye1k+8rKfyOK88uvl+1axP60mx+RX/wB1P15VOP1Pl8V+XpFIilpbOdQBkkFGAA79mz+VQPWXMHt7ZxyYlh7CgI/nVu6ReiT+6f4TVJ6d+g2X3R8sVO5njMKWscolo9KUqyJSobiF6639rEDhJI7hmGOZTstP8NR/jXZxPiSwqpYMzMwVEQZZ2IJwPwBOTsAM0HbSoY9IowjFkkV1dUMRHn63+wAAcEHxzjnvsa6+G8REuoaHR0IDI4GRkZHIkEEd4Pj4UHdSqZccTU3VykvEPJhG6qia4VypjVs/WqSfOJGeW1SsHE44jIXuGkSKCKQswXGlmlw4KABi2jGAP1VxzoJ6lV1+Os1zbRdnLEZGckSKBrRY2OxBOCG07HB3rvg43G8EU41aJtGjbf6w4XI7qCTpmoSfpLGpY6JTEjaHmCjQrA6TnfOAdiQMDfwp/TCIZizO5WYRqgXfWUUhEx9rnnJ5ZOcAUE3SoY9I4wrl1kR4ygMbDzyZDpjxgkEMwIBzzB8K6uG8TErOhR45E0lkkAzhs6SCCQQdJ5HuNBF9YHoEntX4hUb+zbL3sHzRUl1gegSe1fiFRv7NsvewfNFRq2lanSO1queIxxnSzecRkKASceOACcV8f6SJ+xDK3tXT8RFIR+ly+6h+OapDFU8ykhOI3Rks7nK6SqyKRkHkvq9tVTp16DZfdHyxVnvfRb3978AqsdOvQbL7o+WtSuayta2ho9KoHEutqyt5DHOlzFIOavCwOPHfu9dWDhHShLm3a4jhudCgFQ0RDSA/2Ad2/CroP1xq0l8stp44+0WJJ1Yagp+s7PTjO36hrm4zZy3HZSGFgYXJMfagF1ZCp0sh2YEjYnB3qFg62rJ5TCiXbSgkGNYGLgg4I0gZyDzFSnTTp3b8NhiknWQmb7EagatgC2ckAY1DPtoPwvBXMcreSx+e0X1cshZ2jjJOS+ohXBYlQNhjnvtJdG7WZGl1h1iOjso5X1uuAdZLZOxJGFycYPjgdNvx2BrRbvtAsBQSa32AU+OeVQnA+sSzvLzyW2ZpG0sxcLhAFx3nBOc9woJjhfDSs907quJZFZO/YRIu/hupri4vwWSSS5ZNI1w24i1cu0hllkwwH6vnKPxNfHpP1gWNiSk8w7Uf9NBqb1ZA5Z9dT3CL5Z4IplBCyIrgNzAYZGcbZoIpluJri3doRFHEzs+pwWLGNlGnTtp3PPBORsMVH2XDrlYLW27JcQPFqlLjDJGdigG+TgbHGN+dXDFe4oKxZw3UMbQRxqfrHMcxYaQjuXyy51F1BIxyOBuM7c/Eej8jtI+kNi7E6oHKl07ARMMj7LbsR44HLNW7FMUFSTg7lZmFtGNaxoI53Z2dVYs4ZtRC8/NxyOSeeKkOjlrKkkpYSJCVTRHLJ2jBwW1nOThSCgxk8idqnsUoK51gegSe1fiFRv7NsvewfNFSXWB6BJ7V+IVG/s2y97B80VGraVqdI7WWH0uX3UPxzV31wQ+ly+6h+Oau+qQjKAvfRb3958Aqs9OvQbL7o+WKs176Le/vPliqz069Bsvuj5YqVesr2toZ99I8fp9v7j/MatZ4t0jWy4fblVDzyJFHbw5wZJSqhR6lBIye4Vk/0kPT7f3H+Y1Q/WZaX3Z2V7cHQroFiRc/o+gAoCf7bjz8+o+FXQbt0H6JrZRszYe6mJe4mxu7sSxA8EBJwPxr4dYnRG04hCnlchhEJLCUMq6Q2AwJcEYOkfwFdvQLpGL+wiuNtRGmQDukXZh/Hf8AGsw+kdwgKLe5DvlmMbIWJT7OQyg7KdiDjnkeFBrfA7O38jiig0yWwjCpyZWQbZ8DnnWF9S9usfSCeNdlRZ1HsVwB+QrZerb/AIRZe4T+VY/1Rf8AMlz/AIn5lBKfSTskAs5QoDkyqxAGWGEIz447vaa1boR/w209xH8IrMfpLf1Nn9+X4UrQ+jgkPB4BEQJTaqEJ5B+z80n8cUElxLpHaW7aZ7m3ib+zJKqn+BOa7rS7jlQPG6Oh5MjBgfYRtWSdAOj0PDbeeTjEkCT3JwVnkVm7MA5xkkksSScZ5LUJ9G28fyi6h1HszGr6e7WG05HrIOD44HhQbjxLikNuheeWOJB+tIwUfn3+qvlf8btoGVJriGJn+yskiqW9gYgmv576/ODrBxBHV5G7aMuQ7FtLaiCFzyX1d1T3XB0CigsPLDLLLddoolkkbOsNtgDkoBxgDkNt6Da+I8ShgTXPLHEnLVIwUZ8Mk8/VX2tblJEDxurowyGQggjxBGxrEuAdDV4lwMXV3NNJLHDIIPO82FY84AH6xbSMk+A5Y36fo18QdoruFjlI2idB4F9Yb8DoBx7fGg0brA9Ak9q/EKjf2bZe9g+aKkusD0CT2r8QqN/Ztl72D5oqNW0rU6R2ssPpcvuofjmrvqIkvFju5NQfeKL7KM3J5uekHHOvv/TcHfIq/f8AN+LFUiUsOC99Fvf3nyxVZ6deg2X3R8sVY7iVWtLxlIZT2uCpyD5g8KrnTr0Gy+6PlipXNZWtbQz76RzA39v6oP8AMatY4/0fW/4MINtTQRtGfBwgKH2Z2/Goni3U/Z3MhlnuL2WQgAs8qZwOQ/q+VWHhPRJbe1a2jurvQQArNIpeIDuQ6MAe0GroMY6g+k3k949nKdKT/ZDbaZl2x6iw29oWrX9JE/oNt78/LNSS9R/Dw2rtbzVnOrtVznOc50c899SfG+q+3u1jW4ub2QRAhA0qbZxk/wBXuTgb+qglerY/7Isvcp/Ksf6oj/vJc/4n5lbJwTootraNaxXFzoP2WZ1LxDwQ6MAe0Hmar/BuqOztZ1ngmvEkU5z2ibjO4P1e4PI0FY+kqfqbL78vwpVo4hxx7Lo3HPFjtFt4gp54LAKD+Gc139L+rm34lKslzLc+aMIiOoRM41YBQnfAzv3V3cP6HQR2L2TNNNbsCumZgSqkAaVKquAMZHfk0FA6juGQy28/ELkrLcNKwaSUhuzVVB31cjvnPhp8Krv0b2/Trn3A+YtaBwTqfs7dj9ddyREgmF5AI3x/eBFXX7Dt6jXTwbqrsra98ri7bOSVi1Ds1J8ABkgdwJwP4YDOfpJH9Mtfct8Zq9dfJ/2K3vIvirs6SdVlrfTme4mu2c7ACRdKLz0qNGwro411cwXUEUE9zePHF9kdom53wW8zcgHA9VBD9Wh/3Z/dXH/3VX+jOfOvvZB/OWr/AMP6uYYbSS0jub1YJOa9onmjfUF+r2DZ39g5V50U6s7bh83a20t0CRhlZ1KuO4MAgzjnzoJPrA9Ak9q/EK47a1eThtoI11FXicjIGyvk8/ZVg4xw1biIxOWCnGdJGdjnvBr68OslhiSNclUGAW549eKnNOast88U4fGygftXkkCgsqKFUk4ClzuTjJOvuHdXfivaVvDCM6QLi0nx/dP8JqmdOvQbL7o+WKv97bCSN42yAylTjngjG1V646FRSKqvPcsq/ZBdcDbG3meFTuUzMYhW3VFMxMrRSlKqkUpSgUpSggOkc3EFdPIorV0wdZndlIbO2nSDtiqt0e6T8Yu0Z4rew0pI8TapJAdSNpbGx28K0eqP1Sei3H/mXPzDQXD+kIsgdrHliQBrG5X7QG+5HeO6v2LpNGvWujGdeoaceOeWKzfoD0fhMN5dMmubyi7CM2/ZgO4wncoOSTjmT7K/ETgdD9/+yI/E5FBpF3xCKJNcksaJ/adwq/xJxUd0h6RRW1m91qWRFXUNLDz/AFKc4J/0ql8V4XJJLYzQx2120NmA1nNIFYBgv1qbHBOy5IxtzqK4nHavwnisa20kEsOJXt5dJWGR1wrQlfNwwVtwfHlmg1SPi0PYLO0kaRlQSzOoUZHInOK6rW5SRQ8bq6nkyEEH2EbVnXG+BZPD/JktJTDEzmxlYJrDhcyoBnzgdtRBHneupDq+khW5u41tpbOciOSW2YqYxkMA8WjbzuRPfpFBeq8r2lApSlAryvaUClKUClKUClKUHhqsdArVY4ZggwDcTMdydy+/OvaUH76EWypBKFGAbicncncytnnWXrwqNru8siH8lijd0h7R9CtvvgN3Z2HId1eUoJnrbY2tja3VuzRXCIkSyIxB7MqDpO+CMjvzipLoTw6Ofgk0kyl5LpHad2Zi0hC4GTnIA7gMAUpQVvpA7R8BtrtHdbmEssc2ttSqxwVJzuNhsc8qtnUv9bZNdyEvcTHEkrElmCfZG+wAydhgb15Sg0OlKUClKUClKUH/2Q=="/>
          <p:cNvSpPr>
            <a:spLocks noChangeAspect="1" noChangeArrowheads="1"/>
          </p:cNvSpPr>
          <p:nvPr/>
        </p:nvSpPr>
        <p:spPr bwMode="auto">
          <a:xfrm>
            <a:off x="198790" y="-103833"/>
            <a:ext cx="389467" cy="2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3161170" y="2695005"/>
            <a:ext cx="13685483" cy="13605057"/>
          </a:xfrm>
          <a:prstGeom prst="roundRect">
            <a:avLst>
              <a:gd name="adj" fmla="val 1044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3106401" y="29896111"/>
            <a:ext cx="13746001" cy="1539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0090"/>
                </a:solidFill>
                <a:latin typeface="+mj-lt"/>
                <a:cs typeface="Arial" pitchFamily="34" charset="0"/>
              </a:rPr>
              <a:t>Questions? Email </a:t>
            </a:r>
            <a:r>
              <a:rPr lang="en-US" sz="3600" b="1" dirty="0">
                <a:solidFill>
                  <a:srgbClr val="0080FF"/>
                </a:solidFill>
                <a:latin typeface="+mj-lt"/>
                <a:cs typeface="Arial" pitchFamily="34" charset="0"/>
              </a:rPr>
              <a:t>nicholas.maxwell@msutexas.edu.  </a:t>
            </a:r>
          </a:p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0090"/>
                </a:solidFill>
                <a:latin typeface="+mj-lt"/>
                <a:cs typeface="Arial" pitchFamily="34" charset="0"/>
              </a:rPr>
              <a:t>Project info and data available at: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rgbClr val="0080FF"/>
                </a:solidFill>
              </a:rPr>
              <a:t>https://osf.io/68bkt/</a:t>
            </a:r>
            <a:endParaRPr lang="en-US" sz="3600" b="1" dirty="0">
              <a:solidFill>
                <a:srgbClr val="0080FF"/>
              </a:solidFill>
              <a:highlight>
                <a:srgbClr val="FFFF00"/>
              </a:highlight>
              <a:latin typeface="+mj-lt"/>
              <a:cs typeface="Arial" pitchFamily="34" charset="0"/>
            </a:endParaRPr>
          </a:p>
        </p:txBody>
      </p:sp>
      <p:sp>
        <p:nvSpPr>
          <p:cNvPr id="15374" name="TextBox 24"/>
          <p:cNvSpPr txBox="1">
            <a:spLocks noChangeArrowheads="1"/>
          </p:cNvSpPr>
          <p:nvPr/>
        </p:nvSpPr>
        <p:spPr bwMode="auto">
          <a:xfrm>
            <a:off x="14991013" y="16992600"/>
            <a:ext cx="1021060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00FF"/>
                </a:solidFill>
              </a:rPr>
              <a:t>Data Processing</a:t>
            </a:r>
          </a:p>
          <a:p>
            <a:pPr algn="ctr" defTabSz="1347788" eaLnBrk="0" hangingPunct="0"/>
            <a:endParaRPr lang="en-US" sz="100" b="1" dirty="0">
              <a:solidFill>
                <a:srgbClr val="0000FF"/>
              </a:solidFill>
            </a:endParaRP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47" name="Rounded Rectangle 55">
            <a:extLst>
              <a:ext uri="{FF2B5EF4-FFF2-40B4-BE49-F238E27FC236}">
                <a16:creationId xmlns:a16="http://schemas.microsoft.com/office/drawing/2014/main" id="{F88957A9-2022-4364-8FE5-3B02125CA965}"/>
              </a:ext>
            </a:extLst>
          </p:cNvPr>
          <p:cNvSpPr/>
          <p:nvPr/>
        </p:nvSpPr>
        <p:spPr bwMode="auto">
          <a:xfrm>
            <a:off x="28245053" y="235744"/>
            <a:ext cx="3835147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110">
            <a:extLst>
              <a:ext uri="{FF2B5EF4-FFF2-40B4-BE49-F238E27FC236}">
                <a16:creationId xmlns:a16="http://schemas.microsoft.com/office/drawing/2014/main" id="{D3F1828B-2095-410F-8ED8-93EA252CA636}"/>
              </a:ext>
            </a:extLst>
          </p:cNvPr>
          <p:cNvSpPr/>
          <p:nvPr/>
        </p:nvSpPr>
        <p:spPr>
          <a:xfrm>
            <a:off x="37200840" y="235744"/>
            <a:ext cx="4480560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E0937BB1-3E60-488B-9B04-673B3826479A}"/>
              </a:ext>
            </a:extLst>
          </p:cNvPr>
          <p:cNvSpPr/>
          <p:nvPr/>
        </p:nvSpPr>
        <p:spPr bwMode="auto">
          <a:xfrm>
            <a:off x="32401933" y="235744"/>
            <a:ext cx="4478867" cy="21682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19456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Picture 2" descr="https://static.wixstatic.com/media/73bb89_9f15da66f1cf44d3bde9cf2721005373~mv2.jpg/v1/fill/w_243,h_116,al_c,q_80,usm_0.66_1.00_0.01/73bb89_9f15da66f1cf44d3bde9cf2721005373~mv2.jpg">
            <a:extLst>
              <a:ext uri="{FF2B5EF4-FFF2-40B4-BE49-F238E27FC236}">
                <a16:creationId xmlns:a16="http://schemas.microsoft.com/office/drawing/2014/main" id="{163B0F64-1E4B-4618-9F5C-F2F59E50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93571" y="325863"/>
            <a:ext cx="4132936" cy="1972926"/>
          </a:xfrm>
          <a:prstGeom prst="rect">
            <a:avLst/>
          </a:prstGeom>
          <a:noFill/>
        </p:spPr>
      </p:pic>
      <p:pic>
        <p:nvPicPr>
          <p:cNvPr id="55" name="Picture 4" descr="https://static.wixstatic.com/media/73bb89_084693ce6dd5412e9af5749680e41fe3~mv2.jpg/v1/fill/w_305,h_130,al_c,q_80,usm_0.66_1.00_0.01/73bb89_084693ce6dd5412e9af5749680e41fe3~mv2.jpg">
            <a:extLst>
              <a:ext uri="{FF2B5EF4-FFF2-40B4-BE49-F238E27FC236}">
                <a16:creationId xmlns:a16="http://schemas.microsoft.com/office/drawing/2014/main" id="{4F07CA47-DAD1-4274-BA83-25FD9322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64953" y="393270"/>
            <a:ext cx="4111647" cy="175250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E185A-A81F-4E72-B1FE-D0FE9BB19CF3}"/>
              </a:ext>
            </a:extLst>
          </p:cNvPr>
          <p:cNvSpPr txBox="1"/>
          <p:nvPr/>
        </p:nvSpPr>
        <p:spPr>
          <a:xfrm>
            <a:off x="762000" y="1578114"/>
            <a:ext cx="2148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Nicholas P. Maxwell,  Mark J. Huff, Alen </a:t>
            </a:r>
            <a:r>
              <a:rPr lang="en-US" sz="4000" i="1" dirty="0" err="1">
                <a:solidFill>
                  <a:schemeClr val="bg1"/>
                </a:solidFill>
              </a:rPr>
              <a:t>Hajnal</a:t>
            </a:r>
            <a:r>
              <a:rPr lang="en-US" sz="4000" i="1" dirty="0">
                <a:solidFill>
                  <a:schemeClr val="bg1"/>
                </a:solidFill>
              </a:rPr>
              <a:t>, Jacob M. </a:t>
            </a:r>
            <a:r>
              <a:rPr lang="en-US" sz="4000" i="1" dirty="0" err="1">
                <a:solidFill>
                  <a:schemeClr val="bg1"/>
                </a:solidFill>
              </a:rPr>
              <a:t>Namias</a:t>
            </a:r>
            <a:r>
              <a:rPr lang="en-US" sz="4000" i="1" dirty="0">
                <a:solidFill>
                  <a:schemeClr val="bg1"/>
                </a:solidFill>
              </a:rPr>
              <a:t>, &amp; Tyler Surber</a:t>
            </a:r>
          </a:p>
        </p:txBody>
      </p:sp>
      <p:sp>
        <p:nvSpPr>
          <p:cNvPr id="81" name="TextBox 24">
            <a:extLst>
              <a:ext uri="{FF2B5EF4-FFF2-40B4-BE49-F238E27FC236}">
                <a16:creationId xmlns:a16="http://schemas.microsoft.com/office/drawing/2014/main" id="{A9CFA957-EEDC-4446-AA3D-29AA7E59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88" y="2895600"/>
            <a:ext cx="1061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00FF"/>
                </a:solidFill>
              </a:rPr>
              <a:t>Introduction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D7212765-3C46-42A4-8B99-B049272A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1771" y="2939927"/>
            <a:ext cx="106172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00FF"/>
                </a:solidFill>
              </a:rPr>
              <a:t>Materials and Procedure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7B0C828D-A172-473F-9A2D-45C2985B4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894" y="23120628"/>
            <a:ext cx="93726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00FF"/>
                </a:solidFill>
              </a:rPr>
              <a:t>Conclusions</a:t>
            </a: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B9C85-B0DC-1E04-0F80-339D1EB2C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2319" y="325863"/>
            <a:ext cx="1991416" cy="1991416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DD0042E9-9DE2-450E-DB26-FC337B54C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2748" y="2737242"/>
            <a:ext cx="11150193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600" b="1" u="sng" dirty="0">
                <a:solidFill>
                  <a:srgbClr val="0000FF"/>
                </a:solidFill>
              </a:rPr>
              <a:t>Results</a:t>
            </a:r>
          </a:p>
          <a:p>
            <a:pPr algn="ctr" defTabSz="1347788" eaLnBrk="0" hangingPunct="0"/>
            <a:endParaRPr lang="en-US" sz="100" b="1" dirty="0">
              <a:solidFill>
                <a:srgbClr val="0000FF"/>
              </a:solidFill>
            </a:endParaRPr>
          </a:p>
          <a:p>
            <a:pPr algn="ctr" defTabSz="1347788" eaLnBrk="0" hangingPunct="0"/>
            <a:endParaRPr lang="en-US" sz="3800" b="1" dirty="0">
              <a:solidFill>
                <a:srgbClr val="0000FF"/>
              </a:solidFill>
            </a:endParaRP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26F0A728-1753-D6AE-936D-9C308D192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376" y="18281703"/>
            <a:ext cx="994829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800" b="1" u="sng" dirty="0">
                <a:solidFill>
                  <a:srgbClr val="0000FF"/>
                </a:solidFill>
              </a:rPr>
              <a:t>Participants</a:t>
            </a:r>
          </a:p>
          <a:p>
            <a:pPr algn="ctr" defTabSz="1347788" eaLnBrk="0" hangingPunct="0"/>
            <a:endParaRPr lang="en-US" sz="4400" b="1" u="sng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575893-A185-BF11-5707-A77DA18B4012}"/>
              </a:ext>
            </a:extLst>
          </p:cNvPr>
          <p:cNvSpPr txBox="1"/>
          <p:nvPr/>
        </p:nvSpPr>
        <p:spPr>
          <a:xfrm>
            <a:off x="13863066" y="4981005"/>
            <a:ext cx="125021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rgbClr val="000090"/>
                </a:solidFill>
                <a:latin typeface="+mj-lt"/>
              </a:rPr>
              <a:t>3000 highly concrete nouns were generated using the MRC Psycholinguistic Database (Coltheart, 1981).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19185-2D8F-3C02-AB1E-687FA96337CB}"/>
              </a:ext>
            </a:extLst>
          </p:cNvPr>
          <p:cNvSpPr txBox="1"/>
          <p:nvPr/>
        </p:nvSpPr>
        <p:spPr>
          <a:xfrm>
            <a:off x="27756255" y="24003000"/>
            <a:ext cx="13700232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+mj-lt"/>
              </a:rPr>
              <a:t>Overall, both affordance measures show low correlations with existing BOI measures, which suggests that affordances measures and BOI are likely assessing separate constructs.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+mj-lt"/>
              </a:rPr>
              <a:t>Lexical variables (e.g., SUBTLEX frequency) correlate with affordance set size. This finding is consistent with behavioral ecology, as more frequently occurring objects are likely to lend themselves to more uses.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+mj-lt"/>
              </a:rPr>
              <a:t>Additionally, developmental variables (e.g., Age of Acquisition) also correlated with affordance set size, which suggests that as individuals age, there perceptions of object uses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+mj-lt"/>
              </a:rPr>
              <a:t>Finally, a negative relationship was found between AFSS and AFS, suggesting that as items gain more potential uses, the probability of a particular action decreases.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90"/>
                </a:solidFill>
                <a:latin typeface="+mj-lt"/>
              </a:rPr>
              <a:t>This dataset provides a starting point for investigating common versus uncommon affordances, which future research can leverage to assess the links between object perception and object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8714A4A6-D7B1-2D31-A891-76913483C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85437"/>
              </p:ext>
            </p:extLst>
          </p:nvPr>
        </p:nvGraphicFramePr>
        <p:xfrm>
          <a:off x="13806792" y="23469600"/>
          <a:ext cx="12330064" cy="563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711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3361819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3187075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586459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</a:tblGrid>
              <a:tr h="1126497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Cue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Response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Lemma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POS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Cook 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Cook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Smoke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Smoke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Cut with Knife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Verb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44372"/>
                  </a:ext>
                </a:extLst>
              </a:tr>
              <a:tr h="1126497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Brisket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Cut with Knife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Knife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Noun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772456"/>
                  </a:ext>
                </a:extLst>
              </a:tr>
            </a:tbl>
          </a:graphicData>
        </a:graphic>
      </p:graphicFrame>
      <p:sp>
        <p:nvSpPr>
          <p:cNvPr id="11" name="TextBox 24">
            <a:extLst>
              <a:ext uri="{FF2B5EF4-FFF2-40B4-BE49-F238E27FC236}">
                <a16:creationId xmlns:a16="http://schemas.microsoft.com/office/drawing/2014/main" id="{1BAF23E0-C22E-C08A-6EDE-CAB02B853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4153845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Materials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graphicFrame>
        <p:nvGraphicFramePr>
          <p:cNvPr id="14" name="Table 31">
            <a:extLst>
              <a:ext uri="{FF2B5EF4-FFF2-40B4-BE49-F238E27FC236}">
                <a16:creationId xmlns:a16="http://schemas.microsoft.com/office/drawing/2014/main" id="{F95D895D-CACD-72FC-56F1-E3BF4BFD3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48546"/>
              </p:ext>
            </p:extLst>
          </p:nvPr>
        </p:nvGraphicFramePr>
        <p:xfrm>
          <a:off x="13924698" y="6295926"/>
          <a:ext cx="11754702" cy="199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0858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2287905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2287905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219017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  <a:gridCol w="2219017">
                  <a:extLst>
                    <a:ext uri="{9D8B030D-6E8A-4147-A177-3AD203B41FA5}">
                      <a16:colId xmlns:a16="http://schemas.microsoft.com/office/drawing/2014/main" val="605787384"/>
                    </a:ext>
                  </a:extLst>
                </a:gridCol>
              </a:tblGrid>
              <a:tr h="998085"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Concrete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SUBLTEX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BOI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err="1">
                          <a:solidFill>
                            <a:srgbClr val="0080FF"/>
                          </a:solidFill>
                        </a:rPr>
                        <a:t>AoA</a:t>
                      </a:r>
                      <a:endParaRPr lang="en-US" sz="4000" b="1" i="0" dirty="0">
                        <a:solidFill>
                          <a:srgbClr val="008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998085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Mean (</a:t>
                      </a:r>
                      <a:r>
                        <a:rPr lang="en-US" sz="3600" i="1" dirty="0">
                          <a:solidFill>
                            <a:srgbClr val="000090"/>
                          </a:solidFill>
                        </a:rPr>
                        <a:t>SD</a:t>
                      </a:r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4.61 (0.33)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2.01 (0.87)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5.18 (0.60)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7.89 (2.62)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82F4D25-031C-6357-A899-45AD96ACFA4E}"/>
              </a:ext>
            </a:extLst>
          </p:cNvPr>
          <p:cNvSpPr txBox="1"/>
          <p:nvPr/>
        </p:nvSpPr>
        <p:spPr>
          <a:xfrm>
            <a:off x="13792200" y="8528418"/>
            <a:ext cx="1231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90"/>
                </a:solidFill>
                <a:latin typeface="+mj-lt"/>
              </a:rPr>
              <a:t>Note: 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Concreteness values taken from Brysbaert et al. (2014), SUBTLEX frequency values taken from Brysbaert and New (2009), BOI values taken  from 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Pexman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et al. (2019), and Age of Acquisition (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AoA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) taken from 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Kuperman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et al. (2012). Overlap between affordance cues and all lexical measures was &gt; 96%.</a:t>
            </a:r>
            <a:endParaRPr lang="en-US" sz="3100" dirty="0">
              <a:solidFill>
                <a:srgbClr val="000090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A4922A11-8584-3B88-2F6A-AAD9B2473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328" y="10654605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Procedure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765FC-F6E6-772B-3123-CB45741D147B}"/>
              </a:ext>
            </a:extLst>
          </p:cNvPr>
          <p:cNvSpPr txBox="1"/>
          <p:nvPr/>
        </p:nvSpPr>
        <p:spPr>
          <a:xfrm>
            <a:off x="13792200" y="11566029"/>
            <a:ext cx="123446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90"/>
                </a:solidFill>
                <a:latin typeface="+mj-lt"/>
              </a:rPr>
              <a:t>“Please list as many possible uses as you can for this object. Keep in mind that a single object can have multiple uses.”</a:t>
            </a: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D83A6E74-CBD4-4109-5E82-7A813985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28" y="13030200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dirty="0">
                <a:solidFill>
                  <a:srgbClr val="000090"/>
                </a:solidFill>
              </a:rPr>
              <a:t>Example: </a:t>
            </a:r>
            <a:r>
              <a:rPr lang="en-US" sz="4000" b="1" dirty="0">
                <a:solidFill>
                  <a:srgbClr val="0080FF"/>
                </a:solidFill>
              </a:rPr>
              <a:t>CUP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E59677-CF1B-3534-4F7F-185474D194E3}"/>
              </a:ext>
            </a:extLst>
          </p:cNvPr>
          <p:cNvSpPr txBox="1"/>
          <p:nvPr/>
        </p:nvSpPr>
        <p:spPr>
          <a:xfrm>
            <a:off x="14050071" y="14192071"/>
            <a:ext cx="1002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FF"/>
                </a:solidFill>
                <a:latin typeface="+mj-lt"/>
              </a:rPr>
              <a:t>Common Affordances:</a:t>
            </a:r>
            <a:r>
              <a:rPr lang="en-US" sz="3600" dirty="0">
                <a:solidFill>
                  <a:srgbClr val="0080FF"/>
                </a:solidFill>
                <a:latin typeface="+mj-lt"/>
              </a:rPr>
              <a:t> </a:t>
            </a:r>
            <a:r>
              <a:rPr lang="en-US" sz="3600" dirty="0">
                <a:solidFill>
                  <a:srgbClr val="000090"/>
                </a:solidFill>
                <a:latin typeface="+mj-lt"/>
              </a:rPr>
              <a:t>Drink, Pick Up, Throw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9758D-00B6-E9E7-C354-C2D856337C4A}"/>
              </a:ext>
            </a:extLst>
          </p:cNvPr>
          <p:cNvSpPr txBox="1"/>
          <p:nvPr/>
        </p:nvSpPr>
        <p:spPr>
          <a:xfrm>
            <a:off x="14050071" y="15127069"/>
            <a:ext cx="1002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FF"/>
                </a:solidFill>
                <a:latin typeface="+mj-lt"/>
              </a:rPr>
              <a:t>Less</a:t>
            </a:r>
            <a:r>
              <a:rPr lang="en-US" sz="3200" b="1" dirty="0">
                <a:solidFill>
                  <a:srgbClr val="0080FF"/>
                </a:solidFill>
                <a:latin typeface="+mj-lt"/>
              </a:rPr>
              <a:t> </a:t>
            </a:r>
            <a:r>
              <a:rPr lang="en-US" sz="3600" b="1" dirty="0">
                <a:solidFill>
                  <a:srgbClr val="0080FF"/>
                </a:solidFill>
                <a:latin typeface="+mj-lt"/>
              </a:rPr>
              <a:t>Common Affordances: </a:t>
            </a:r>
            <a:r>
              <a:rPr lang="en-US" sz="3600" dirty="0">
                <a:solidFill>
                  <a:srgbClr val="000090"/>
                </a:solidFill>
                <a:latin typeface="+mj-lt"/>
              </a:rPr>
              <a:t>Wear, Strainer, Listen</a:t>
            </a:r>
            <a:endParaRPr lang="en-US" sz="3200" dirty="0">
              <a:solidFill>
                <a:srgbClr val="000090"/>
              </a:solidFill>
              <a:latin typeface="+mj-lt"/>
            </a:endParaRPr>
          </a:p>
        </p:txBody>
      </p:sp>
      <p:graphicFrame>
        <p:nvGraphicFramePr>
          <p:cNvPr id="23" name="Table 31">
            <a:extLst>
              <a:ext uri="{FF2B5EF4-FFF2-40B4-BE49-F238E27FC236}">
                <a16:creationId xmlns:a16="http://schemas.microsoft.com/office/drawing/2014/main" id="{48D4032E-7680-3CE4-7226-BC0B51B6F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95665"/>
              </p:ext>
            </p:extLst>
          </p:nvPr>
        </p:nvGraphicFramePr>
        <p:xfrm>
          <a:off x="1447800" y="20757082"/>
          <a:ext cx="10114471" cy="8524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4930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2759541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</a:tblGrid>
              <a:tr h="774993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Final </a:t>
                      </a:r>
                      <a:r>
                        <a:rPr lang="en-US" sz="4000" b="1" i="1" dirty="0">
                          <a:solidFill>
                            <a:srgbClr val="0080FF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University of Southern Mississippi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1161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Prolific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756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University of South Alabama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365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44372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Midwestern State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254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772456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Hope College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3774291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University of Connecticut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152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997608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Central Connecticut State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171330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Illinois State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000711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Clemson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8082929"/>
                  </a:ext>
                </a:extLst>
              </a:tr>
              <a:tr h="77499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Butler University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1617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D1BE8B9-6F12-1FB2-9D89-8D4F45652803}"/>
              </a:ext>
            </a:extLst>
          </p:cNvPr>
          <p:cNvSpPr txBox="1"/>
          <p:nvPr/>
        </p:nvSpPr>
        <p:spPr>
          <a:xfrm>
            <a:off x="1394478" y="19718092"/>
            <a:ext cx="994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90"/>
                </a:solidFill>
                <a:latin typeface="+mj-lt"/>
              </a:rPr>
              <a:t>We recruited 3189 participants from ten sources.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C4ECE-C498-DAF2-C0F2-BE139D262197}"/>
              </a:ext>
            </a:extLst>
          </p:cNvPr>
          <p:cNvSpPr txBox="1"/>
          <p:nvPr/>
        </p:nvSpPr>
        <p:spPr>
          <a:xfrm>
            <a:off x="1366915" y="29641800"/>
            <a:ext cx="9948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0"/>
                </a:solidFill>
                <a:latin typeface="+mj-lt"/>
              </a:rPr>
              <a:t>Note: 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Values indicate final </a:t>
            </a:r>
            <a:r>
              <a:rPr lang="en-US" sz="3200" i="1" dirty="0">
                <a:solidFill>
                  <a:srgbClr val="000090"/>
                </a:solidFill>
                <a:latin typeface="+mj-lt"/>
              </a:rPr>
              <a:t>n</a:t>
            </a:r>
            <a:r>
              <a:rPr lang="en-US" sz="3200" dirty="0">
                <a:solidFill>
                  <a:srgbClr val="000090"/>
                </a:solidFill>
                <a:latin typeface="+mj-lt"/>
              </a:rPr>
              <a:t>s for each test site following data screening. The final dataset contained data from 3154 participants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0A72BE-1D38-6815-EE01-4134883D7274}"/>
              </a:ext>
            </a:extLst>
          </p:cNvPr>
          <p:cNvSpPr txBox="1"/>
          <p:nvPr/>
        </p:nvSpPr>
        <p:spPr>
          <a:xfrm>
            <a:off x="13600666" y="18540846"/>
            <a:ext cx="34358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Step 1: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Cleaning</a:t>
            </a:r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Spell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Remove Punctuation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C1F478-7DFF-A029-913D-CE1B67AE8B19}"/>
              </a:ext>
            </a:extLst>
          </p:cNvPr>
          <p:cNvSpPr txBox="1"/>
          <p:nvPr/>
        </p:nvSpPr>
        <p:spPr>
          <a:xfrm>
            <a:off x="18163979" y="18498502"/>
            <a:ext cx="34819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Step 2: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 Parse</a:t>
            </a:r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Remove Stop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Tokenize Sentences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CBDCAC-EB64-CF70-7042-2E38A52CEC98}"/>
              </a:ext>
            </a:extLst>
          </p:cNvPr>
          <p:cNvSpPr txBox="1"/>
          <p:nvPr/>
        </p:nvSpPr>
        <p:spPr>
          <a:xfrm>
            <a:off x="22947073" y="18540845"/>
            <a:ext cx="34360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Step 3: Standardize</a:t>
            </a:r>
          </a:p>
          <a:p>
            <a:pPr algn="ctr"/>
            <a:endParaRPr lang="en-US" sz="30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Lemmatize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Part of Speech Tag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20F0BD34-425D-06DD-6621-A21DDE2D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3224" y="22555200"/>
            <a:ext cx="1061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dirty="0">
                <a:solidFill>
                  <a:srgbClr val="000090"/>
                </a:solidFill>
              </a:rPr>
              <a:t>Example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675E0745-B13C-FB6F-140B-CB590313F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0" y="6757796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Snapshot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3592EF65-E96F-A458-06A3-B7E1F6CB8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9913" y="12969414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Correlations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graphicFrame>
        <p:nvGraphicFramePr>
          <p:cNvPr id="43" name="Table 31">
            <a:extLst>
              <a:ext uri="{FF2B5EF4-FFF2-40B4-BE49-F238E27FC236}">
                <a16:creationId xmlns:a16="http://schemas.microsoft.com/office/drawing/2014/main" id="{BC1C2500-A19B-10B1-1697-DC8DF2554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55041"/>
              </p:ext>
            </p:extLst>
          </p:nvPr>
        </p:nvGraphicFramePr>
        <p:xfrm>
          <a:off x="28128962" y="7774218"/>
          <a:ext cx="13099994" cy="2817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4200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3571742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3386086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747966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</a:tblGrid>
              <a:tr h="939194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Measure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Mean (</a:t>
                      </a:r>
                      <a:r>
                        <a:rPr lang="en-US" sz="4000" b="1" i="1" dirty="0">
                          <a:solidFill>
                            <a:srgbClr val="0080FF"/>
                          </a:solidFill>
                        </a:rPr>
                        <a:t>SD</a:t>
                      </a:r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Min.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Max.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939194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AFS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.03 (.04)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.00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.60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204324"/>
                  </a:ext>
                </a:extLst>
              </a:tr>
              <a:tr h="939194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AFSS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34.62 (9.51)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20CC8D9-9221-8E72-5862-20078935873E}"/>
              </a:ext>
            </a:extLst>
          </p:cNvPr>
          <p:cNvSpPr txBox="1"/>
          <p:nvPr/>
        </p:nvSpPr>
        <p:spPr>
          <a:xfrm>
            <a:off x="28097408" y="10718239"/>
            <a:ext cx="1373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Cues with Highest Number of Different  Affordances: </a:t>
            </a:r>
            <a:r>
              <a:rPr lang="en-US" sz="3000" dirty="0">
                <a:solidFill>
                  <a:srgbClr val="000090"/>
                </a:solidFill>
              </a:rPr>
              <a:t>Me (88), Weapon (81), Newspaper (79), Someone (77), Medicine (74)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BFA44-0D44-117B-A5BA-70976501ADBF}"/>
              </a:ext>
            </a:extLst>
          </p:cNvPr>
          <p:cNvSpPr txBox="1"/>
          <p:nvPr/>
        </p:nvSpPr>
        <p:spPr>
          <a:xfrm>
            <a:off x="28128962" y="11862137"/>
            <a:ext cx="14375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Cues with Lowest Number of Different Affordances: </a:t>
            </a:r>
            <a:r>
              <a:rPr lang="en-US" sz="3000" dirty="0">
                <a:solidFill>
                  <a:srgbClr val="000090"/>
                </a:solidFill>
              </a:rPr>
              <a:t>Broiler (13), Tinsel (13), Hanger (13), Pantry (14), Washboard (14)  </a:t>
            </a:r>
          </a:p>
        </p:txBody>
      </p:sp>
      <p:graphicFrame>
        <p:nvGraphicFramePr>
          <p:cNvPr id="46" name="Table 31">
            <a:extLst>
              <a:ext uri="{FF2B5EF4-FFF2-40B4-BE49-F238E27FC236}">
                <a16:creationId xmlns:a16="http://schemas.microsoft.com/office/drawing/2014/main" id="{5E95A154-BB4F-F3C8-6615-1EF06BCEA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78398"/>
              </p:ext>
            </p:extLst>
          </p:nvPr>
        </p:nvGraphicFramePr>
        <p:xfrm>
          <a:off x="28128962" y="13952682"/>
          <a:ext cx="12791333" cy="6392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3069">
                  <a:extLst>
                    <a:ext uri="{9D8B030D-6E8A-4147-A177-3AD203B41FA5}">
                      <a16:colId xmlns:a16="http://schemas.microsoft.com/office/drawing/2014/main" val="3820630266"/>
                    </a:ext>
                  </a:extLst>
                </a:gridCol>
                <a:gridCol w="2127542">
                  <a:extLst>
                    <a:ext uri="{9D8B030D-6E8A-4147-A177-3AD203B41FA5}">
                      <a16:colId xmlns:a16="http://schemas.microsoft.com/office/drawing/2014/main" val="2922635074"/>
                    </a:ext>
                  </a:extLst>
                </a:gridCol>
                <a:gridCol w="2179350">
                  <a:extLst>
                    <a:ext uri="{9D8B030D-6E8A-4147-A177-3AD203B41FA5}">
                      <a16:colId xmlns:a16="http://schemas.microsoft.com/office/drawing/2014/main" val="2953346075"/>
                    </a:ext>
                  </a:extLst>
                </a:gridCol>
                <a:gridCol w="2179350">
                  <a:extLst>
                    <a:ext uri="{9D8B030D-6E8A-4147-A177-3AD203B41FA5}">
                      <a16:colId xmlns:a16="http://schemas.microsoft.com/office/drawing/2014/main" val="2088211575"/>
                    </a:ext>
                  </a:extLst>
                </a:gridCol>
                <a:gridCol w="2106011">
                  <a:extLst>
                    <a:ext uri="{9D8B030D-6E8A-4147-A177-3AD203B41FA5}">
                      <a16:colId xmlns:a16="http://schemas.microsoft.com/office/drawing/2014/main" val="3865703555"/>
                    </a:ext>
                  </a:extLst>
                </a:gridCol>
                <a:gridCol w="2106011">
                  <a:extLst>
                    <a:ext uri="{9D8B030D-6E8A-4147-A177-3AD203B41FA5}">
                      <a16:colId xmlns:a16="http://schemas.microsoft.com/office/drawing/2014/main" val="45524131"/>
                    </a:ext>
                  </a:extLst>
                </a:gridCol>
              </a:tblGrid>
              <a:tr h="1065453">
                <a:tc>
                  <a:txBody>
                    <a:bodyPr/>
                    <a:lstStyle/>
                    <a:p>
                      <a:r>
                        <a:rPr lang="en-US" sz="4000" b="1" dirty="0">
                          <a:solidFill>
                            <a:srgbClr val="0080FF"/>
                          </a:solidFill>
                        </a:rPr>
                        <a:t>Measure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AFSS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AFS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CON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BOI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>
                          <a:solidFill>
                            <a:srgbClr val="0080FF"/>
                          </a:solidFill>
                        </a:rPr>
                        <a:t>SUBTLEX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82072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AFS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-.44*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2295426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CON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.13*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013678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BOI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.13*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.16*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.43*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44372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SUBTLEX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.33*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-.09*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.12*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.23*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6772456"/>
                  </a:ext>
                </a:extLst>
              </a:tr>
              <a:tr h="106545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0090"/>
                          </a:solidFill>
                        </a:rPr>
                        <a:t>AOA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-.22*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0090"/>
                          </a:solidFill>
                        </a:rPr>
                        <a:t>-.01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-.37*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-.38*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rgbClr val="000090"/>
                          </a:solidFill>
                        </a:rPr>
                        <a:t>-.58*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50113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BCA78FEE-8594-7D79-5FC0-65FFBD1EC33F}"/>
              </a:ext>
            </a:extLst>
          </p:cNvPr>
          <p:cNvSpPr txBox="1"/>
          <p:nvPr/>
        </p:nvSpPr>
        <p:spPr>
          <a:xfrm>
            <a:off x="28204267" y="20419600"/>
            <a:ext cx="127913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90"/>
                </a:solidFill>
                <a:latin typeface="+mj-lt"/>
              </a:rPr>
              <a:t>Notes: 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AFSS = Affordance Set Size; AFS = strength of strongest cue-affordance pair; CON = Concreteness (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Brysbaert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et al., 2014); BOI = Body-Object Interaction (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Pexman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et al., 2019); SUBTLEX = Frequency (Brysbaert &amp; New, 2009); 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AoA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= Age of Acquisition (</a:t>
            </a:r>
            <a:r>
              <a:rPr lang="en-US" sz="2800" dirty="0" err="1">
                <a:solidFill>
                  <a:srgbClr val="000090"/>
                </a:solidFill>
                <a:latin typeface="+mj-lt"/>
              </a:rPr>
              <a:t>Kuperman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et al., 2012). * = </a:t>
            </a:r>
            <a:r>
              <a:rPr lang="en-US" sz="2800" i="1" dirty="0">
                <a:solidFill>
                  <a:srgbClr val="000090"/>
                </a:solidFill>
                <a:latin typeface="+mj-lt"/>
              </a:rPr>
              <a:t>p</a:t>
            </a:r>
            <a:r>
              <a:rPr lang="en-US" sz="2800" dirty="0">
                <a:solidFill>
                  <a:srgbClr val="000090"/>
                </a:solidFill>
                <a:latin typeface="+mj-lt"/>
              </a:rPr>
              <a:t> &lt; .05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CFB7DA2-ADBC-3C42-AF63-E07FF3739680}"/>
              </a:ext>
            </a:extLst>
          </p:cNvPr>
          <p:cNvSpPr/>
          <p:nvPr/>
        </p:nvSpPr>
        <p:spPr>
          <a:xfrm>
            <a:off x="21278961" y="19494135"/>
            <a:ext cx="1480347" cy="1470082"/>
          </a:xfrm>
          <a:prstGeom prst="rightArrow">
            <a:avLst/>
          </a:prstGeom>
          <a:solidFill>
            <a:srgbClr val="002060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90"/>
                </a:solidFill>
              </a:ln>
              <a:solidFill>
                <a:srgbClr val="000090"/>
              </a:solidFill>
            </a:endParaRPr>
          </a:p>
        </p:txBody>
      </p:sp>
      <p:sp>
        <p:nvSpPr>
          <p:cNvPr id="66" name="TextBox 24">
            <a:extLst>
              <a:ext uri="{FF2B5EF4-FFF2-40B4-BE49-F238E27FC236}">
                <a16:creationId xmlns:a16="http://schemas.microsoft.com/office/drawing/2014/main" id="{0FE39A43-BCA8-CC21-142E-F803DD540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0800" y="3733800"/>
            <a:ext cx="1061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347788" eaLnBrk="0" hangingPunct="0"/>
            <a:r>
              <a:rPr lang="en-US" sz="4000" b="1" u="sng" dirty="0">
                <a:solidFill>
                  <a:srgbClr val="000090"/>
                </a:solidFill>
              </a:rPr>
              <a:t>Affordance Measures</a:t>
            </a:r>
          </a:p>
          <a:p>
            <a:pPr algn="ctr" defTabSz="1347788" eaLnBrk="0" hangingPunct="0"/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9651D1-C93D-970B-A96C-1ADD96A0C35D}"/>
              </a:ext>
            </a:extLst>
          </p:cNvPr>
          <p:cNvSpPr txBox="1"/>
          <p:nvPr/>
        </p:nvSpPr>
        <p:spPr>
          <a:xfrm>
            <a:off x="28099779" y="4591201"/>
            <a:ext cx="13276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Affordance Strength (AFS): </a:t>
            </a:r>
            <a:r>
              <a:rPr lang="en-US" sz="3000" dirty="0">
                <a:solidFill>
                  <a:srgbClr val="000090"/>
                </a:solidFill>
              </a:rPr>
              <a:t>Sum of each affordance divided by all affordance responses for a given cue.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0043E3-A89F-5E3E-9F57-FC26BB8DE7E8}"/>
              </a:ext>
            </a:extLst>
          </p:cNvPr>
          <p:cNvSpPr txBox="1"/>
          <p:nvPr/>
        </p:nvSpPr>
        <p:spPr>
          <a:xfrm>
            <a:off x="28114121" y="5689937"/>
            <a:ext cx="1318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80FF"/>
                </a:solidFill>
              </a:rPr>
              <a:t>Affordance Set Size (AFSS): </a:t>
            </a:r>
            <a:r>
              <a:rPr lang="en-US" sz="3000" dirty="0">
                <a:solidFill>
                  <a:srgbClr val="000090"/>
                </a:solidFill>
              </a:rPr>
              <a:t>Total number of unique affordances generated for a cue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C013F0-3957-5C62-278B-04E625DFDBC7}"/>
              </a:ext>
            </a:extLst>
          </p:cNvPr>
          <p:cNvSpPr/>
          <p:nvPr/>
        </p:nvSpPr>
        <p:spPr>
          <a:xfrm>
            <a:off x="16566184" y="19494135"/>
            <a:ext cx="1480347" cy="1470082"/>
          </a:xfrm>
          <a:prstGeom prst="rightArrow">
            <a:avLst/>
          </a:prstGeom>
          <a:solidFill>
            <a:srgbClr val="002060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90"/>
                </a:solidFill>
              </a:ln>
              <a:solidFill>
                <a:srgbClr val="0000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9818</TotalTime>
  <Words>954</Words>
  <Application>Microsoft Office PowerPoint</Application>
  <PresentationFormat>Custom</PresentationFormat>
  <Paragraphs>163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Huff</dc:creator>
  <cp:lastModifiedBy>Nick Maxwell</cp:lastModifiedBy>
  <cp:revision>498</cp:revision>
  <dcterms:created xsi:type="dcterms:W3CDTF">2013-06-02T20:38:49Z</dcterms:created>
  <dcterms:modified xsi:type="dcterms:W3CDTF">2023-10-28T22:25:01Z</dcterms:modified>
</cp:coreProperties>
</file>