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extLst/>
  </p:cmAuthor>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varScale="1">
        <p:scale>
          <a:sx n="19" d="100"/>
          <a:sy n="19" d="100"/>
        </p:scale>
        <p:origin x="1781" y="259"/>
      </p:cViewPr>
      <p:guideLst>
        <p:guide orient="horz" pos="9936"/>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4/3/2019</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4/3/2019</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228599" y="18146527"/>
            <a:ext cx="13499482" cy="1317167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173667"/>
            <a:ext cx="26671716" cy="3018820"/>
          </a:xfrm>
          <a:prstGeom prst="rect">
            <a:avLst/>
          </a:prstGeom>
          <a:noFill/>
          <a:ln w="9525">
            <a:noFill/>
            <a:miter lim="800000"/>
            <a:headEnd/>
            <a:tailEnd/>
          </a:ln>
        </p:spPr>
        <p:txBody>
          <a:bodyPr lIns="369484" tIns="184741" rIns="369484" bIns="184741" anchor="ctr"/>
          <a:lstStyle/>
          <a:p>
            <a:pPr algn="ctr" defTabSz="3694113">
              <a:defRPr/>
            </a:pPr>
            <a:r>
              <a:rPr lang="en-US" sz="4800" kern="0" dirty="0">
                <a:solidFill>
                  <a:schemeClr val="bg1"/>
                </a:solidFill>
                <a:latin typeface="Arial Black"/>
                <a:ea typeface="+mj-ea"/>
                <a:cs typeface="Arial Black"/>
              </a:rPr>
              <a:t>The Direction of Association Affects Illusions of Competence in Cued-Recall of Word Pairs</a:t>
            </a:r>
            <a:endParaRPr lang="en-US" sz="1000" kern="0" dirty="0">
              <a:solidFill>
                <a:schemeClr val="bg1"/>
              </a:solidFill>
              <a:latin typeface="Arial Black"/>
              <a:ea typeface="+mj-ea"/>
              <a:cs typeface="Arial Black"/>
            </a:endParaRPr>
          </a:p>
          <a:p>
            <a:pPr defTabSz="3694113">
              <a:defRPr/>
            </a:pPr>
            <a:r>
              <a:rPr lang="en-US" sz="3500" kern="0" dirty="0">
                <a:solidFill>
                  <a:schemeClr val="bg1"/>
                </a:solidFill>
                <a:latin typeface="Arial Black" panose="020B0A04020102020204" pitchFamily="34" charset="0"/>
                <a:ea typeface="+mj-ea"/>
                <a:cs typeface="Arial" pitchFamily="34" charset="0"/>
              </a:rPr>
              <a:t>Emily Cates, Nicholas P. Maxwell &amp; Mark J. Huff</a:t>
            </a:r>
            <a:endParaRPr lang="en-US" sz="35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2903285"/>
            <a:ext cx="13364810" cy="15090122"/>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648519" y="19667488"/>
            <a:ext cx="14215091" cy="11650712"/>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541982" y="2784627"/>
            <a:ext cx="13028978" cy="15285340"/>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Introduction</a:t>
            </a:r>
          </a:p>
          <a:p>
            <a:pPr defTabSz="1347788" eaLnBrk="0" hangingPunct="0"/>
            <a:endParaRPr lang="en-US" sz="800" dirty="0">
              <a:solidFill>
                <a:srgbClr val="000090"/>
              </a:solidFill>
            </a:endParaRPr>
          </a:p>
          <a:p>
            <a:pPr defTabSz="1347788">
              <a:spcAft>
                <a:spcPts val="1000"/>
              </a:spcAft>
            </a:pPr>
            <a:endParaRPr lang="en-US" sz="2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400" dirty="0">
                <a:solidFill>
                  <a:srgbClr val="000090"/>
                </a:solidFill>
                <a:latin typeface="Calibri" pitchFamily="34" charset="0"/>
                <a:ea typeface="Calibri" pitchFamily="34" charset="0"/>
                <a:cs typeface="Times New Roman" pitchFamily="18" charset="0"/>
              </a:rPr>
              <a:t>Examining the relationship between one’s predicted versus actual </a:t>
            </a:r>
            <a:r>
              <a:rPr lang="en-US" sz="3200" dirty="0">
                <a:solidFill>
                  <a:srgbClr val="000090"/>
                </a:solidFill>
                <a:latin typeface="Calibri" pitchFamily="34" charset="0"/>
                <a:ea typeface="Calibri" pitchFamily="34" charset="0"/>
                <a:cs typeface="Times New Roman" pitchFamily="18" charset="0"/>
              </a:rPr>
              <a:t>memory performance is the primary goal of metamemory researchers. A common method for examining this relationship is instructing participants to provide judgments of learning (JOLs) in which participants rate the probability that they will be able to later recall a target word from a studied cue-target pair (e.g., bank-interest) when only a cue word is provided at test (e.g., bank-______). </a:t>
            </a:r>
          </a:p>
          <a:p>
            <a:pPr defTabSz="1347788">
              <a:spcAft>
                <a:spcPts val="1000"/>
              </a:spcAft>
            </a:pPr>
            <a:endParaRPr lang="en-US" sz="20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200" dirty="0">
                <a:solidFill>
                  <a:srgbClr val="000090"/>
                </a:solidFill>
                <a:latin typeface="Calibri" pitchFamily="34" charset="0"/>
                <a:ea typeface="Calibri" pitchFamily="34" charset="0"/>
                <a:cs typeface="Times New Roman" pitchFamily="18" charset="0"/>
              </a:rPr>
              <a:t>JOL accuracy is sensitive to the strength of the association between the cue-target pairs as well as the direction of the association. </a:t>
            </a:r>
            <a:r>
              <a:rPr lang="en-US" sz="3200" dirty="0" err="1">
                <a:solidFill>
                  <a:srgbClr val="000090"/>
                </a:solidFill>
                <a:latin typeface="Calibri" pitchFamily="34" charset="0"/>
                <a:ea typeface="Calibri" pitchFamily="34" charset="0"/>
                <a:cs typeface="Times New Roman" pitchFamily="18" charset="0"/>
              </a:rPr>
              <a:t>Koriat</a:t>
            </a:r>
            <a:r>
              <a:rPr lang="en-US" sz="3200" dirty="0">
                <a:solidFill>
                  <a:srgbClr val="000090"/>
                </a:solidFill>
                <a:latin typeface="Calibri" pitchFamily="34" charset="0"/>
                <a:ea typeface="Calibri" pitchFamily="34" charset="0"/>
                <a:cs typeface="Times New Roman" pitchFamily="18" charset="0"/>
              </a:rPr>
              <a:t> and Bjork (2005) showed that when forward associative pairs are studied (e.g., red-hot), JOLs are well calibrated to later recall accuracy. However, an </a:t>
            </a:r>
            <a:r>
              <a:rPr lang="en-US" sz="3200" i="1" dirty="0">
                <a:solidFill>
                  <a:srgbClr val="000090"/>
                </a:solidFill>
                <a:latin typeface="Calibri" pitchFamily="34" charset="0"/>
                <a:ea typeface="Calibri" pitchFamily="34" charset="0"/>
                <a:cs typeface="Times New Roman" pitchFamily="18" charset="0"/>
              </a:rPr>
              <a:t>Illusion of Competence</a:t>
            </a:r>
            <a:r>
              <a:rPr lang="en-US" sz="3200" dirty="0">
                <a:solidFill>
                  <a:srgbClr val="000090"/>
                </a:solidFill>
                <a:latin typeface="Calibri" pitchFamily="34" charset="0"/>
                <a:ea typeface="Calibri" pitchFamily="34" charset="0"/>
                <a:cs typeface="Times New Roman" pitchFamily="18" charset="0"/>
              </a:rPr>
              <a:t> was found for backward associative pairs (e.g., hot-red) in which JOL estimates exceeded later cued recall rates, a pattern that also extends to identical item pairs (Castel, McCabe, &amp; Roediger, 2007). </a:t>
            </a:r>
          </a:p>
          <a:p>
            <a:pPr defTabSz="1347788">
              <a:spcAft>
                <a:spcPts val="1000"/>
              </a:spcAft>
            </a:pPr>
            <a:endParaRPr lang="en-US" sz="20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200" dirty="0">
                <a:solidFill>
                  <a:srgbClr val="000090"/>
                </a:solidFill>
                <a:latin typeface="Calibri" pitchFamily="34" charset="0"/>
                <a:ea typeface="Calibri" pitchFamily="34" charset="0"/>
                <a:cs typeface="Times New Roman" pitchFamily="18" charset="0"/>
              </a:rPr>
              <a:t>The present study builds off of these previous findings by comparing asymmetric forward and backward associates to symmetrical associates (e.g., on-off) and unrelated pairs (e.g., cat-pencil) to more closely examine the role of associative direction on JOLs and cued-recall accuracy. Additionally, we provide a novel analysis—calibration plots, which </a:t>
            </a:r>
            <a:r>
              <a:rPr lang="en-US" sz="3200">
                <a:solidFill>
                  <a:srgbClr val="000090"/>
                </a:solidFill>
                <a:latin typeface="Calibri" pitchFamily="34" charset="0"/>
                <a:ea typeface="Calibri" pitchFamily="34" charset="0"/>
                <a:cs typeface="Times New Roman" pitchFamily="18" charset="0"/>
              </a:rPr>
              <a:t>plot JOL </a:t>
            </a:r>
            <a:r>
              <a:rPr lang="en-US" sz="3200" dirty="0">
                <a:solidFill>
                  <a:srgbClr val="000090"/>
                </a:solidFill>
                <a:latin typeface="Calibri" pitchFamily="34" charset="0"/>
                <a:ea typeface="Calibri" pitchFamily="34" charset="0"/>
                <a:cs typeface="Times New Roman" pitchFamily="18" charset="0"/>
              </a:rPr>
              <a:t>ratings as a function of recall accuracy to determine whether the calibration between JOLs and recall depends upon the relative JOL rating that is provided. Experiment 2 introduces a 5 second response deadline which limits the amount of time subjects spend encoding item pairs.  We expect this limited encoding time to result in a more pronounced overestimation effect, as less time spent at encoding should lead to greater recall inaccuracies.</a:t>
            </a:r>
            <a:endParaRPr lang="en-US" sz="1400" dirty="0">
              <a:solidFill>
                <a:srgbClr val="000090"/>
              </a:solidFill>
              <a:latin typeface="Calibri" pitchFamily="34" charset="0"/>
              <a:ea typeface="Calibri" pitchFamily="34" charset="0"/>
              <a:cs typeface="Times New Roman" pitchFamily="18" charset="0"/>
            </a:endParaRPr>
          </a:p>
        </p:txBody>
      </p:sp>
      <p:sp>
        <p:nvSpPr>
          <p:cNvPr id="15368" name="TextBox 24"/>
          <p:cNvSpPr txBox="1">
            <a:spLocks noChangeArrowheads="1"/>
          </p:cNvSpPr>
          <p:nvPr/>
        </p:nvSpPr>
        <p:spPr bwMode="auto">
          <a:xfrm>
            <a:off x="1747871" y="18146527"/>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Materials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8106463" y="19518460"/>
            <a:ext cx="13943647" cy="12028339"/>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Conclusions</a:t>
            </a:r>
          </a:p>
          <a:p>
            <a:pPr defTabSz="1347788"/>
            <a:r>
              <a:rPr lang="en-US" sz="3000" dirty="0">
                <a:solidFill>
                  <a:srgbClr val="000090"/>
                </a:solidFill>
                <a:latin typeface="+mn-lt"/>
              </a:rPr>
              <a:t>Replicating previous work, Experiment 1 showed that JOL ratings for backward pairs exceeded later recall accuracy—an illusion of competence. A similar pattern was found for symmetrical and unrelated pairs, though the pattern was less robust. Forward pairs in contrast, were well calibrated. Calibration plots indicated that JOL overconfidence similarly differed across pair types with symmetrical and forward overconfidence only occurring for relatively high JOL ratings (80% or greater), whereas backward and unrelated pairs showed JOL overconfidence at much lower ratings.</a:t>
            </a:r>
          </a:p>
          <a:p>
            <a:pPr defTabSz="1347788"/>
            <a:endParaRPr lang="en-US" sz="3000" dirty="0">
              <a:solidFill>
                <a:srgbClr val="000090"/>
              </a:solidFill>
              <a:latin typeface="+mn-lt"/>
            </a:endParaRPr>
          </a:p>
          <a:p>
            <a:pPr defTabSz="1347788"/>
            <a:r>
              <a:rPr lang="en-US" sz="3000" dirty="0">
                <a:solidFill>
                  <a:srgbClr val="000090"/>
                </a:solidFill>
                <a:latin typeface="+mn-lt"/>
              </a:rPr>
              <a:t>Experiment 2 examined whether including a deadline for study and JOL ratings would affect JOL/Recall calibration. While it was expected that less time spent at encoding should result in fewer items correctly recalled (thus increasing the illusion of competence), findings from Experiment 2 do not support this. Instead, we conclude that the high calibration of forward pairs makes them resistant to illusions of competence, even when limited time is allocated for study and judgment making.</a:t>
            </a:r>
          </a:p>
          <a:p>
            <a:pPr defTabSz="1347788"/>
            <a:endParaRPr lang="en-US" sz="3000" dirty="0">
              <a:solidFill>
                <a:srgbClr val="000090"/>
              </a:solidFill>
              <a:latin typeface="+mn-lt"/>
            </a:endParaRPr>
          </a:p>
          <a:p>
            <a:pPr defTabSz="1347788"/>
            <a:r>
              <a:rPr lang="en-US" sz="3000" dirty="0">
                <a:solidFill>
                  <a:srgbClr val="000090"/>
                </a:solidFill>
                <a:latin typeface="+mn-lt"/>
              </a:rPr>
              <a:t>Our analyses improve upon existing work (e.g., </a:t>
            </a:r>
            <a:r>
              <a:rPr lang="en-US" sz="3000" dirty="0" err="1">
                <a:solidFill>
                  <a:srgbClr val="000090"/>
                </a:solidFill>
                <a:latin typeface="+mn-lt"/>
              </a:rPr>
              <a:t>Koriat</a:t>
            </a:r>
            <a:r>
              <a:rPr lang="en-US" sz="3000" dirty="0">
                <a:solidFill>
                  <a:srgbClr val="000090"/>
                </a:solidFill>
                <a:latin typeface="+mn-lt"/>
              </a:rPr>
              <a:t> &amp; Bjork, 2005; Castel et al., 2007) by assessing the relationship between JOLs and accuracy across JOL ratings and by controlling for potential item effects that may have clouded data interpretations in previous work. Our data indicate that both forward and backward associations are perceived and that participants provide similar JOLs for both types, but backward associates provide less effective cues at test and participants do not adjust their JOLs. Future work will evaluate other means to improve JOL/recall accuracy calibration by training participants about how backward associates can mislead memory estimates.</a:t>
            </a:r>
          </a:p>
          <a:p>
            <a:pPr defTabSz="1347788"/>
            <a:endParaRPr lang="en-US" sz="1400" dirty="0">
              <a:solidFill>
                <a:srgbClr val="000090"/>
              </a:solidFill>
              <a:latin typeface="+mn-lt"/>
            </a:endParaRPr>
          </a:p>
          <a:p>
            <a:pPr defTabSz="1347788"/>
            <a:endParaRPr lang="en-US" sz="1400" b="1" dirty="0">
              <a:solidFill>
                <a:srgbClr val="0000FF"/>
              </a:solidFill>
            </a:endParaRPr>
          </a:p>
          <a:p>
            <a:pPr defTabSz="1347788" eaLnBrk="0" hangingPunct="0"/>
            <a:endParaRPr lang="en-US" sz="800" dirty="0">
              <a:solidFill>
                <a:srgbClr val="000090"/>
              </a:solidFill>
            </a:endParaRPr>
          </a:p>
          <a:p>
            <a:pPr defTabSz="1347788" eaLnBrk="0" hangingPunct="0"/>
            <a:endParaRPr lang="en-US" sz="6000" dirty="0">
              <a:solidFill>
                <a:srgbClr val="000090"/>
              </a:solidFill>
            </a:endParaRPr>
          </a:p>
        </p:txBody>
      </p:sp>
      <p:sp>
        <p:nvSpPr>
          <p:cNvPr id="103" name="Rounded Rectangle 102"/>
          <p:cNvSpPr/>
          <p:nvPr/>
        </p:nvSpPr>
        <p:spPr>
          <a:xfrm>
            <a:off x="27724719" y="2812256"/>
            <a:ext cx="14050609" cy="1670620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13838590" y="2933554"/>
            <a:ext cx="13364810" cy="7604970"/>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5112357" y="3154778"/>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General Method</a:t>
            </a:r>
          </a:p>
          <a:p>
            <a:pPr algn="ctr" defTabSz="1347788" eaLnBrk="0" hangingPunct="0"/>
            <a:endParaRPr lang="en-US" sz="4400" b="1" dirty="0">
              <a:solidFill>
                <a:srgbClr val="0000FF"/>
              </a:solidFill>
            </a:endParaRPr>
          </a:p>
        </p:txBody>
      </p:sp>
      <p:sp>
        <p:nvSpPr>
          <p:cNvPr id="145" name="Rounded Rectangle 144"/>
          <p:cNvSpPr/>
          <p:nvPr/>
        </p:nvSpPr>
        <p:spPr>
          <a:xfrm>
            <a:off x="13944600" y="10860611"/>
            <a:ext cx="13487400" cy="1855259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131" name="Rounded Rectangle 130"/>
          <p:cNvSpPr/>
          <p:nvPr/>
        </p:nvSpPr>
        <p:spPr>
          <a:xfrm>
            <a:off x="14173200" y="29937618"/>
            <a:ext cx="13487400" cy="143551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1"/>
                </a:solidFill>
                <a:latin typeface="+mj-lt"/>
                <a:cs typeface="Arial" pitchFamily="34" charset="0"/>
              </a:rPr>
              <a:t>Correspondence can be addressed to nicholas.maxwell@usm.edu.  </a:t>
            </a:r>
          </a:p>
          <a:p>
            <a:pPr algn="ctr" defTabSz="2194560" fontAlgn="auto">
              <a:spcBef>
                <a:spcPts val="0"/>
              </a:spcBef>
              <a:spcAft>
                <a:spcPts val="0"/>
              </a:spcAft>
              <a:defRPr/>
            </a:pPr>
            <a:r>
              <a:rPr lang="en-US" sz="3200" dirty="0">
                <a:solidFill>
                  <a:schemeClr val="tx1"/>
                </a:solidFill>
                <a:latin typeface="+mj-lt"/>
                <a:cs typeface="Arial" pitchFamily="34" charset="0"/>
              </a:rPr>
              <a:t>More info available at: </a:t>
            </a:r>
            <a:r>
              <a:rPr lang="en-US" sz="3200" dirty="0">
                <a:solidFill>
                  <a:schemeClr val="tx1"/>
                </a:solidFill>
              </a:rPr>
              <a:t>www.macapsych.com | www.github.com/npm27</a:t>
            </a:r>
            <a:endParaRPr lang="en-US" sz="3200" dirty="0">
              <a:solidFill>
                <a:schemeClr val="tx1"/>
              </a:solidFill>
              <a:latin typeface="+mj-lt"/>
              <a:cs typeface="Arial" pitchFamily="34" charset="0"/>
            </a:endParaRPr>
          </a:p>
        </p:txBody>
      </p:sp>
      <p:sp>
        <p:nvSpPr>
          <p:cNvPr id="217" name="Text Box 4"/>
          <p:cNvSpPr txBox="1">
            <a:spLocks noChangeArrowheads="1"/>
          </p:cNvSpPr>
          <p:nvPr/>
        </p:nvSpPr>
        <p:spPr bwMode="auto">
          <a:xfrm>
            <a:off x="218862" y="25599931"/>
            <a:ext cx="13165335" cy="2857448"/>
          </a:xfrm>
          <a:prstGeom prst="rect">
            <a:avLst/>
          </a:prstGeom>
          <a:noFill/>
          <a:ln w="9525">
            <a:noFill/>
            <a:miter lim="800000"/>
            <a:headEnd/>
            <a:tailEnd/>
          </a:ln>
        </p:spPr>
        <p:txBody>
          <a:bodyPr lIns="170682" tIns="67367" rIns="170682" bIns="67367"/>
          <a:lstStyle/>
          <a:p>
            <a:pPr defTabSz="1347788" eaLnBrk="0" hangingPunct="0"/>
            <a:endParaRPr lang="en-US" sz="800" dirty="0">
              <a:solidFill>
                <a:srgbClr val="000090"/>
              </a:solidFill>
            </a:endParaRPr>
          </a:p>
          <a:p>
            <a:pPr defTabSz="1347788">
              <a:spcAft>
                <a:spcPts val="1000"/>
              </a:spcAft>
            </a:pPr>
            <a:endParaRPr lang="en-US" sz="1000" dirty="0">
              <a:solidFill>
                <a:srgbClr val="000090"/>
              </a:solidFill>
              <a:latin typeface="Calibri" pitchFamily="34" charset="0"/>
              <a:ea typeface="Calibri" pitchFamily="34" charset="0"/>
              <a:cs typeface="Times New Roman" pitchFamily="18" charset="0"/>
            </a:endParaRPr>
          </a:p>
          <a:p>
            <a:pPr defTabSz="1347788">
              <a:spcAft>
                <a:spcPts val="1000"/>
              </a:spcAft>
            </a:pPr>
            <a:endParaRPr lang="en-US" sz="1000" dirty="0">
              <a:solidFill>
                <a:srgbClr val="000090"/>
              </a:solidFill>
              <a:latin typeface="Calibri" pitchFamily="34" charset="0"/>
              <a:ea typeface="Calibri" pitchFamily="34" charset="0"/>
              <a:cs typeface="Times New Roman" pitchFamily="18" charset="0"/>
            </a:endParaRPr>
          </a:p>
          <a:p>
            <a:pPr defTabSz="1347788">
              <a:lnSpc>
                <a:spcPct val="115000"/>
              </a:lnSpc>
              <a:spcAft>
                <a:spcPts val="1000"/>
              </a:spcAft>
            </a:pPr>
            <a:endParaRPr lang="en-US" sz="3400" dirty="0">
              <a:solidFill>
                <a:srgbClr val="000090"/>
              </a:solidFill>
              <a:latin typeface="Calibri" pitchFamily="34" charset="0"/>
              <a:ea typeface="Calibri" pitchFamily="34" charset="0"/>
              <a:cs typeface="Times New Roman" pitchFamily="18" charset="0"/>
            </a:endParaRPr>
          </a:p>
          <a:p>
            <a:pPr defTabSz="1347788">
              <a:lnSpc>
                <a:spcPct val="115000"/>
              </a:lnSpc>
              <a:spcAft>
                <a:spcPts val="1000"/>
              </a:spcAft>
            </a:pPr>
            <a:endParaRPr lang="en-US" sz="3400" dirty="0">
              <a:solidFill>
                <a:srgbClr val="000090"/>
              </a:solidFill>
              <a:latin typeface="Calibri" pitchFamily="34" charset="0"/>
              <a:ea typeface="Calibri" pitchFamily="34" charset="0"/>
              <a:cs typeface="Times New Roman" pitchFamily="18" charset="0"/>
            </a:endParaRPr>
          </a:p>
          <a:p>
            <a:pPr defTabSz="1347788">
              <a:lnSpc>
                <a:spcPct val="115000"/>
              </a:lnSpc>
              <a:spcAft>
                <a:spcPts val="1000"/>
              </a:spcAft>
            </a:pPr>
            <a:r>
              <a:rPr lang="en-US" sz="1400" dirty="0">
                <a:solidFill>
                  <a:srgbClr val="000090"/>
                </a:solidFill>
                <a:latin typeface="Calibri" pitchFamily="34" charset="0"/>
                <a:ea typeface="Calibri" pitchFamily="34" charset="0"/>
                <a:cs typeface="Times New Roman" pitchFamily="18" charset="0"/>
              </a:rPr>
              <a:t>	                     </a:t>
            </a:r>
          </a:p>
        </p:txBody>
      </p:sp>
      <p:grpSp>
        <p:nvGrpSpPr>
          <p:cNvPr id="3" name="Group 2"/>
          <p:cNvGrpSpPr/>
          <p:nvPr/>
        </p:nvGrpSpPr>
        <p:grpSpPr>
          <a:xfrm>
            <a:off x="14401801" y="4267194"/>
            <a:ext cx="12157193" cy="4672285"/>
            <a:chOff x="1494866" y="15949348"/>
            <a:chExt cx="10527566" cy="1881246"/>
          </a:xfrm>
        </p:grpSpPr>
        <p:sp>
          <p:nvSpPr>
            <p:cNvPr id="88" name="Rounded Rectangle 87"/>
            <p:cNvSpPr/>
            <p:nvPr/>
          </p:nvSpPr>
          <p:spPr>
            <a:xfrm>
              <a:off x="1494866" y="15949348"/>
              <a:ext cx="3467100" cy="188124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Study/JOL:</a:t>
              </a:r>
            </a:p>
            <a:p>
              <a:pPr algn="ctr"/>
              <a:r>
                <a:rPr lang="en-US" sz="3200" b="1" dirty="0"/>
                <a:t>JOL </a:t>
              </a:r>
              <a:r>
                <a:rPr lang="en-US" sz="3200" b="1"/>
                <a:t>Ratings </a:t>
              </a:r>
            </a:p>
            <a:p>
              <a:pPr algn="ctr"/>
              <a:r>
                <a:rPr lang="en-US" sz="3200" b="1"/>
                <a:t>(0-100 Scale)</a:t>
              </a:r>
              <a:endParaRPr lang="en-US" sz="3200" b="1" dirty="0"/>
            </a:p>
            <a:p>
              <a:pPr algn="ctr"/>
              <a:endParaRPr lang="en-US" sz="1200" b="1" u="sng" dirty="0"/>
            </a:p>
            <a:p>
              <a:pPr algn="ctr"/>
              <a:r>
                <a:rPr lang="en-US" sz="3200" b="1" dirty="0"/>
                <a:t>Forward, Backward, Unrelated, and Symmetrical Pairs</a:t>
              </a:r>
            </a:p>
          </p:txBody>
        </p:sp>
        <p:sp>
          <p:nvSpPr>
            <p:cNvPr id="89" name="Rounded Rectangle 88"/>
            <p:cNvSpPr/>
            <p:nvPr/>
          </p:nvSpPr>
          <p:spPr>
            <a:xfrm>
              <a:off x="5509159" y="15982573"/>
              <a:ext cx="2303835"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endParaRPr lang="en-US" sz="1200" b="1" u="sng" dirty="0"/>
            </a:p>
          </p:txBody>
        </p:sp>
        <p:sp>
          <p:nvSpPr>
            <p:cNvPr id="90" name="Rounded Rectangle 89"/>
            <p:cNvSpPr/>
            <p:nvPr/>
          </p:nvSpPr>
          <p:spPr>
            <a:xfrm>
              <a:off x="8555332" y="15980031"/>
              <a:ext cx="3467100"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Test:</a:t>
              </a:r>
            </a:p>
            <a:p>
              <a:pPr algn="ctr"/>
              <a:endParaRPr lang="en-US" sz="3200" b="1" dirty="0"/>
            </a:p>
            <a:p>
              <a:pPr algn="ctr"/>
              <a:r>
                <a:rPr lang="en-US" sz="4000" b="1" dirty="0"/>
                <a:t>Cued-Recall</a:t>
              </a:r>
            </a:p>
          </p:txBody>
        </p:sp>
        <p:sp>
          <p:nvSpPr>
            <p:cNvPr id="91" name="Right Arrow 90"/>
            <p:cNvSpPr/>
            <p:nvPr/>
          </p:nvSpPr>
          <p:spPr>
            <a:xfrm>
              <a:off x="4422292" y="16532292"/>
              <a:ext cx="1551566" cy="53513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grpSp>
      <p:sp>
        <p:nvSpPr>
          <p:cNvPr id="17" name="TextBox 16">
            <a:extLst>
              <a:ext uri="{FF2B5EF4-FFF2-40B4-BE49-F238E27FC236}">
                <a16:creationId xmlns:a16="http://schemas.microsoft.com/office/drawing/2014/main" id="{3C9BD8F6-C1F6-475A-8A08-C38E78050A34}"/>
              </a:ext>
            </a:extLst>
          </p:cNvPr>
          <p:cNvSpPr txBox="1"/>
          <p:nvPr/>
        </p:nvSpPr>
        <p:spPr>
          <a:xfrm>
            <a:off x="14219746" y="9144000"/>
            <a:ext cx="12937108" cy="1246495"/>
          </a:xfrm>
          <a:prstGeom prst="rect">
            <a:avLst/>
          </a:prstGeom>
          <a:noFill/>
        </p:spPr>
        <p:txBody>
          <a:bodyPr wrap="square" rtlCol="0">
            <a:spAutoFit/>
          </a:bodyPr>
          <a:lstStyle/>
          <a:p>
            <a:r>
              <a:rPr lang="en-US" sz="3000" b="1" dirty="0">
                <a:solidFill>
                  <a:srgbClr val="000090"/>
                </a:solidFill>
              </a:rPr>
              <a:t>Experiment 1: </a:t>
            </a:r>
            <a:r>
              <a:rPr lang="en-US" sz="3000" dirty="0">
                <a:solidFill>
                  <a:srgbClr val="000090"/>
                </a:solidFill>
              </a:rPr>
              <a:t>Self-paced study/JOL ratings for each word pair</a:t>
            </a:r>
          </a:p>
          <a:p>
            <a:endParaRPr lang="en-US" sz="1500" b="1" dirty="0">
              <a:solidFill>
                <a:srgbClr val="000090"/>
              </a:solidFill>
            </a:endParaRPr>
          </a:p>
          <a:p>
            <a:r>
              <a:rPr lang="en-US" sz="3000" b="1" dirty="0">
                <a:solidFill>
                  <a:srgbClr val="000090"/>
                </a:solidFill>
              </a:rPr>
              <a:t>Experiment 2: </a:t>
            </a:r>
            <a:r>
              <a:rPr lang="en-US" sz="3000" dirty="0">
                <a:solidFill>
                  <a:srgbClr val="000090"/>
                </a:solidFill>
              </a:rPr>
              <a:t>Study/JOL deadline of 5 sec</a:t>
            </a:r>
          </a:p>
        </p:txBody>
      </p:sp>
      <p:sp>
        <p:nvSpPr>
          <p:cNvPr id="16" name="TextBox 15">
            <a:extLst>
              <a:ext uri="{FF2B5EF4-FFF2-40B4-BE49-F238E27FC236}">
                <a16:creationId xmlns:a16="http://schemas.microsoft.com/office/drawing/2014/main" id="{3C5EC5DF-A9A9-470A-8618-AC250CB99FE3}"/>
              </a:ext>
            </a:extLst>
          </p:cNvPr>
          <p:cNvSpPr txBox="1"/>
          <p:nvPr/>
        </p:nvSpPr>
        <p:spPr>
          <a:xfrm>
            <a:off x="19365069" y="6019800"/>
            <a:ext cx="2199531" cy="1446550"/>
          </a:xfrm>
          <a:prstGeom prst="rect">
            <a:avLst/>
          </a:prstGeom>
          <a:noFill/>
        </p:spPr>
        <p:txBody>
          <a:bodyPr wrap="square" rtlCol="0">
            <a:spAutoFit/>
          </a:bodyPr>
          <a:lstStyle/>
          <a:p>
            <a:pPr lvl="0" algn="ctr"/>
            <a:r>
              <a:rPr lang="en-US" sz="4400" b="1" dirty="0">
                <a:solidFill>
                  <a:prstClr val="white"/>
                </a:solidFill>
                <a:latin typeface="Calibri"/>
                <a:cs typeface="+mn-cs"/>
              </a:rPr>
              <a:t>Filler Task</a:t>
            </a:r>
            <a:endParaRPr lang="en-US" sz="4400" b="1" u="sng" dirty="0">
              <a:solidFill>
                <a:prstClr val="white"/>
              </a:solidFill>
              <a:latin typeface="Calibri"/>
              <a:cs typeface="+mn-cs"/>
            </a:endParaRPr>
          </a:p>
        </p:txBody>
      </p:sp>
      <p:sp>
        <p:nvSpPr>
          <p:cNvPr id="112" name="TextBox 24">
            <a:extLst>
              <a:ext uri="{FF2B5EF4-FFF2-40B4-BE49-F238E27FC236}">
                <a16:creationId xmlns:a16="http://schemas.microsoft.com/office/drawing/2014/main" id="{8B5AC808-2DBA-461C-B074-955314A9EF50}"/>
              </a:ext>
            </a:extLst>
          </p:cNvPr>
          <p:cNvSpPr txBox="1">
            <a:spLocks noChangeArrowheads="1"/>
          </p:cNvSpPr>
          <p:nvPr/>
        </p:nvSpPr>
        <p:spPr bwMode="auto">
          <a:xfrm>
            <a:off x="647065" y="18491505"/>
            <a:ext cx="5651092" cy="5663089"/>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Forward Pairs</a:t>
            </a:r>
          </a:p>
          <a:p>
            <a:pPr algn="ctr" defTabSz="1347788" eaLnBrk="0" hangingPunct="0"/>
            <a:endParaRPr lang="en-US" sz="1100" dirty="0">
              <a:solidFill>
                <a:srgbClr val="000090"/>
              </a:solidFill>
            </a:endParaRPr>
          </a:p>
          <a:p>
            <a:pPr algn="ctr" defTabSz="1347788" eaLnBrk="0" hangingPunct="0"/>
            <a:r>
              <a:rPr lang="en-US" sz="3400" b="1" dirty="0">
                <a:solidFill>
                  <a:srgbClr val="0000FF"/>
                </a:solidFill>
              </a:rPr>
              <a:t>Wage – Money</a:t>
            </a:r>
          </a:p>
          <a:p>
            <a:pPr algn="ctr" defTabSz="1347788" eaLnBrk="0" hangingPunct="0"/>
            <a:r>
              <a:rPr lang="en-US" sz="3400" b="1" dirty="0">
                <a:solidFill>
                  <a:srgbClr val="0000FF"/>
                </a:solidFill>
              </a:rPr>
              <a:t>Chisel – Hammer</a:t>
            </a:r>
          </a:p>
          <a:p>
            <a:pPr algn="ctr" defTabSz="1347788" eaLnBrk="0" hangingPunct="0"/>
            <a:r>
              <a:rPr lang="en-US" sz="3400" b="1" dirty="0">
                <a:solidFill>
                  <a:srgbClr val="0000FF"/>
                </a:solidFill>
              </a:rPr>
              <a:t>Editor – News</a:t>
            </a:r>
          </a:p>
          <a:p>
            <a:pPr algn="ctr" defTabSz="1347788" eaLnBrk="0" hangingPunct="0"/>
            <a:r>
              <a:rPr lang="en-US" sz="3400" b="1" dirty="0">
                <a:solidFill>
                  <a:srgbClr val="0000FF"/>
                </a:solidFill>
              </a:rPr>
              <a:t>Way – Out</a:t>
            </a:r>
          </a:p>
          <a:p>
            <a:pPr algn="ctr" defTabSz="1347788" eaLnBrk="0" hangingPunct="0"/>
            <a:r>
              <a:rPr lang="en-US" sz="3400" b="1" dirty="0">
                <a:solidFill>
                  <a:srgbClr val="0000FF"/>
                </a:solidFill>
              </a:rPr>
              <a:t>Credit – Card</a:t>
            </a:r>
          </a:p>
          <a:p>
            <a:pPr algn="ctr" defTabSz="1347788" eaLnBrk="0" hangingPunct="0"/>
            <a:r>
              <a:rPr lang="en-US" sz="3400" b="1" dirty="0">
                <a:solidFill>
                  <a:srgbClr val="0000FF"/>
                </a:solidFill>
              </a:rPr>
              <a:t>Tuna – Fish</a:t>
            </a:r>
          </a:p>
          <a:p>
            <a:pPr algn="ctr" defTabSz="1347788" eaLnBrk="0" hangingPunct="0"/>
            <a:r>
              <a:rPr lang="en-US" sz="3400" b="1" dirty="0">
                <a:solidFill>
                  <a:srgbClr val="0000FF"/>
                </a:solidFill>
              </a:rPr>
              <a:t>Swan – Bird</a:t>
            </a:r>
          </a:p>
          <a:p>
            <a:pPr algn="ctr" defTabSz="1347788" eaLnBrk="0" hangingPunct="0"/>
            <a:r>
              <a:rPr lang="en-US" sz="3400" b="1" dirty="0">
                <a:solidFill>
                  <a:srgbClr val="0000FF"/>
                </a:solidFill>
              </a:rPr>
              <a:t>Root - Plant</a:t>
            </a:r>
          </a:p>
        </p:txBody>
      </p:sp>
      <p:sp>
        <p:nvSpPr>
          <p:cNvPr id="113" name="TextBox 24">
            <a:extLst>
              <a:ext uri="{FF2B5EF4-FFF2-40B4-BE49-F238E27FC236}">
                <a16:creationId xmlns:a16="http://schemas.microsoft.com/office/drawing/2014/main" id="{921A2012-3E29-4297-8153-3BC26EBFC93F}"/>
              </a:ext>
            </a:extLst>
          </p:cNvPr>
          <p:cNvSpPr txBox="1">
            <a:spLocks noChangeArrowheads="1"/>
          </p:cNvSpPr>
          <p:nvPr/>
        </p:nvSpPr>
        <p:spPr bwMode="auto">
          <a:xfrm>
            <a:off x="7525444" y="18476178"/>
            <a:ext cx="5651092" cy="5663089"/>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Backward Pairs</a:t>
            </a:r>
          </a:p>
          <a:p>
            <a:pPr algn="ctr" defTabSz="1347788" eaLnBrk="0" hangingPunct="0"/>
            <a:endParaRPr lang="en-US" sz="1100" b="1" dirty="0">
              <a:solidFill>
                <a:srgbClr val="0000FF"/>
              </a:solidFill>
            </a:endParaRPr>
          </a:p>
          <a:p>
            <a:pPr algn="ctr" defTabSz="1347788" eaLnBrk="0" hangingPunct="0"/>
            <a:r>
              <a:rPr lang="en-US" sz="3400" b="1" dirty="0">
                <a:solidFill>
                  <a:srgbClr val="0000FF"/>
                </a:solidFill>
              </a:rPr>
              <a:t>Money – Wage</a:t>
            </a:r>
          </a:p>
          <a:p>
            <a:pPr algn="ctr" defTabSz="1347788" eaLnBrk="0" hangingPunct="0"/>
            <a:r>
              <a:rPr lang="en-US" sz="3400" b="1" dirty="0">
                <a:solidFill>
                  <a:srgbClr val="0000FF"/>
                </a:solidFill>
              </a:rPr>
              <a:t>Hammer – Chisel</a:t>
            </a:r>
          </a:p>
          <a:p>
            <a:pPr algn="ctr" defTabSz="1347788" eaLnBrk="0" hangingPunct="0"/>
            <a:r>
              <a:rPr lang="en-US" sz="3400" b="1" dirty="0">
                <a:solidFill>
                  <a:srgbClr val="0000FF"/>
                </a:solidFill>
              </a:rPr>
              <a:t>News – Editor</a:t>
            </a:r>
          </a:p>
          <a:p>
            <a:pPr algn="ctr" defTabSz="1347788" eaLnBrk="0" hangingPunct="0"/>
            <a:r>
              <a:rPr lang="en-US" sz="3400" b="1" dirty="0">
                <a:solidFill>
                  <a:srgbClr val="0000FF"/>
                </a:solidFill>
              </a:rPr>
              <a:t>Out – Way</a:t>
            </a:r>
          </a:p>
          <a:p>
            <a:pPr algn="ctr" defTabSz="1347788" eaLnBrk="0" hangingPunct="0"/>
            <a:r>
              <a:rPr lang="en-US" sz="3400" b="1" dirty="0">
                <a:solidFill>
                  <a:srgbClr val="0000FF"/>
                </a:solidFill>
              </a:rPr>
              <a:t>Card – Credit</a:t>
            </a:r>
          </a:p>
          <a:p>
            <a:pPr algn="ctr" defTabSz="1347788" eaLnBrk="0" hangingPunct="0"/>
            <a:r>
              <a:rPr lang="en-US" sz="3400" b="1" dirty="0">
                <a:solidFill>
                  <a:srgbClr val="0000FF"/>
                </a:solidFill>
              </a:rPr>
              <a:t>Fish – Tuna</a:t>
            </a:r>
          </a:p>
          <a:p>
            <a:pPr algn="ctr" defTabSz="1347788" eaLnBrk="0" hangingPunct="0"/>
            <a:r>
              <a:rPr lang="en-US" sz="3400" b="1" dirty="0">
                <a:solidFill>
                  <a:srgbClr val="0000FF"/>
                </a:solidFill>
              </a:rPr>
              <a:t>Bird – Swan</a:t>
            </a:r>
          </a:p>
          <a:p>
            <a:pPr algn="ctr" defTabSz="1347788" eaLnBrk="0" hangingPunct="0"/>
            <a:r>
              <a:rPr lang="en-US" sz="3400" b="1" dirty="0">
                <a:solidFill>
                  <a:srgbClr val="0000FF"/>
                </a:solidFill>
              </a:rPr>
              <a:t>Plant - Root</a:t>
            </a:r>
          </a:p>
        </p:txBody>
      </p:sp>
      <p:sp>
        <p:nvSpPr>
          <p:cNvPr id="114" name="TextBox 24">
            <a:extLst>
              <a:ext uri="{FF2B5EF4-FFF2-40B4-BE49-F238E27FC236}">
                <a16:creationId xmlns:a16="http://schemas.microsoft.com/office/drawing/2014/main" id="{7A0D9510-2EF3-4C8D-9E95-27AF39AA6C72}"/>
              </a:ext>
            </a:extLst>
          </p:cNvPr>
          <p:cNvSpPr txBox="1">
            <a:spLocks noChangeArrowheads="1"/>
          </p:cNvSpPr>
          <p:nvPr/>
        </p:nvSpPr>
        <p:spPr bwMode="auto">
          <a:xfrm>
            <a:off x="656802" y="23842445"/>
            <a:ext cx="5651092" cy="5570756"/>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Symmetrical Pairs</a:t>
            </a:r>
          </a:p>
          <a:p>
            <a:pPr algn="ctr" defTabSz="1347788" eaLnBrk="0" hangingPunct="0"/>
            <a:endParaRPr lang="en-US" sz="1100" b="1" dirty="0">
              <a:solidFill>
                <a:srgbClr val="0000FF"/>
              </a:solidFill>
            </a:endParaRPr>
          </a:p>
          <a:p>
            <a:pPr algn="ctr" defTabSz="1347788" eaLnBrk="0" hangingPunct="0"/>
            <a:r>
              <a:rPr lang="en-US" sz="3400" b="1" dirty="0">
                <a:solidFill>
                  <a:srgbClr val="0000FF"/>
                </a:solidFill>
              </a:rPr>
              <a:t>Due – Assignment</a:t>
            </a:r>
          </a:p>
          <a:p>
            <a:pPr algn="ctr" defTabSz="1347788" eaLnBrk="0" hangingPunct="0"/>
            <a:r>
              <a:rPr lang="en-US" sz="3400" b="1" dirty="0">
                <a:solidFill>
                  <a:srgbClr val="0000FF"/>
                </a:solidFill>
              </a:rPr>
              <a:t>Kidney – Liver</a:t>
            </a:r>
          </a:p>
          <a:p>
            <a:pPr algn="ctr" defTabSz="1347788" eaLnBrk="0" hangingPunct="0"/>
            <a:r>
              <a:rPr lang="en-US" sz="3400" b="1" dirty="0">
                <a:solidFill>
                  <a:srgbClr val="0000FF"/>
                </a:solidFill>
              </a:rPr>
              <a:t>Shoe – Foot</a:t>
            </a:r>
          </a:p>
          <a:p>
            <a:pPr algn="ctr" defTabSz="1347788" eaLnBrk="0" hangingPunct="0"/>
            <a:r>
              <a:rPr lang="en-US" sz="3400" b="1" dirty="0">
                <a:solidFill>
                  <a:srgbClr val="0000FF"/>
                </a:solidFill>
              </a:rPr>
              <a:t>Honey – Bee</a:t>
            </a:r>
          </a:p>
          <a:p>
            <a:pPr algn="ctr" defTabSz="1347788" eaLnBrk="0" hangingPunct="0"/>
            <a:r>
              <a:rPr lang="en-US" sz="3400" b="1" dirty="0">
                <a:solidFill>
                  <a:srgbClr val="0000FF"/>
                </a:solidFill>
              </a:rPr>
              <a:t>Circle – Round</a:t>
            </a:r>
          </a:p>
          <a:p>
            <a:pPr algn="ctr" defTabSz="1347788" eaLnBrk="0" hangingPunct="0"/>
            <a:r>
              <a:rPr lang="en-US" sz="3400" b="1" dirty="0">
                <a:solidFill>
                  <a:srgbClr val="0000FF"/>
                </a:solidFill>
              </a:rPr>
              <a:t>Wine – Cheese</a:t>
            </a:r>
          </a:p>
          <a:p>
            <a:pPr algn="ctr" defTabSz="1347788" eaLnBrk="0" hangingPunct="0"/>
            <a:r>
              <a:rPr lang="en-US" sz="3400" b="1" dirty="0">
                <a:solidFill>
                  <a:srgbClr val="0000FF"/>
                </a:solidFill>
              </a:rPr>
              <a:t>Bar – Grill</a:t>
            </a:r>
          </a:p>
          <a:p>
            <a:pPr algn="ctr" defTabSz="1347788" eaLnBrk="0" hangingPunct="0"/>
            <a:r>
              <a:rPr lang="en-US" sz="3400" b="1" dirty="0">
                <a:solidFill>
                  <a:srgbClr val="0000FF"/>
                </a:solidFill>
              </a:rPr>
              <a:t>Begin - End</a:t>
            </a:r>
          </a:p>
        </p:txBody>
      </p:sp>
      <p:sp>
        <p:nvSpPr>
          <p:cNvPr id="115" name="TextBox 24">
            <a:extLst>
              <a:ext uri="{FF2B5EF4-FFF2-40B4-BE49-F238E27FC236}">
                <a16:creationId xmlns:a16="http://schemas.microsoft.com/office/drawing/2014/main" id="{EF97F6E6-9AAA-4F3B-855B-44AF4D287130}"/>
              </a:ext>
            </a:extLst>
          </p:cNvPr>
          <p:cNvSpPr txBox="1">
            <a:spLocks noChangeArrowheads="1"/>
          </p:cNvSpPr>
          <p:nvPr/>
        </p:nvSpPr>
        <p:spPr bwMode="auto">
          <a:xfrm>
            <a:off x="7460948" y="23796278"/>
            <a:ext cx="5651092" cy="5663089"/>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3600" b="1" u="sng" dirty="0">
                <a:solidFill>
                  <a:srgbClr val="000090"/>
                </a:solidFill>
              </a:rPr>
              <a:t>Unrelated Pairs</a:t>
            </a:r>
          </a:p>
          <a:p>
            <a:pPr algn="ctr" defTabSz="1347788" eaLnBrk="0" hangingPunct="0"/>
            <a:endParaRPr lang="en-US" sz="1100" b="1" dirty="0">
              <a:solidFill>
                <a:srgbClr val="0000FF"/>
              </a:solidFill>
            </a:endParaRPr>
          </a:p>
          <a:p>
            <a:pPr algn="ctr" defTabSz="1347788" eaLnBrk="0" hangingPunct="0"/>
            <a:r>
              <a:rPr lang="en-US" sz="3400" b="1" dirty="0">
                <a:solidFill>
                  <a:srgbClr val="0000FF"/>
                </a:solidFill>
              </a:rPr>
              <a:t>Park – Hungry</a:t>
            </a:r>
          </a:p>
          <a:p>
            <a:pPr algn="ctr" defTabSz="1347788" eaLnBrk="0" hangingPunct="0"/>
            <a:r>
              <a:rPr lang="en-US" sz="3400" b="1" dirty="0">
                <a:solidFill>
                  <a:srgbClr val="0000FF"/>
                </a:solidFill>
              </a:rPr>
              <a:t>Lift – Woman</a:t>
            </a:r>
          </a:p>
          <a:p>
            <a:pPr algn="ctr" defTabSz="1347788" eaLnBrk="0" hangingPunct="0"/>
            <a:r>
              <a:rPr lang="en-US" sz="3400" b="1" dirty="0">
                <a:solidFill>
                  <a:srgbClr val="0000FF"/>
                </a:solidFill>
              </a:rPr>
              <a:t>Soon – Belt</a:t>
            </a:r>
          </a:p>
          <a:p>
            <a:pPr algn="ctr" defTabSz="1347788" eaLnBrk="0" hangingPunct="0"/>
            <a:r>
              <a:rPr lang="en-US" sz="3400" b="1" dirty="0">
                <a:solidFill>
                  <a:srgbClr val="0000FF"/>
                </a:solidFill>
              </a:rPr>
              <a:t>Discover – Floor</a:t>
            </a:r>
          </a:p>
          <a:p>
            <a:pPr algn="ctr" defTabSz="1347788" eaLnBrk="0" hangingPunct="0"/>
            <a:r>
              <a:rPr lang="en-US" sz="3400" b="1" dirty="0">
                <a:solidFill>
                  <a:srgbClr val="0000FF"/>
                </a:solidFill>
              </a:rPr>
              <a:t>Artery – Bronze</a:t>
            </a:r>
          </a:p>
          <a:p>
            <a:pPr algn="ctr" defTabSz="1347788" eaLnBrk="0" hangingPunct="0"/>
            <a:r>
              <a:rPr lang="en-US" sz="3400" b="1" dirty="0">
                <a:solidFill>
                  <a:srgbClr val="0000FF"/>
                </a:solidFill>
              </a:rPr>
              <a:t>Strong – Accident</a:t>
            </a:r>
          </a:p>
          <a:p>
            <a:pPr algn="ctr" defTabSz="1347788" eaLnBrk="0" hangingPunct="0"/>
            <a:r>
              <a:rPr lang="en-US" sz="3400" b="1" dirty="0">
                <a:solidFill>
                  <a:srgbClr val="0000FF"/>
                </a:solidFill>
              </a:rPr>
              <a:t>Sugar – Riddle</a:t>
            </a:r>
          </a:p>
          <a:p>
            <a:pPr algn="ctr" defTabSz="1347788" eaLnBrk="0" hangingPunct="0"/>
            <a:r>
              <a:rPr lang="en-US" sz="3400" b="1" dirty="0">
                <a:solidFill>
                  <a:srgbClr val="0000FF"/>
                </a:solidFill>
              </a:rPr>
              <a:t>Cash - Would</a:t>
            </a:r>
          </a:p>
        </p:txBody>
      </p:sp>
      <p:sp>
        <p:nvSpPr>
          <p:cNvPr id="120" name="TextBox 119">
            <a:extLst>
              <a:ext uri="{FF2B5EF4-FFF2-40B4-BE49-F238E27FC236}">
                <a16:creationId xmlns:a16="http://schemas.microsoft.com/office/drawing/2014/main" id="{1C127CEB-EF12-4B7A-95BA-DCF5643AEA3A}"/>
              </a:ext>
            </a:extLst>
          </p:cNvPr>
          <p:cNvSpPr txBox="1"/>
          <p:nvPr/>
        </p:nvSpPr>
        <p:spPr>
          <a:xfrm>
            <a:off x="914400" y="29358100"/>
            <a:ext cx="12924190" cy="1477328"/>
          </a:xfrm>
          <a:prstGeom prst="rect">
            <a:avLst/>
          </a:prstGeom>
          <a:noFill/>
        </p:spPr>
        <p:txBody>
          <a:bodyPr wrap="square" rtlCol="0">
            <a:spAutoFit/>
          </a:bodyPr>
          <a:lstStyle/>
          <a:p>
            <a:r>
              <a:rPr lang="en-US" sz="3000" dirty="0"/>
              <a:t>40 pairs were created for each associative direction type using the Nelson et al. (2004) free association norms. All study blocks were matched on FSG, length, concreteness, and frequency.</a:t>
            </a:r>
          </a:p>
        </p:txBody>
      </p:sp>
      <p:sp>
        <p:nvSpPr>
          <p:cNvPr id="15374" name="TextBox 24"/>
          <p:cNvSpPr txBox="1">
            <a:spLocks noChangeArrowheads="1"/>
          </p:cNvSpPr>
          <p:nvPr/>
        </p:nvSpPr>
        <p:spPr bwMode="auto">
          <a:xfrm>
            <a:off x="15925800" y="11141839"/>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 Experiment 1</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pic>
        <p:nvPicPr>
          <p:cNvPr id="51" name="Picture 50">
            <a:extLst>
              <a:ext uri="{FF2B5EF4-FFF2-40B4-BE49-F238E27FC236}">
                <a16:creationId xmlns:a16="http://schemas.microsoft.com/office/drawing/2014/main" id="{2C7A0FE3-7507-49BC-9A07-5C0558C9FA44}"/>
              </a:ext>
            </a:extLst>
          </p:cNvPr>
          <p:cNvPicPr>
            <a:picLocks noChangeAspect="1"/>
          </p:cNvPicPr>
          <p:nvPr/>
        </p:nvPicPr>
        <p:blipFill>
          <a:blip r:embed="rId3"/>
          <a:stretch>
            <a:fillRect/>
          </a:stretch>
        </p:blipFill>
        <p:spPr>
          <a:xfrm>
            <a:off x="14258314" y="20040601"/>
            <a:ext cx="12806925" cy="8351422"/>
          </a:xfrm>
          <a:prstGeom prst="rect">
            <a:avLst/>
          </a:prstGeom>
        </p:spPr>
      </p:pic>
      <p:sp>
        <p:nvSpPr>
          <p:cNvPr id="132" name="TextBox 131">
            <a:extLst>
              <a:ext uri="{FF2B5EF4-FFF2-40B4-BE49-F238E27FC236}">
                <a16:creationId xmlns:a16="http://schemas.microsoft.com/office/drawing/2014/main" id="{164B0FBC-2DAF-4607-AA0A-7F1E207BF12D}"/>
              </a:ext>
            </a:extLst>
          </p:cNvPr>
          <p:cNvSpPr txBox="1"/>
          <p:nvPr/>
        </p:nvSpPr>
        <p:spPr>
          <a:xfrm>
            <a:off x="29726762" y="18722618"/>
            <a:ext cx="12937108" cy="400110"/>
          </a:xfrm>
          <a:prstGeom prst="rect">
            <a:avLst/>
          </a:prstGeom>
          <a:noFill/>
        </p:spPr>
        <p:txBody>
          <a:bodyPr wrap="square" rtlCol="0">
            <a:spAutoFit/>
          </a:bodyPr>
          <a:lstStyle/>
          <a:p>
            <a:r>
              <a:rPr lang="en-US" sz="2000" b="1" dirty="0"/>
              <a:t>Note: </a:t>
            </a:r>
            <a:r>
              <a:rPr lang="en-US" sz="2000" dirty="0"/>
              <a:t>Overestimation is represented by points falling below the calibration line.</a:t>
            </a:r>
          </a:p>
        </p:txBody>
      </p:sp>
      <p:sp>
        <p:nvSpPr>
          <p:cNvPr id="48" name="TextBox 47">
            <a:extLst>
              <a:ext uri="{FF2B5EF4-FFF2-40B4-BE49-F238E27FC236}">
                <a16:creationId xmlns:a16="http://schemas.microsoft.com/office/drawing/2014/main" id="{87EBC50F-5CBA-468F-A2C8-C91D9659D13C}"/>
              </a:ext>
            </a:extLst>
          </p:cNvPr>
          <p:cNvSpPr txBox="1"/>
          <p:nvPr/>
        </p:nvSpPr>
        <p:spPr>
          <a:xfrm>
            <a:off x="15609721" y="28787814"/>
            <a:ext cx="12937108" cy="400110"/>
          </a:xfrm>
          <a:prstGeom prst="rect">
            <a:avLst/>
          </a:prstGeom>
          <a:noFill/>
        </p:spPr>
        <p:txBody>
          <a:bodyPr wrap="square" rtlCol="0">
            <a:spAutoFit/>
          </a:bodyPr>
          <a:lstStyle/>
          <a:p>
            <a:r>
              <a:rPr lang="en-US" sz="2000" b="1" dirty="0"/>
              <a:t>Note: </a:t>
            </a:r>
            <a:r>
              <a:rPr lang="en-US" sz="2000" dirty="0"/>
              <a:t>Overestimation is represented by points falling below the calibration line.</a:t>
            </a:r>
          </a:p>
        </p:txBody>
      </p:sp>
      <p:sp>
        <p:nvSpPr>
          <p:cNvPr id="46" name="Right Arrow 90">
            <a:extLst>
              <a:ext uri="{FF2B5EF4-FFF2-40B4-BE49-F238E27FC236}">
                <a16:creationId xmlns:a16="http://schemas.microsoft.com/office/drawing/2014/main" id="{4E9F21B5-DDFB-4481-8FE3-39037049359B}"/>
              </a:ext>
            </a:extLst>
          </p:cNvPr>
          <p:cNvSpPr/>
          <p:nvPr/>
        </p:nvSpPr>
        <p:spPr>
          <a:xfrm>
            <a:off x="21525458" y="5715000"/>
            <a:ext cx="1791742" cy="1329060"/>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130" name="TextBox 129">
            <a:extLst>
              <a:ext uri="{FF2B5EF4-FFF2-40B4-BE49-F238E27FC236}">
                <a16:creationId xmlns:a16="http://schemas.microsoft.com/office/drawing/2014/main" id="{BE118301-E727-413A-BB42-47203528E0D8}"/>
              </a:ext>
            </a:extLst>
          </p:cNvPr>
          <p:cNvSpPr txBox="1"/>
          <p:nvPr/>
        </p:nvSpPr>
        <p:spPr>
          <a:xfrm>
            <a:off x="38749324" y="3808301"/>
            <a:ext cx="1885453" cy="400110"/>
          </a:xfrm>
          <a:prstGeom prst="rect">
            <a:avLst/>
          </a:prstGeom>
          <a:noFill/>
        </p:spPr>
        <p:txBody>
          <a:bodyPr wrap="none" rtlCol="0">
            <a:spAutoFit/>
          </a:bodyPr>
          <a:lstStyle/>
          <a:p>
            <a:pPr algn="ctr"/>
            <a:r>
              <a:rPr lang="en-US" sz="2000" b="1" dirty="0"/>
              <a:t>Bars = 95% CI</a:t>
            </a:r>
          </a:p>
        </p:txBody>
      </p:sp>
      <p:pic>
        <p:nvPicPr>
          <p:cNvPr id="7" name="Picture 6">
            <a:extLst>
              <a:ext uri="{FF2B5EF4-FFF2-40B4-BE49-F238E27FC236}">
                <a16:creationId xmlns:a16="http://schemas.microsoft.com/office/drawing/2014/main" id="{19C43FD4-EA4E-4DE3-9785-55A1FD029F02}"/>
              </a:ext>
            </a:extLst>
          </p:cNvPr>
          <p:cNvPicPr>
            <a:picLocks noChangeAspect="1"/>
          </p:cNvPicPr>
          <p:nvPr/>
        </p:nvPicPr>
        <p:blipFill>
          <a:blip r:embed="rId4"/>
          <a:stretch>
            <a:fillRect/>
          </a:stretch>
        </p:blipFill>
        <p:spPr>
          <a:xfrm>
            <a:off x="28720715" y="11346537"/>
            <a:ext cx="11903721" cy="7085774"/>
          </a:xfrm>
          <a:prstGeom prst="rect">
            <a:avLst/>
          </a:prstGeom>
        </p:spPr>
      </p:pic>
      <p:pic>
        <p:nvPicPr>
          <p:cNvPr id="8" name="Picture 7">
            <a:extLst>
              <a:ext uri="{FF2B5EF4-FFF2-40B4-BE49-F238E27FC236}">
                <a16:creationId xmlns:a16="http://schemas.microsoft.com/office/drawing/2014/main" id="{AEFA2E8A-806D-4433-8E07-7F570E02FCFC}"/>
              </a:ext>
            </a:extLst>
          </p:cNvPr>
          <p:cNvPicPr>
            <a:picLocks noChangeAspect="1"/>
          </p:cNvPicPr>
          <p:nvPr/>
        </p:nvPicPr>
        <p:blipFill>
          <a:blip r:embed="rId5"/>
          <a:stretch>
            <a:fillRect/>
          </a:stretch>
        </p:blipFill>
        <p:spPr>
          <a:xfrm>
            <a:off x="16095239" y="12364163"/>
            <a:ext cx="10402388" cy="7600446"/>
          </a:xfrm>
          <a:prstGeom prst="rect">
            <a:avLst/>
          </a:prstGeom>
        </p:spPr>
      </p:pic>
      <p:sp>
        <p:nvSpPr>
          <p:cNvPr id="11" name="TextBox 10">
            <a:extLst>
              <a:ext uri="{FF2B5EF4-FFF2-40B4-BE49-F238E27FC236}">
                <a16:creationId xmlns:a16="http://schemas.microsoft.com/office/drawing/2014/main" id="{D6A2EED3-9446-44F0-A529-DD37A13D3D0C}"/>
              </a:ext>
            </a:extLst>
          </p:cNvPr>
          <p:cNvSpPr txBox="1"/>
          <p:nvPr/>
        </p:nvSpPr>
        <p:spPr>
          <a:xfrm>
            <a:off x="24750180" y="12654173"/>
            <a:ext cx="1885453" cy="400110"/>
          </a:xfrm>
          <a:prstGeom prst="rect">
            <a:avLst/>
          </a:prstGeom>
          <a:noFill/>
        </p:spPr>
        <p:txBody>
          <a:bodyPr wrap="none" rtlCol="0">
            <a:spAutoFit/>
          </a:bodyPr>
          <a:lstStyle/>
          <a:p>
            <a:pPr algn="ctr"/>
            <a:r>
              <a:rPr lang="en-US" sz="2000" b="1" dirty="0"/>
              <a:t>Bars = 95% CI</a:t>
            </a: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6"/>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7"/>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8"/>
          <a:stretch>
            <a:fillRect/>
          </a:stretch>
        </p:blipFill>
        <p:spPr>
          <a:xfrm>
            <a:off x="38252400" y="457200"/>
            <a:ext cx="2176133" cy="1900176"/>
          </a:xfrm>
          <a:prstGeom prst="rect">
            <a:avLst/>
          </a:prstGeom>
        </p:spPr>
      </p:pic>
      <p:pic>
        <p:nvPicPr>
          <p:cNvPr id="6" name="Picture 5">
            <a:extLst>
              <a:ext uri="{FF2B5EF4-FFF2-40B4-BE49-F238E27FC236}">
                <a16:creationId xmlns:a16="http://schemas.microsoft.com/office/drawing/2014/main" id="{2976015A-2E5F-4C6D-81ED-47AFCE04CD89}"/>
              </a:ext>
            </a:extLst>
          </p:cNvPr>
          <p:cNvPicPr>
            <a:picLocks noChangeAspect="1"/>
          </p:cNvPicPr>
          <p:nvPr/>
        </p:nvPicPr>
        <p:blipFill>
          <a:blip r:embed="rId9"/>
          <a:stretch>
            <a:fillRect/>
          </a:stretch>
        </p:blipFill>
        <p:spPr>
          <a:xfrm>
            <a:off x="30327600" y="3686497"/>
            <a:ext cx="10591800" cy="7779017"/>
          </a:xfrm>
          <a:prstGeom prst="rect">
            <a:avLst/>
          </a:prstGeom>
        </p:spPr>
      </p:pic>
      <p:sp>
        <p:nvSpPr>
          <p:cNvPr id="63" name="TextBox 24">
            <a:extLst>
              <a:ext uri="{FF2B5EF4-FFF2-40B4-BE49-F238E27FC236}">
                <a16:creationId xmlns:a16="http://schemas.microsoft.com/office/drawing/2014/main" id="{18BE0BBA-7139-E247-8554-8A53BC48D31D}"/>
              </a:ext>
            </a:extLst>
          </p:cNvPr>
          <p:cNvSpPr txBox="1">
            <a:spLocks noChangeArrowheads="1"/>
          </p:cNvSpPr>
          <p:nvPr/>
        </p:nvSpPr>
        <p:spPr bwMode="auto">
          <a:xfrm>
            <a:off x="30175200" y="2927628"/>
            <a:ext cx="9372600" cy="1415772"/>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 – Experiment 2</a:t>
            </a:r>
            <a:endParaRPr lang="en-US" sz="1200" b="1" dirty="0">
              <a:solidFill>
                <a:srgbClr val="0000FF"/>
              </a:solidFill>
            </a:endParaRPr>
          </a:p>
          <a:p>
            <a:pPr algn="ctr" defTabSz="1347788" eaLnBrk="0" hangingPunct="0"/>
            <a:endParaRPr lang="en-US" sz="3800" b="1" dirty="0">
              <a:solidFill>
                <a:srgbClr val="0000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6332</TotalTime>
  <Words>904</Words>
  <Application>Microsoft Office PowerPoint</Application>
  <PresentationFormat>Custom</PresentationFormat>
  <Paragraphs>92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262</cp:revision>
  <dcterms:created xsi:type="dcterms:W3CDTF">2013-06-02T20:38:49Z</dcterms:created>
  <dcterms:modified xsi:type="dcterms:W3CDTF">2019-04-03T19:57:46Z</dcterms:modified>
</cp:coreProperties>
</file>