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FE9073-15DF-6984-6A99-74371DB31B9B}" name="Nick Maxwell" initials="NM" userId="Nick Maxwell"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6"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F687-4E13-4B06-B804-44D229819238}" v="36" dt="2019-04-03T19:57:4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173" autoAdjust="0"/>
  </p:normalViewPr>
  <p:slideViewPr>
    <p:cSldViewPr snapToObjects="1">
      <p:cViewPr>
        <p:scale>
          <a:sx n="33" d="100"/>
          <a:sy n="33" d="100"/>
        </p:scale>
        <p:origin x="-1194" y="-2532"/>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7C9F687-4E13-4B06-B804-44D229819238}"/>
    <pc:docChg chg="modSld">
      <pc:chgData name="Nick Maxwell" userId="8614ede61265de7b" providerId="LiveId" clId="{27C9F687-4E13-4B06-B804-44D229819238}" dt="2019-04-03T19:57:42.426" v="35" actId="122"/>
      <pc:docMkLst>
        <pc:docMk/>
      </pc:docMkLst>
      <pc:sldChg chg="modSp">
        <pc:chgData name="Nick Maxwell" userId="8614ede61265de7b" providerId="LiveId" clId="{27C9F687-4E13-4B06-B804-44D229819238}" dt="2019-04-03T19:57:42.426" v="35" actId="122"/>
        <pc:sldMkLst>
          <pc:docMk/>
          <pc:sldMk cId="0" sldId="256"/>
        </pc:sldMkLst>
        <pc:spChg chg="mod">
          <ac:chgData name="Nick Maxwell" userId="8614ede61265de7b" providerId="LiveId" clId="{27C9F687-4E13-4B06-B804-44D229819238}" dt="2019-04-03T19:57:42.426" v="35" actId="122"/>
          <ac:spMkLst>
            <pc:docMk/>
            <pc:sldMk cId="0" sldId="256"/>
            <ac:spMk id="4" creationId="{00000000-0000-0000-0000-000000000000}"/>
          </ac:spMkLst>
        </pc:spChg>
      </pc:sldChg>
    </pc:docChg>
  </pc:docChgLst>
</pc:chgInfo>
</file>

<file path=ppt/comments/modernComment_100_0.xml><?xml version="1.0" encoding="utf-8"?>
<p188:cmLst xmlns:a="http://schemas.openxmlformats.org/drawingml/2006/main" xmlns:r="http://schemas.openxmlformats.org/officeDocument/2006/relationships" xmlns:p188="http://schemas.microsoft.com/office/powerpoint/2018/8/main">
  <p188:cm id="{A6F9BA71-7820-4190-B5DB-B34611DB37B6}" authorId="{87FE9073-15DF-6984-6A99-74371DB31B9B}" created="2022-03-14T21:12:12.913">
    <ac:txMkLst xmlns:ac="http://schemas.microsoft.com/office/drawing/2013/main/command">
      <pc:docMk xmlns:pc="http://schemas.microsoft.com/office/powerpoint/2013/main/command"/>
      <pc:sldMk xmlns:pc="http://schemas.microsoft.com/office/powerpoint/2013/main/command" cId="0" sldId="256"/>
      <ac:spMk id="54" creationId="{00000000-0000-0000-0000-000000000000}"/>
      <ac:txMk cp="821" len="10">
        <ac:context len="1640" hash="501255227"/>
      </ac:txMk>
    </ac:txMkLst>
    <p188:pos x="1843674" y="5484130"/>
    <p188:txBody>
      <a:bodyPr/>
      <a:lstStyle/>
      <a:p>
        <a:r>
          <a:rPr lang="en-US"/>
          <a:t>Run some analyses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3/14/2022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3/14/2022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microsoft.com/office/2018/10/relationships/comments" Target="../comments/modernComment_100_0.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jpeg"/><Relationship Id="rId10" Type="http://schemas.openxmlformats.org/officeDocument/2006/relationships/image" Target="../media/image6.png"/><Relationship Id="rId4" Type="http://schemas.openxmlformats.org/officeDocument/2006/relationships/image" Target="../media/image1.jpe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13106400" y="2667000"/>
            <a:ext cx="13746003" cy="287688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52" name="Rounded Rectangle 51"/>
          <p:cNvSpPr/>
          <p:nvPr/>
        </p:nvSpPr>
        <p:spPr>
          <a:xfrm>
            <a:off x="245828" y="17297400"/>
            <a:ext cx="12649948" cy="805199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228600"/>
            <a:ext cx="27343276" cy="3018820"/>
          </a:xfrm>
          <a:prstGeom prst="rect">
            <a:avLst/>
          </a:prstGeom>
          <a:noFill/>
          <a:ln w="9525">
            <a:noFill/>
            <a:miter lim="800000"/>
            <a:headEnd/>
            <a:tailEnd/>
          </a:ln>
        </p:spPr>
        <p:txBody>
          <a:bodyPr lIns="369484" tIns="184741" rIns="369484" bIns="184741" anchor="ctr"/>
          <a:lstStyle/>
          <a:p>
            <a:pPr defTabSz="3694113">
              <a:defRPr/>
            </a:pPr>
            <a:r>
              <a:rPr lang="en-US" sz="46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46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245829" y="2701636"/>
            <a:ext cx="12663926" cy="14424168"/>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203400" y="17935434"/>
            <a:ext cx="14689754" cy="1196067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393524" y="3623736"/>
            <a:ext cx="12502249" cy="13597464"/>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100" b="0" i="0" u="none" strike="noStrike" cap="none" dirty="0">
                <a:solidFill>
                  <a:srgbClr val="000090"/>
                </a:solidFill>
                <a:latin typeface="Calibri"/>
                <a:ea typeface="Calibri"/>
                <a:cs typeface="Calibri"/>
                <a:sym typeface="Calibri"/>
              </a:rPr>
              <a:t>In the Consonant-Vowel/Odd-Even task (CVOE, </a:t>
            </a:r>
            <a:r>
              <a:rPr lang="en-US" sz="3100" b="0" i="0" u="none" strike="noStrike" cap="none" dirty="0" err="1">
                <a:solidFill>
                  <a:srgbClr val="000090"/>
                </a:solidFill>
                <a:latin typeface="Calibri"/>
                <a:ea typeface="Calibri"/>
                <a:cs typeface="Calibri"/>
                <a:sym typeface="Calibri"/>
              </a:rPr>
              <a:t>Minear</a:t>
            </a:r>
            <a:r>
              <a:rPr lang="en-US" sz="3100" b="0" i="0" u="none" strike="noStrike" cap="none" dirty="0">
                <a:solidFill>
                  <a:srgbClr val="000090"/>
                </a:solidFill>
                <a:latin typeface="Calibri"/>
                <a:ea typeface="Calibri"/>
                <a:cs typeface="Calibri"/>
                <a:sym typeface="Calibri"/>
              </a:rPr>
              <a:t> &amp; Shah, 2008), </a:t>
            </a:r>
            <a:r>
              <a:rPr lang="en-US" sz="3100" dirty="0">
                <a:solidFill>
                  <a:srgbClr val="000090"/>
                </a:solidFill>
                <a:latin typeface="Calibri"/>
                <a:ea typeface="Calibri"/>
                <a:cs typeface="Calibri"/>
                <a:sym typeface="Calibri"/>
              </a:rPr>
              <a:t>participants view bivalent stimuli </a:t>
            </a:r>
            <a:r>
              <a:rPr lang="en-US" sz="3100" b="0" i="0" u="none" strike="noStrike" cap="none" dirty="0">
                <a:solidFill>
                  <a:srgbClr val="000090"/>
                </a:solidFill>
                <a:latin typeface="Calibri"/>
                <a:ea typeface="Calibri"/>
                <a:cs typeface="Calibri"/>
                <a:sym typeface="Calibri"/>
              </a:rPr>
              <a:t>(e.g., A 08) and quickly classify the letter (Consonant/Vowel) or number (Odd/Even). Because participants complete </a:t>
            </a:r>
            <a:r>
              <a:rPr lang="en-US" sz="3100" dirty="0">
                <a:solidFill>
                  <a:srgbClr val="000090"/>
                </a:solidFill>
                <a:latin typeface="Calibri"/>
                <a:ea typeface="Calibri"/>
                <a:cs typeface="Calibri"/>
                <a:sym typeface="Calibri"/>
              </a:rPr>
              <a:t>pure blocks (i.e.., all trials are the same task)</a:t>
            </a:r>
            <a:r>
              <a:rPr lang="en-US" sz="3100" b="0" i="0" u="none" strike="noStrike" cap="none" dirty="0">
                <a:solidFill>
                  <a:srgbClr val="000090"/>
                </a:solidFill>
                <a:latin typeface="Calibri"/>
                <a:ea typeface="Calibri"/>
                <a:cs typeface="Calibri"/>
                <a:sym typeface="Calibri"/>
              </a:rPr>
              <a:t> and switch blocks (i.e.., switching between both classification tasks), the CVOE can be used to compare </a:t>
            </a:r>
            <a:r>
              <a:rPr lang="en-US" sz="3100" i="1" dirty="0">
                <a:solidFill>
                  <a:srgbClr val="000090"/>
                </a:solidFill>
                <a:latin typeface="Calibri"/>
                <a:ea typeface="Calibri"/>
                <a:cs typeface="Calibri"/>
                <a:sym typeface="Calibri"/>
              </a:rPr>
              <a:t>global </a:t>
            </a:r>
            <a:r>
              <a:rPr lang="en-US" sz="3100" dirty="0">
                <a:solidFill>
                  <a:srgbClr val="000090"/>
                </a:solidFill>
                <a:latin typeface="Calibri"/>
                <a:ea typeface="Calibri"/>
                <a:cs typeface="Calibri"/>
                <a:sym typeface="Calibri"/>
              </a:rPr>
              <a:t>and </a:t>
            </a:r>
            <a:r>
              <a:rPr lang="en-US" sz="3100" i="1" dirty="0">
                <a:solidFill>
                  <a:srgbClr val="000090"/>
                </a:solidFill>
                <a:latin typeface="Calibri"/>
                <a:ea typeface="Calibri"/>
                <a:cs typeface="Calibri"/>
                <a:sym typeface="Calibri"/>
              </a:rPr>
              <a:t>local </a:t>
            </a:r>
            <a:r>
              <a:rPr lang="en-US" sz="3100" dirty="0">
                <a:solidFill>
                  <a:srgbClr val="000090"/>
                </a:solidFill>
                <a:latin typeface="Calibri"/>
                <a:ea typeface="Calibri"/>
                <a:cs typeface="Calibri"/>
                <a:sym typeface="Calibri"/>
              </a:rPr>
              <a:t>switch costs.</a:t>
            </a:r>
            <a:r>
              <a:rPr lang="en-US" sz="3100" b="0" i="0" u="none" strike="noStrike" cap="none" dirty="0">
                <a:solidFill>
                  <a:srgbClr val="000090"/>
                </a:solidFill>
                <a:latin typeface="Calibri"/>
                <a:ea typeface="Calibri"/>
                <a:cs typeface="Calibri"/>
                <a:sym typeface="Calibri"/>
              </a:rPr>
              <a:t> </a:t>
            </a:r>
            <a:r>
              <a:rPr lang="en-US" sz="3100" dirty="0">
                <a:solidFill>
                  <a:srgbClr val="000090"/>
                </a:solidFill>
                <a:latin typeface="Calibri"/>
                <a:ea typeface="Calibri"/>
                <a:cs typeface="Calibri"/>
                <a:sym typeface="Calibri"/>
              </a:rPr>
              <a:t>G</a:t>
            </a:r>
            <a:r>
              <a:rPr lang="en-US" sz="3100" b="0" i="0" u="none" strike="noStrike" cap="none" dirty="0">
                <a:solidFill>
                  <a:srgbClr val="000090"/>
                </a:solidFill>
                <a:latin typeface="Calibri"/>
                <a:ea typeface="Calibri"/>
                <a:cs typeface="Calibri"/>
                <a:sym typeface="Calibri"/>
              </a:rPr>
              <a:t>lobal costs (</a:t>
            </a:r>
            <a:r>
              <a:rPr lang="en-US" sz="3100" dirty="0">
                <a:solidFill>
                  <a:srgbClr val="000090"/>
                </a:solidFill>
                <a:latin typeface="Calibri"/>
                <a:ea typeface="Calibri"/>
                <a:cs typeface="Calibri"/>
                <a:sym typeface="Calibri"/>
              </a:rPr>
              <a:t>i.e., </a:t>
            </a:r>
            <a:r>
              <a:rPr lang="en-US" sz="3100" b="0" i="0" u="none" strike="noStrike" cap="none" dirty="0">
                <a:solidFill>
                  <a:srgbClr val="000090"/>
                </a:solidFill>
                <a:latin typeface="Calibri"/>
                <a:ea typeface="Calibri"/>
                <a:cs typeface="Calibri"/>
                <a:sym typeface="Calibri"/>
              </a:rPr>
              <a:t>non-switch trials - pure trials) denote the cost of keeping multiple task-sets active in working memory. Alternatively, local costs (i.e., switch trials - non-switch trials) reflect task-set reconfiguration processes that occur from switching tasks within the same block</a:t>
            </a:r>
            <a:r>
              <a:rPr lang="en-US" sz="3100" dirty="0">
                <a:solidFill>
                  <a:srgbClr val="000090"/>
                </a:solidFill>
                <a:latin typeface="Calibri"/>
                <a:ea typeface="Calibri"/>
                <a:cs typeface="Calibri"/>
                <a:sym typeface="Calibri"/>
              </a:rPr>
              <a:t>.</a:t>
            </a:r>
          </a:p>
          <a:p>
            <a:pPr lvl="0">
              <a:lnSpc>
                <a:spcPct val="107916"/>
              </a:lnSpc>
              <a:spcBef>
                <a:spcPts val="800"/>
              </a:spcBef>
              <a:spcAft>
                <a:spcPts val="0"/>
              </a:spcAft>
              <a:buClr>
                <a:schemeClr val="dk1"/>
              </a:buClr>
              <a:buSzPts val="1100"/>
            </a:pPr>
            <a:endParaRPr lang="en-US" sz="2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100" dirty="0">
                <a:solidFill>
                  <a:srgbClr val="000090"/>
                </a:solidFill>
                <a:latin typeface="Calibri"/>
                <a:ea typeface="Calibri"/>
                <a:cs typeface="Calibri"/>
                <a:sym typeface="Calibri"/>
              </a:rPr>
              <a:t>CVOE switch trials are often presented using a </a:t>
            </a:r>
            <a:r>
              <a:rPr lang="en-US" sz="3100" b="0" i="0" u="none" strike="noStrike" cap="none" dirty="0">
                <a:solidFill>
                  <a:srgbClr val="000090"/>
                </a:solidFill>
                <a:latin typeface="Calibri"/>
                <a:ea typeface="Calibri"/>
                <a:cs typeface="Calibri"/>
                <a:sym typeface="Calibri"/>
              </a:rPr>
              <a:t>predictable, alternating runs sequence (e.g., CV, CV, OE, OE, CV, CV). </a:t>
            </a:r>
            <a:r>
              <a:rPr lang="en-US" sz="3100" dirty="0">
                <a:solidFill>
                  <a:srgbClr val="000090"/>
                </a:solidFill>
                <a:latin typeface="Calibri"/>
                <a:ea typeface="Calibri"/>
                <a:cs typeface="Calibri"/>
                <a:sym typeface="Calibri"/>
              </a:rPr>
              <a:t>The present study compares this to random switching in which there is no discernable pattern. We compared differences on each switch task between three groups: younger adults, healthy older adults, and MCI older adults. In addition to assessing changes in mean errors and RTs, we also assessed changes in switch costs using two RT distributions using Vincentile plots and an ex-Gaussian analysis. We expected participants would find the random switching task more difficult, and that these difficulties would be reflected in greater error rates and RTs compared to alternating runs switching. Given breakdowns in working memory and attentional control processes that are associated with AD, we expected that MCI older adults would particularly struggle with the random switch task. Thus, we expected that differences in switch costs previously found using alternating runs would be particularly exaggerated for these individuals when switching was non-predictive. </a:t>
            </a:r>
          </a:p>
        </p:txBody>
      </p:sp>
      <p:sp>
        <p:nvSpPr>
          <p:cNvPr id="15368" name="TextBox 24"/>
          <p:cNvSpPr txBox="1">
            <a:spLocks noChangeArrowheads="1"/>
          </p:cNvSpPr>
          <p:nvPr/>
        </p:nvSpPr>
        <p:spPr bwMode="auto">
          <a:xfrm>
            <a:off x="1480563" y="173736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7594107" y="18880205"/>
            <a:ext cx="14087294" cy="10380595"/>
          </a:xfrm>
          <a:prstGeom prst="rect">
            <a:avLst/>
          </a:prstGeom>
          <a:noFill/>
          <a:ln w="9525">
            <a:noFill/>
            <a:miter lim="800000"/>
            <a:headEnd/>
            <a:tailEnd/>
          </a:ln>
        </p:spPr>
        <p:txBody>
          <a:bodyPr lIns="170682" tIns="67367" rIns="170682" bIns="67367"/>
          <a:lstStyle/>
          <a:p>
            <a:pPr defTabSz="1347788" eaLnBrk="0" hangingPunct="0">
              <a:spcBef>
                <a:spcPts val="800"/>
              </a:spcBef>
            </a:pPr>
            <a:r>
              <a:rPr lang="en-US" sz="3100" dirty="0">
                <a:solidFill>
                  <a:srgbClr val="000090"/>
                </a:solidFill>
                <a:latin typeface="Calibri"/>
                <a:cs typeface="Calibri"/>
              </a:rPr>
              <a:t>Overall, MCI older adults produced more errors compared to younger and healthy older adults. Additionally, both older adult groups were consistently slower across all trial types compared to younger adults. However, within each group, mean errors and RTs did not differ between alternating runs and random switching. Regarding switch costs, global error costs did not differ between switch task as function of age group. For local error costs, however, MCI older adults’ local costs were greater for predictive vs. non-predictive switching. For mean RT switch costs, global costs did not differ as function of switch type. However, younger and healthy older adults showed greater local RT costs when switching was random, suggesting that the random switch task was more taxing towards task-set reconfiguration processes.</a:t>
            </a:r>
          </a:p>
          <a:p>
            <a:pPr defTabSz="1347788" eaLnBrk="0" hangingPunct="0">
              <a:spcBef>
                <a:spcPts val="800"/>
              </a:spcBef>
            </a:pPr>
            <a:r>
              <a:rPr lang="en-US" sz="3100" dirty="0" err="1">
                <a:solidFill>
                  <a:srgbClr val="000090"/>
                </a:solidFill>
                <a:latin typeface="Calibri"/>
                <a:cs typeface="Calibri"/>
              </a:rPr>
              <a:t>Vincentile</a:t>
            </a:r>
            <a:r>
              <a:rPr lang="en-US" sz="3100" dirty="0">
                <a:solidFill>
                  <a:srgbClr val="000090"/>
                </a:solidFill>
                <a:latin typeface="Calibri"/>
                <a:cs typeface="Calibri"/>
              </a:rPr>
              <a:t> plots showed that local costs decreased for all groups, with these decreases being particularly pronounced for healthy older adults when switching was predictive. Analysis of these plots, however, indicated that local costs did not differ between random and predictive switching regardless of participant type. For global costs, all groups showed steady increases across bins, with no differences occurring between switch types. Finally, an ex-Gaussian analysis of RT costs showed that </a:t>
            </a:r>
            <a:r>
              <a:rPr lang="en-US" sz="3100" dirty="0">
                <a:solidFill>
                  <a:srgbClr val="000090"/>
                </a:solidFill>
                <a:highlight>
                  <a:srgbClr val="FFFF00"/>
                </a:highlight>
                <a:latin typeface="Calibri"/>
                <a:cs typeface="Calibri"/>
              </a:rPr>
              <a:t>[SUMMARIZE TAU PLOT]</a:t>
            </a:r>
            <a:r>
              <a:rPr lang="en-US" sz="3100" dirty="0">
                <a:solidFill>
                  <a:srgbClr val="000090"/>
                </a:solidFill>
                <a:latin typeface="Calibri"/>
                <a:cs typeface="Calibri"/>
              </a:rPr>
              <a:t> Overall, participants do not appear to commit more errors when switching is random (vs. predictive), regardless of age group or MCI status. Furthermore, while random task-switching can increase local RT costs for healthy individuals, these increases are not captured by RT distributions. Furthermore,</a:t>
            </a:r>
            <a:endParaRPr lang="en-US" sz="3100" dirty="0">
              <a:solidFill>
                <a:srgbClr val="000090"/>
              </a:solidFill>
              <a:highlight>
                <a:srgbClr val="FFFF00"/>
              </a:highlight>
              <a:latin typeface="Calibri"/>
              <a:cs typeface="Calibri"/>
            </a:endParaRPr>
          </a:p>
        </p:txBody>
      </p:sp>
      <p:sp>
        <p:nvSpPr>
          <p:cNvPr id="103" name="Rounded Rectangle 102"/>
          <p:cNvSpPr/>
          <p:nvPr/>
        </p:nvSpPr>
        <p:spPr>
          <a:xfrm>
            <a:off x="27049048" y="2713990"/>
            <a:ext cx="14814563" cy="1507917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245828" y="25520991"/>
            <a:ext cx="12649945" cy="591486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752600" y="25527000"/>
            <a:ext cx="9948291"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General Method</a:t>
            </a:r>
          </a:p>
          <a:p>
            <a:pPr algn="ctr" defTabSz="1347788" eaLnBrk="0" hangingPunct="0"/>
            <a:endParaRPr lang="en-US" sz="4400" b="1" u="sng" dirty="0">
              <a:solidFill>
                <a:srgbClr val="0000FF"/>
              </a:solidFill>
            </a:endParaRPr>
          </a:p>
        </p:txBody>
      </p:sp>
      <p:sp>
        <p:nvSpPr>
          <p:cNvPr id="131" name="Rounded Rectangle 130"/>
          <p:cNvSpPr/>
          <p:nvPr/>
        </p:nvSpPr>
        <p:spPr>
          <a:xfrm>
            <a:off x="27210841" y="30038379"/>
            <a:ext cx="14652770" cy="139747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rgbClr val="000090"/>
                </a:solidFill>
                <a:latin typeface="+mj-lt"/>
                <a:cs typeface="Arial" pitchFamily="34" charset="0"/>
              </a:rPr>
              <a:t>Correspondence regarding this project can be addressed to jacob.namias@usm.edu.  </a:t>
            </a:r>
          </a:p>
          <a:p>
            <a:pPr algn="ctr" defTabSz="2194560" fontAlgn="auto">
              <a:spcBef>
                <a:spcPts val="0"/>
              </a:spcBef>
              <a:spcAft>
                <a:spcPts val="0"/>
              </a:spcAft>
              <a:defRPr/>
            </a:pPr>
            <a:r>
              <a:rPr lang="en-US" sz="3200" dirty="0">
                <a:solidFill>
                  <a:srgbClr val="000090"/>
                </a:solidFill>
                <a:latin typeface="+mj-lt"/>
                <a:cs typeface="Arial" pitchFamily="34" charset="0"/>
              </a:rPr>
              <a:t>More info available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rPr>
              <a:t>https://osf.io/yrdsz/</a:t>
            </a:r>
            <a:endParaRPr lang="en-US" sz="3200" dirty="0">
              <a:solidFill>
                <a:srgbClr val="0080FF"/>
              </a:solidFill>
              <a:latin typeface="+mj-lt"/>
              <a:cs typeface="Arial" pitchFamily="34" charset="0"/>
            </a:endParaRPr>
          </a:p>
        </p:txBody>
      </p:sp>
      <p:sp>
        <p:nvSpPr>
          <p:cNvPr id="15374" name="TextBox 24"/>
          <p:cNvSpPr txBox="1">
            <a:spLocks noChangeArrowheads="1"/>
          </p:cNvSpPr>
          <p:nvPr/>
        </p:nvSpPr>
        <p:spPr bwMode="auto">
          <a:xfrm>
            <a:off x="15817825" y="2759839"/>
            <a:ext cx="9372600" cy="1431161"/>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4"/>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5"/>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6"/>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5410200" y="1618143"/>
            <a:ext cx="21488400" cy="707886"/>
          </a:xfrm>
          <a:prstGeom prst="rect">
            <a:avLst/>
          </a:prstGeom>
          <a:noFill/>
        </p:spPr>
        <p:txBody>
          <a:bodyPr wrap="square" rtlCol="0">
            <a:spAutoFit/>
          </a:bodyPr>
          <a:lstStyle/>
          <a:p>
            <a:r>
              <a:rPr lang="en-US" sz="4000" b="1" i="1" dirty="0">
                <a:solidFill>
                  <a:schemeClr val="bg1"/>
                </a:solidFill>
              </a:rPr>
              <a:t>Jacob M. </a:t>
            </a:r>
            <a:r>
              <a:rPr lang="en-US" sz="4000" b="1" i="1" dirty="0" err="1">
                <a:solidFill>
                  <a:schemeClr val="bg1"/>
                </a:solidFill>
              </a:rPr>
              <a:t>Namias</a:t>
            </a:r>
            <a:r>
              <a:rPr lang="en-US" sz="4000" b="1" i="1" dirty="0">
                <a:solidFill>
                  <a:schemeClr val="bg1"/>
                </a:solidFill>
              </a:rPr>
              <a:t>, Nicholas P. Maxwell, &amp; Mark J. Huff</a:t>
            </a: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1326300" y="22479000"/>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Pair</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D 15</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A 04</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 23</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H 36</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4038600" y="22479000"/>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Task</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7888500" y="22479000"/>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Correct Response</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dirty="0">
                <a:solidFill>
                  <a:srgbClr val="000090"/>
                </a:solidFill>
                <a:latin typeface="Arial"/>
                <a:ea typeface="Arial"/>
                <a:cs typeface="Arial"/>
                <a:sym typeface="Arial"/>
              </a:rPr>
              <a:t>C</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1206379" y="2727407"/>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457200" y="30038379"/>
            <a:ext cx="12375989" cy="11133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700" b="1" i="0" u="sng" strike="noStrike" cap="none" dirty="0">
                <a:solidFill>
                  <a:srgbClr val="000090"/>
                </a:solidFill>
                <a:latin typeface="Calibri"/>
                <a:ea typeface="Calibri"/>
                <a:cs typeface="Calibri"/>
                <a:sym typeface="Calibri"/>
              </a:rPr>
              <a:t>Note</a:t>
            </a:r>
            <a:r>
              <a:rPr lang="en-US" sz="2700" b="1" i="0" u="none" strike="noStrike" cap="none" dirty="0">
                <a:solidFill>
                  <a:srgbClr val="000090"/>
                </a:solidFill>
                <a:latin typeface="Calibri"/>
                <a:ea typeface="Calibri"/>
                <a:cs typeface="Calibri"/>
                <a:sym typeface="Calibri"/>
              </a:rPr>
              <a:t>: </a:t>
            </a:r>
            <a:r>
              <a:rPr lang="en-US" sz="2700" b="0" i="0" u="none" strike="noStrike" cap="none" dirty="0">
                <a:solidFill>
                  <a:srgbClr val="000090"/>
                </a:solidFill>
                <a:latin typeface="Calibri"/>
                <a:ea typeface="Calibri"/>
                <a:cs typeface="Calibri"/>
                <a:sym typeface="Calibri"/>
              </a:rPr>
              <a:t>The first two blocks always contained pure trials (CV or OE). The final two sets of trials were always switch blocks (Alt Runs or Random). MOCA = Montreal Cognitive Assessment</a:t>
            </a:r>
            <a:endParaRPr sz="2700" b="0" i="0" u="none" strike="noStrike" cap="none" dirty="0">
              <a:solidFill>
                <a:srgbClr val="000090"/>
              </a:solidFill>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3081249613"/>
              </p:ext>
            </p:extLst>
          </p:nvPr>
        </p:nvGraphicFramePr>
        <p:xfrm>
          <a:off x="404846" y="18442707"/>
          <a:ext cx="12181710" cy="2194560"/>
        </p:xfrm>
        <a:graphic>
          <a:graphicData uri="http://schemas.openxmlformats.org/drawingml/2006/table">
            <a:tbl>
              <a:tblPr firstRow="1" bandRow="1">
                <a:tableStyleId>{5C22544A-7EE6-4342-B048-85BDC9FD1C3A}</a:tableStyleId>
              </a:tblPr>
              <a:tblGrid>
                <a:gridCol w="3580042">
                  <a:extLst>
                    <a:ext uri="{9D8B030D-6E8A-4147-A177-3AD203B41FA5}">
                      <a16:colId xmlns:a16="http://schemas.microsoft.com/office/drawing/2014/main" val="1785177098"/>
                    </a:ext>
                  </a:extLst>
                </a:gridCol>
                <a:gridCol w="1681454">
                  <a:extLst>
                    <a:ext uri="{9D8B030D-6E8A-4147-A177-3AD203B41FA5}">
                      <a16:colId xmlns:a16="http://schemas.microsoft.com/office/drawing/2014/main" val="77356670"/>
                    </a:ext>
                  </a:extLst>
                </a:gridCol>
                <a:gridCol w="2306738">
                  <a:extLst>
                    <a:ext uri="{9D8B030D-6E8A-4147-A177-3AD203B41FA5}">
                      <a16:colId xmlns:a16="http://schemas.microsoft.com/office/drawing/2014/main" val="3402814598"/>
                    </a:ext>
                  </a:extLst>
                </a:gridCol>
                <a:gridCol w="2306738">
                  <a:extLst>
                    <a:ext uri="{9D8B030D-6E8A-4147-A177-3AD203B41FA5}">
                      <a16:colId xmlns:a16="http://schemas.microsoft.com/office/drawing/2014/main" val="280787372"/>
                    </a:ext>
                  </a:extLst>
                </a:gridCol>
                <a:gridCol w="2306738">
                  <a:extLst>
                    <a:ext uri="{9D8B030D-6E8A-4147-A177-3AD203B41FA5}">
                      <a16:colId xmlns:a16="http://schemas.microsoft.com/office/drawing/2014/main" val="476310115"/>
                    </a:ext>
                  </a:extLst>
                </a:gridCol>
              </a:tblGrid>
              <a:tr h="428312">
                <a:tc>
                  <a:txBody>
                    <a:bodyPr/>
                    <a:lstStyle/>
                    <a:p>
                      <a:r>
                        <a:rPr lang="en-US" sz="300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u="none" dirty="0">
                          <a:solidFill>
                            <a:srgbClr val="000090"/>
                          </a:solidFill>
                        </a:rPr>
                        <a:t>M</a:t>
                      </a:r>
                      <a:r>
                        <a:rPr lang="en-US" sz="300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M</a:t>
                      </a:r>
                      <a:r>
                        <a:rPr lang="en-US" sz="300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485463">
                <a:tc>
                  <a:txBody>
                    <a:bodyPr/>
                    <a:lstStyle/>
                    <a:p>
                      <a:r>
                        <a:rPr lang="en-US" sz="3000" dirty="0">
                          <a:solidFill>
                            <a:srgbClr val="000090"/>
                          </a:solidFill>
                        </a:rPr>
                        <a:t>Younger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89</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19.67</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66%</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28.36</a:t>
                      </a: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485463">
                <a:tc>
                  <a:txBody>
                    <a:bodyPr/>
                    <a:lstStyle/>
                    <a:p>
                      <a:r>
                        <a:rPr lang="en-US" sz="3000" dirty="0">
                          <a:solidFill>
                            <a:srgbClr val="000090"/>
                          </a:solidFill>
                        </a:rPr>
                        <a:t>Healthy Older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73.92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27.75</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485463">
                <a:tc>
                  <a:txBody>
                    <a:bodyPr/>
                    <a:lstStyle/>
                    <a:p>
                      <a:r>
                        <a:rPr lang="en-US" sz="3000" dirty="0">
                          <a:solidFill>
                            <a:srgbClr val="000090"/>
                          </a:solidFill>
                        </a:rPr>
                        <a:t>MCI Older</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26</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75.88</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41%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24.00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480563" y="20779543"/>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588257" y="21793200"/>
            <a:ext cx="7227171" cy="584775"/>
          </a:xfrm>
          <a:prstGeom prst="rect">
            <a:avLst/>
          </a:prstGeom>
          <a:noFill/>
        </p:spPr>
        <p:txBody>
          <a:bodyPr wrap="square" rtlCol="0">
            <a:spAutoFit/>
          </a:bodyPr>
          <a:lstStyle/>
          <a:p>
            <a:r>
              <a:rPr lang="en-US" sz="3200" b="1" u="sng" dirty="0">
                <a:solidFill>
                  <a:srgbClr val="000090"/>
                </a:solidFill>
              </a:rPr>
              <a:t>Letters</a:t>
            </a:r>
            <a:r>
              <a:rPr lang="en-US" sz="3200" b="1" dirty="0">
                <a:solidFill>
                  <a:srgbClr val="000090"/>
                </a:solidFill>
              </a:rPr>
              <a:t>:</a:t>
            </a:r>
            <a:r>
              <a:rPr lang="en-US" sz="3200" dirty="0"/>
              <a:t> </a:t>
            </a:r>
            <a:r>
              <a:rPr lang="en-US" sz="32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899950" y="21717000"/>
            <a:ext cx="6644850" cy="584775"/>
          </a:xfrm>
          <a:prstGeom prst="rect">
            <a:avLst/>
          </a:prstGeom>
          <a:noFill/>
        </p:spPr>
        <p:txBody>
          <a:bodyPr wrap="square" rtlCol="0">
            <a:spAutoFit/>
          </a:bodyPr>
          <a:lstStyle/>
          <a:p>
            <a:r>
              <a:rPr lang="en-US" sz="3200" b="1" u="sng" dirty="0">
                <a:solidFill>
                  <a:srgbClr val="000090"/>
                </a:solidFill>
              </a:rPr>
              <a:t>Numbers</a:t>
            </a:r>
            <a:r>
              <a:rPr lang="en-US" sz="3200" b="1" dirty="0">
                <a:solidFill>
                  <a:srgbClr val="000090"/>
                </a:solidFill>
              </a:rPr>
              <a:t>:</a:t>
            </a:r>
            <a:r>
              <a:rPr lang="en-US" sz="3200" dirty="0"/>
              <a:t> </a:t>
            </a:r>
            <a:r>
              <a:rPr lang="en-US" sz="32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251400" y="3810000"/>
            <a:ext cx="9372600" cy="1246495"/>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Local Switch Costs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6" name="TextBox 24">
            <a:extLst>
              <a:ext uri="{FF2B5EF4-FFF2-40B4-BE49-F238E27FC236}">
                <a16:creationId xmlns:a16="http://schemas.microsoft.com/office/drawing/2014/main" id="{1AC2AEC0-7891-4342-B883-72C4A798DF8B}"/>
              </a:ext>
            </a:extLst>
          </p:cNvPr>
          <p:cNvSpPr txBox="1">
            <a:spLocks noChangeArrowheads="1"/>
          </p:cNvSpPr>
          <p:nvPr/>
        </p:nvSpPr>
        <p:spPr bwMode="auto">
          <a:xfrm>
            <a:off x="15925800" y="12681228"/>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RTs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8" name="TextBox 24">
            <a:extLst>
              <a:ext uri="{FF2B5EF4-FFF2-40B4-BE49-F238E27FC236}">
                <a16:creationId xmlns:a16="http://schemas.microsoft.com/office/drawing/2014/main" id="{CEE74527-5561-4DF8-9CAE-3BE335885B22}"/>
              </a:ext>
            </a:extLst>
          </p:cNvPr>
          <p:cNvSpPr txBox="1">
            <a:spLocks noChangeArrowheads="1"/>
          </p:cNvSpPr>
          <p:nvPr/>
        </p:nvSpPr>
        <p:spPr bwMode="auto">
          <a:xfrm>
            <a:off x="15842004" y="22465605"/>
            <a:ext cx="9372600" cy="138499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Ex-Gaussian Analysis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4" name="TextBox 24">
            <a:extLst>
              <a:ext uri="{FF2B5EF4-FFF2-40B4-BE49-F238E27FC236}">
                <a16:creationId xmlns:a16="http://schemas.microsoft.com/office/drawing/2014/main" id="{CA995715-7EF2-43DF-ACC8-A19C248709D1}"/>
              </a:ext>
            </a:extLst>
          </p:cNvPr>
          <p:cNvSpPr txBox="1">
            <a:spLocks noChangeArrowheads="1"/>
          </p:cNvSpPr>
          <p:nvPr/>
        </p:nvSpPr>
        <p:spPr bwMode="auto">
          <a:xfrm>
            <a:off x="29659366" y="27432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err="1">
                <a:solidFill>
                  <a:srgbClr val="0080FF"/>
                </a:solidFill>
              </a:rPr>
              <a:t>Vincentile</a:t>
            </a:r>
            <a:r>
              <a:rPr lang="en-US" sz="4600" b="1" u="sng" dirty="0">
                <a:solidFill>
                  <a:srgbClr val="0080FF"/>
                </a:solidFill>
              </a:rPr>
              <a:t> Plots</a:t>
            </a:r>
          </a:p>
          <a:p>
            <a:pPr algn="ctr" defTabSz="1347788" eaLnBrk="0" hangingPunct="0"/>
            <a:endParaRPr lang="en-US" sz="4400" b="1" u="sng" dirty="0">
              <a:solidFill>
                <a:srgbClr val="0000FF"/>
              </a:solidFill>
            </a:endParaRPr>
          </a:p>
        </p:txBody>
      </p:sp>
      <p:pic>
        <p:nvPicPr>
          <p:cNvPr id="20" name="Picture 19" descr="Chart&#10;&#10;Description automatically generated">
            <a:extLst>
              <a:ext uri="{FF2B5EF4-FFF2-40B4-BE49-F238E27FC236}">
                <a16:creationId xmlns:a16="http://schemas.microsoft.com/office/drawing/2014/main" id="{1775B3F8-3C06-49EA-A7E6-830E22559017}"/>
              </a:ext>
            </a:extLst>
          </p:cNvPr>
          <p:cNvPicPr>
            <a:picLocks noChangeAspect="1"/>
          </p:cNvPicPr>
          <p:nvPr/>
        </p:nvPicPr>
        <p:blipFill rotWithShape="1">
          <a:blip r:embed="rId7">
            <a:extLst>
              <a:ext uri="{BEBA8EAE-BF5A-486C-A8C5-ECC9F3942E4B}">
                <a14:imgProps xmlns:a14="http://schemas.microsoft.com/office/drawing/2010/main">
                  <a14:imgLayer r:embed="rId8">
                    <a14:imgEffect>
                      <a14:brightnessContrast contrast="-40000"/>
                    </a14:imgEffect>
                  </a14:imgLayer>
                </a14:imgProps>
              </a:ext>
            </a:extLst>
          </a:blip>
          <a:srcRect l="6982" t="6946" r="9005" b="3979"/>
          <a:stretch/>
        </p:blipFill>
        <p:spPr>
          <a:xfrm>
            <a:off x="13792200" y="3713918"/>
            <a:ext cx="12640835" cy="8935074"/>
          </a:xfrm>
          <a:prstGeom prst="rect">
            <a:avLst/>
          </a:prstGeom>
        </p:spPr>
      </p:pic>
      <p:pic>
        <p:nvPicPr>
          <p:cNvPr id="22" name="Picture 21" descr="Chart, bar chart&#10;&#10;Description automatically generated">
            <a:extLst>
              <a:ext uri="{FF2B5EF4-FFF2-40B4-BE49-F238E27FC236}">
                <a16:creationId xmlns:a16="http://schemas.microsoft.com/office/drawing/2014/main" id="{1A445849-368C-4C9C-BFF0-EDFB27DDE49C}"/>
              </a:ext>
            </a:extLst>
          </p:cNvPr>
          <p:cNvPicPr>
            <a:picLocks noChangeAspect="1"/>
          </p:cNvPicPr>
          <p:nvPr/>
        </p:nvPicPr>
        <p:blipFill rotWithShape="1">
          <a:blip r:embed="rId9"/>
          <a:srcRect l="4898" t="7477" r="8898" b="4605"/>
          <a:stretch/>
        </p:blipFill>
        <p:spPr>
          <a:xfrm>
            <a:off x="13487400" y="13639302"/>
            <a:ext cx="12888840" cy="8763498"/>
          </a:xfrm>
          <a:prstGeom prst="rect">
            <a:avLst/>
          </a:prstGeom>
        </p:spPr>
      </p:pic>
      <p:sp>
        <p:nvSpPr>
          <p:cNvPr id="56" name="TextBox 24">
            <a:extLst>
              <a:ext uri="{FF2B5EF4-FFF2-40B4-BE49-F238E27FC236}">
                <a16:creationId xmlns:a16="http://schemas.microsoft.com/office/drawing/2014/main" id="{7B0C828D-A172-473F-9A2D-45C2985B4C41}"/>
              </a:ext>
            </a:extLst>
          </p:cNvPr>
          <p:cNvSpPr txBox="1">
            <a:spLocks noChangeArrowheads="1"/>
          </p:cNvSpPr>
          <p:nvPr/>
        </p:nvSpPr>
        <p:spPr bwMode="auto">
          <a:xfrm>
            <a:off x="30290729" y="18091428"/>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Conclusions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5" name="TextBox 64">
            <a:extLst>
              <a:ext uri="{FF2B5EF4-FFF2-40B4-BE49-F238E27FC236}">
                <a16:creationId xmlns:a16="http://schemas.microsoft.com/office/drawing/2014/main" id="{4DE903CA-F716-420C-A9B0-838206C8E6B5}"/>
              </a:ext>
            </a:extLst>
          </p:cNvPr>
          <p:cNvSpPr txBox="1"/>
          <p:nvPr/>
        </p:nvSpPr>
        <p:spPr>
          <a:xfrm>
            <a:off x="24093826" y="12249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4346155" y="22155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63" name="TextBox 24">
            <a:extLst>
              <a:ext uri="{FF2B5EF4-FFF2-40B4-BE49-F238E27FC236}">
                <a16:creationId xmlns:a16="http://schemas.microsoft.com/office/drawing/2014/main" id="{3D7111D9-4587-4639-87BF-AD237104C9D1}"/>
              </a:ext>
            </a:extLst>
          </p:cNvPr>
          <p:cNvSpPr txBox="1">
            <a:spLocks noChangeArrowheads="1"/>
          </p:cNvSpPr>
          <p:nvPr/>
        </p:nvSpPr>
        <p:spPr bwMode="auto">
          <a:xfrm>
            <a:off x="30569957" y="9909483"/>
            <a:ext cx="9372600" cy="1215717"/>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Global Switch Costs</a:t>
            </a:r>
          </a:p>
          <a:p>
            <a:pPr algn="ctr" defTabSz="1347788" eaLnBrk="0" hangingPunct="0"/>
            <a:endParaRPr lang="en-US" sz="100" b="1" dirty="0">
              <a:solidFill>
                <a:srgbClr val="000090"/>
              </a:solidFill>
              <a:highlight>
                <a:srgbClr val="FFFF00"/>
              </a:highlight>
            </a:endParaRPr>
          </a:p>
          <a:p>
            <a:pPr algn="ctr" defTabSz="1347788" eaLnBrk="0" hangingPunct="0"/>
            <a:endParaRPr lang="en-US" sz="36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9167302" y="16284465"/>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73" name="Google Shape;462;p29">
            <a:extLst>
              <a:ext uri="{FF2B5EF4-FFF2-40B4-BE49-F238E27FC236}">
                <a16:creationId xmlns:a16="http://schemas.microsoft.com/office/drawing/2014/main" id="{A4016241-144D-45E5-B55F-1C04B9929FFC}"/>
              </a:ext>
            </a:extLst>
          </p:cNvPr>
          <p:cNvSpPr/>
          <p:nvPr/>
        </p:nvSpPr>
        <p:spPr>
          <a:xfrm>
            <a:off x="5026636" y="26547379"/>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Pure Blocks</a:t>
            </a:r>
          </a:p>
          <a:p>
            <a:pPr marL="0" marR="0" lvl="0" indent="0" algn="ctr" rtl="0">
              <a:lnSpc>
                <a:spcPct val="100000"/>
              </a:lnSpc>
              <a:spcBef>
                <a:spcPts val="0"/>
              </a:spcBef>
              <a:spcAft>
                <a:spcPts val="0"/>
              </a:spcAft>
              <a:buClr>
                <a:srgbClr val="000000"/>
              </a:buClr>
              <a:buSzPts val="4400"/>
              <a:buFont typeface="Arial"/>
              <a:buNone/>
            </a:pPr>
            <a:r>
              <a:rPr lang="en-US" sz="3600" b="1"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83" name="Google Shape;462;p29">
            <a:extLst>
              <a:ext uri="{FF2B5EF4-FFF2-40B4-BE49-F238E27FC236}">
                <a16:creationId xmlns:a16="http://schemas.microsoft.com/office/drawing/2014/main" id="{7093765C-CA67-427F-AF36-187B24F64F11}"/>
              </a:ext>
            </a:extLst>
          </p:cNvPr>
          <p:cNvSpPr/>
          <p:nvPr/>
        </p:nvSpPr>
        <p:spPr>
          <a:xfrm>
            <a:off x="9144000" y="26517600"/>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MoCA</a:t>
            </a:r>
            <a:endParaRPr sz="48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683236" y="26547379"/>
            <a:ext cx="4574567" cy="3378511"/>
            <a:chOff x="12506446" y="15971046"/>
            <a:chExt cx="3124565" cy="1736584"/>
          </a:xfrm>
        </p:grpSpPr>
        <p:sp>
          <p:nvSpPr>
            <p:cNvPr id="61" name="Google Shape;462;p29">
              <a:extLst>
                <a:ext uri="{FF2B5EF4-FFF2-40B4-BE49-F238E27FC236}">
                  <a16:creationId xmlns:a16="http://schemas.microsoft.com/office/drawing/2014/main" id="{83EB7919-85A0-49E0-84E4-8088560A8226}"/>
                </a:ext>
              </a:extLst>
            </p:cNvPr>
            <p:cNvSpPr/>
            <p:nvPr/>
          </p:nvSpPr>
          <p:spPr>
            <a:xfrm>
              <a:off x="12506446" y="15971046"/>
              <a:ext cx="2239767" cy="1736584"/>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Pure </a:t>
              </a:r>
              <a:r>
                <a:rPr lang="en-US" sz="4800" b="1" dirty="0">
                  <a:solidFill>
                    <a:srgbClr val="FFFFFF"/>
                  </a:solidFill>
                  <a:latin typeface="Arial"/>
                  <a:ea typeface="Arial"/>
                  <a:cs typeface="Arial"/>
                  <a:sym typeface="Arial"/>
                </a:rPr>
                <a:t>Trials</a:t>
              </a:r>
            </a:p>
            <a:p>
              <a:pPr marL="0" marR="0" lvl="0" indent="0" algn="ctr" rtl="0">
                <a:lnSpc>
                  <a:spcPct val="100000"/>
                </a:lnSpc>
                <a:spcBef>
                  <a:spcPts val="0"/>
                </a:spcBef>
                <a:spcAft>
                  <a:spcPts val="0"/>
                </a:spcAft>
                <a:buClr>
                  <a:srgbClr val="000000"/>
                </a:buClr>
                <a:buSzPts val="4400"/>
                <a:buFont typeface="Arial"/>
                <a:buNone/>
              </a:pPr>
              <a:r>
                <a:rPr lang="en-US" sz="3600" b="1" i="0" u="none" strike="noStrike" cap="none"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6" name="Google Shape;463;p29">
            <a:extLst>
              <a:ext uri="{FF2B5EF4-FFF2-40B4-BE49-F238E27FC236}">
                <a16:creationId xmlns:a16="http://schemas.microsoft.com/office/drawing/2014/main" id="{92407F67-DCAD-4A19-9092-85DF207E6962}"/>
              </a:ext>
            </a:extLst>
          </p:cNvPr>
          <p:cNvSpPr/>
          <p:nvPr/>
        </p:nvSpPr>
        <p:spPr>
          <a:xfrm>
            <a:off x="7916578" y="27542240"/>
            <a:ext cx="1608422" cy="1253675"/>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pic>
        <p:nvPicPr>
          <p:cNvPr id="14" name="Picture 13" descr="Graphical user interface, chart&#10;&#10;Description automatically generated">
            <a:extLst>
              <a:ext uri="{FF2B5EF4-FFF2-40B4-BE49-F238E27FC236}">
                <a16:creationId xmlns:a16="http://schemas.microsoft.com/office/drawing/2014/main" id="{5A2262F5-2275-4626-B5F2-23DB4CB8FDA7}"/>
              </a:ext>
            </a:extLst>
          </p:cNvPr>
          <p:cNvPicPr>
            <a:picLocks noChangeAspect="1"/>
          </p:cNvPicPr>
          <p:nvPr/>
        </p:nvPicPr>
        <p:blipFill rotWithShape="1">
          <a:blip r:embed="rId10"/>
          <a:srcRect l="6157" t="9578" r="9816" b="51135"/>
          <a:stretch/>
        </p:blipFill>
        <p:spPr>
          <a:xfrm>
            <a:off x="27127200" y="4648200"/>
            <a:ext cx="14560967" cy="4862946"/>
          </a:xfrm>
          <a:prstGeom prst="rect">
            <a:avLst/>
          </a:prstGeom>
        </p:spPr>
      </p:pic>
      <p:pic>
        <p:nvPicPr>
          <p:cNvPr id="62" name="Picture 61" descr="Graphical user interface, chart&#10;&#10;Description automatically generated">
            <a:extLst>
              <a:ext uri="{FF2B5EF4-FFF2-40B4-BE49-F238E27FC236}">
                <a16:creationId xmlns:a16="http://schemas.microsoft.com/office/drawing/2014/main" id="{1C0B0BE2-9B1C-4BED-B42C-D92C70A6B006}"/>
              </a:ext>
            </a:extLst>
          </p:cNvPr>
          <p:cNvPicPr>
            <a:picLocks noChangeAspect="1"/>
          </p:cNvPicPr>
          <p:nvPr/>
        </p:nvPicPr>
        <p:blipFill rotWithShape="1">
          <a:blip r:embed="rId10"/>
          <a:srcRect l="6157" t="53218" r="9816" b="7078"/>
          <a:stretch/>
        </p:blipFill>
        <p:spPr>
          <a:xfrm>
            <a:off x="27120433" y="10858875"/>
            <a:ext cx="14560967" cy="4914525"/>
          </a:xfrm>
          <a:prstGeom prst="rect">
            <a:avLst/>
          </a:prstGeom>
        </p:spPr>
      </p:pic>
      <p:sp>
        <p:nvSpPr>
          <p:cNvPr id="69" name="TextBox 68">
            <a:extLst>
              <a:ext uri="{FF2B5EF4-FFF2-40B4-BE49-F238E27FC236}">
                <a16:creationId xmlns:a16="http://schemas.microsoft.com/office/drawing/2014/main" id="{B3A8D048-D491-4925-BE94-08FC8335514E}"/>
              </a:ext>
            </a:extLst>
          </p:cNvPr>
          <p:cNvSpPr txBox="1"/>
          <p:nvPr/>
        </p:nvSpPr>
        <p:spPr>
          <a:xfrm>
            <a:off x="39485806" y="9601200"/>
            <a:ext cx="1885453" cy="400110"/>
          </a:xfrm>
          <a:prstGeom prst="rect">
            <a:avLst/>
          </a:prstGeom>
          <a:noFill/>
        </p:spPr>
        <p:txBody>
          <a:bodyPr wrap="none" rtlCol="0">
            <a:spAutoFit/>
          </a:bodyPr>
          <a:lstStyle/>
          <a:p>
            <a:pPr algn="ctr"/>
            <a:r>
              <a:rPr lang="en-US" sz="2000" b="1" dirty="0">
                <a:solidFill>
                  <a:srgbClr val="000090"/>
                </a:solidFill>
              </a:rPr>
              <a:t>Bars = 95% CI</a:t>
            </a:r>
          </a:p>
        </p:txBody>
      </p:sp>
      <p:pic>
        <p:nvPicPr>
          <p:cNvPr id="23" name="Picture 22" descr="Chart&#10;&#10;Description automatically generated">
            <a:extLst>
              <a:ext uri="{FF2B5EF4-FFF2-40B4-BE49-F238E27FC236}">
                <a16:creationId xmlns:a16="http://schemas.microsoft.com/office/drawing/2014/main" id="{949E2A46-3D2A-4222-AB36-61C8F2F68B59}"/>
              </a:ext>
            </a:extLst>
          </p:cNvPr>
          <p:cNvPicPr>
            <a:picLocks noChangeAspect="1"/>
          </p:cNvPicPr>
          <p:nvPr/>
        </p:nvPicPr>
        <p:blipFill rotWithShape="1">
          <a:blip r:embed="rId11"/>
          <a:srcRect l="2210" t="3109" r="6703"/>
          <a:stretch/>
        </p:blipFill>
        <p:spPr>
          <a:xfrm>
            <a:off x="13688429" y="23393110"/>
            <a:ext cx="12491881" cy="7086890"/>
          </a:xfrm>
          <a:prstGeom prst="rect">
            <a:avLst/>
          </a:prstGeom>
        </p:spPr>
      </p:pic>
      <p:sp>
        <p:nvSpPr>
          <p:cNvPr id="67" name="TextBox 66">
            <a:extLst>
              <a:ext uri="{FF2B5EF4-FFF2-40B4-BE49-F238E27FC236}">
                <a16:creationId xmlns:a16="http://schemas.microsoft.com/office/drawing/2014/main" id="{1A89A707-0DAB-4C77-B874-F151DE4F9438}"/>
              </a:ext>
            </a:extLst>
          </p:cNvPr>
          <p:cNvSpPr txBox="1"/>
          <p:nvPr/>
        </p:nvSpPr>
        <p:spPr>
          <a:xfrm>
            <a:off x="23805478" y="30175200"/>
            <a:ext cx="1885453" cy="400110"/>
          </a:xfrm>
          <a:prstGeom prst="rect">
            <a:avLst/>
          </a:prstGeom>
          <a:noFill/>
        </p:spPr>
        <p:txBody>
          <a:bodyPr wrap="none" rtlCol="0">
            <a:spAutoFit/>
          </a:bodyPr>
          <a:lstStyle/>
          <a:p>
            <a:pPr algn="ctr"/>
            <a:r>
              <a:rPr lang="en-US" sz="2000" b="1" dirty="0">
                <a:solidFill>
                  <a:srgbClr val="000090"/>
                </a:solidFill>
              </a:rPr>
              <a:t>Bars = 95% CI</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7860</TotalTime>
  <Words>855</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411</cp:revision>
  <dcterms:created xsi:type="dcterms:W3CDTF">2013-06-02T20:38:49Z</dcterms:created>
  <dcterms:modified xsi:type="dcterms:W3CDTF">2022-03-14T21:12:15Z</dcterms:modified>
</cp:coreProperties>
</file>