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E9073-15DF-6984-6A99-74371DB31B9B}" name="Nick Maxwell" initials="NM" userId="Nick Maxw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120" y="72"/>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3/15/2022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3/15/2022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2667000"/>
            <a:ext cx="13746003" cy="287688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245828" y="17297400"/>
            <a:ext cx="12649948" cy="805199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442416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049048" y="17625781"/>
            <a:ext cx="14844106" cy="1198898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04800" y="3547536"/>
            <a:ext cx="12784371" cy="13597464"/>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00" b="0" i="0" u="none" strike="noStrike" cap="none" dirty="0">
                <a:solidFill>
                  <a:srgbClr val="000090"/>
                </a:solidFill>
                <a:latin typeface="Calibri"/>
                <a:ea typeface="Calibri"/>
                <a:cs typeface="Calibri"/>
                <a:sym typeface="Calibri"/>
              </a:rPr>
              <a:t>In the Consonant-Vowel/Odd-Even task (CVOE, </a:t>
            </a:r>
            <a:r>
              <a:rPr lang="en-US" sz="3100" b="0" i="0" u="none" strike="noStrike" cap="none" dirty="0" err="1">
                <a:solidFill>
                  <a:srgbClr val="000090"/>
                </a:solidFill>
                <a:latin typeface="Calibri"/>
                <a:ea typeface="Calibri"/>
                <a:cs typeface="Calibri"/>
                <a:sym typeface="Calibri"/>
              </a:rPr>
              <a:t>Minear</a:t>
            </a:r>
            <a:r>
              <a:rPr lang="en-US" sz="3100" b="0" i="0" u="none" strike="noStrike" cap="none" dirty="0">
                <a:solidFill>
                  <a:srgbClr val="000090"/>
                </a:solidFill>
                <a:latin typeface="Calibri"/>
                <a:ea typeface="Calibri"/>
                <a:cs typeface="Calibri"/>
                <a:sym typeface="Calibri"/>
              </a:rPr>
              <a:t> &amp; Shah, 2008), </a:t>
            </a:r>
            <a:r>
              <a:rPr lang="en-US" sz="3100" dirty="0">
                <a:solidFill>
                  <a:srgbClr val="000090"/>
                </a:solidFill>
                <a:latin typeface="Calibri"/>
                <a:ea typeface="Calibri"/>
                <a:cs typeface="Calibri"/>
                <a:sym typeface="Calibri"/>
              </a:rPr>
              <a:t>participants view bivalent stimuli </a:t>
            </a:r>
            <a:r>
              <a:rPr lang="en-US" sz="3100" b="0" i="0" u="none" strike="noStrike" cap="none" dirty="0">
                <a:solidFill>
                  <a:srgbClr val="000090"/>
                </a:solidFill>
                <a:latin typeface="Calibri"/>
                <a:ea typeface="Calibri"/>
                <a:cs typeface="Calibri"/>
                <a:sym typeface="Calibri"/>
              </a:rPr>
              <a:t>(e.g., A 08) and quickly classify the letter (Consonant/Vowel) or number (Odd/Even). Because participants complete </a:t>
            </a:r>
            <a:r>
              <a:rPr lang="en-US" sz="3100" dirty="0">
                <a:solidFill>
                  <a:srgbClr val="000090"/>
                </a:solidFill>
                <a:latin typeface="Calibri"/>
                <a:ea typeface="Calibri"/>
                <a:cs typeface="Calibri"/>
                <a:sym typeface="Calibri"/>
              </a:rPr>
              <a:t>pure blocks (i.e.., all trials are the same task)</a:t>
            </a:r>
            <a:r>
              <a:rPr lang="en-US" sz="3100" b="0" i="0" u="none" strike="noStrike" cap="none" dirty="0">
                <a:solidFill>
                  <a:srgbClr val="000090"/>
                </a:solidFill>
                <a:latin typeface="Calibri"/>
                <a:ea typeface="Calibri"/>
                <a:cs typeface="Calibri"/>
                <a:sym typeface="Calibri"/>
              </a:rPr>
              <a:t> and switch blocks (i.e.., switching between both classification tasks), the CVOE can be used to compare </a:t>
            </a:r>
            <a:r>
              <a:rPr lang="en-US" sz="3100" i="1" dirty="0">
                <a:solidFill>
                  <a:srgbClr val="000090"/>
                </a:solidFill>
                <a:latin typeface="Calibri"/>
                <a:ea typeface="Calibri"/>
                <a:cs typeface="Calibri"/>
                <a:sym typeface="Calibri"/>
              </a:rPr>
              <a:t>global </a:t>
            </a:r>
            <a:r>
              <a:rPr lang="en-US" sz="3100" dirty="0">
                <a:solidFill>
                  <a:srgbClr val="000090"/>
                </a:solidFill>
                <a:latin typeface="Calibri"/>
                <a:ea typeface="Calibri"/>
                <a:cs typeface="Calibri"/>
                <a:sym typeface="Calibri"/>
              </a:rPr>
              <a:t>and </a:t>
            </a:r>
            <a:r>
              <a:rPr lang="en-US" sz="3100" i="1" dirty="0">
                <a:solidFill>
                  <a:srgbClr val="000090"/>
                </a:solidFill>
                <a:latin typeface="Calibri"/>
                <a:ea typeface="Calibri"/>
                <a:cs typeface="Calibri"/>
                <a:sym typeface="Calibri"/>
              </a:rPr>
              <a:t>local </a:t>
            </a:r>
            <a:r>
              <a:rPr lang="en-US" sz="3100" dirty="0">
                <a:solidFill>
                  <a:srgbClr val="000090"/>
                </a:solidFill>
                <a:latin typeface="Calibri"/>
                <a:ea typeface="Calibri"/>
                <a:cs typeface="Calibri"/>
                <a:sym typeface="Calibri"/>
              </a:rPr>
              <a:t>switch costs.</a:t>
            </a:r>
            <a:r>
              <a:rPr lang="en-US" sz="3100" b="0" i="0" u="none" strike="noStrike" cap="none" dirty="0">
                <a:solidFill>
                  <a:srgbClr val="000090"/>
                </a:solidFill>
                <a:latin typeface="Calibri"/>
                <a:ea typeface="Calibri"/>
                <a:cs typeface="Calibri"/>
                <a:sym typeface="Calibri"/>
              </a:rPr>
              <a:t> </a:t>
            </a:r>
            <a:r>
              <a:rPr lang="en-US" sz="3100" dirty="0">
                <a:solidFill>
                  <a:srgbClr val="000090"/>
                </a:solidFill>
                <a:latin typeface="Calibri"/>
                <a:ea typeface="Calibri"/>
                <a:cs typeface="Calibri"/>
                <a:sym typeface="Calibri"/>
              </a:rPr>
              <a:t>G</a:t>
            </a:r>
            <a:r>
              <a:rPr lang="en-US" sz="3100" b="0" i="0" u="none" strike="noStrike" cap="none" dirty="0">
                <a:solidFill>
                  <a:srgbClr val="000090"/>
                </a:solidFill>
                <a:latin typeface="Calibri"/>
                <a:ea typeface="Calibri"/>
                <a:cs typeface="Calibri"/>
                <a:sym typeface="Calibri"/>
              </a:rPr>
              <a:t>lobal costs (</a:t>
            </a:r>
            <a:r>
              <a:rPr lang="en-US" sz="3100" dirty="0">
                <a:solidFill>
                  <a:srgbClr val="000090"/>
                </a:solidFill>
                <a:latin typeface="Calibri"/>
                <a:ea typeface="Calibri"/>
                <a:cs typeface="Calibri"/>
                <a:sym typeface="Calibri"/>
              </a:rPr>
              <a:t>i.e., </a:t>
            </a:r>
            <a:r>
              <a:rPr lang="en-US" sz="3100" b="0" i="0" u="none" strike="noStrike" cap="none" dirty="0">
                <a:solidFill>
                  <a:srgbClr val="000090"/>
                </a:solidFill>
                <a:latin typeface="Calibri"/>
                <a:ea typeface="Calibri"/>
                <a:cs typeface="Calibri"/>
                <a:sym typeface="Calibri"/>
              </a:rPr>
              <a:t>non-switch trials - pure trials) denote the cost of keeping multiple task-sets active in working memory. Alternatively, local costs (i.e., switch trials - non-switch trials) reflect task-set reconfiguration processes that occur from switching tasks within the same block</a:t>
            </a:r>
            <a:r>
              <a:rPr lang="en-US" sz="310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2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00" dirty="0">
                <a:solidFill>
                  <a:srgbClr val="000090"/>
                </a:solidFill>
                <a:latin typeface="Calibri"/>
                <a:ea typeface="Calibri"/>
                <a:cs typeface="Calibri"/>
                <a:sym typeface="Calibri"/>
              </a:rPr>
              <a:t>CVOE switch trials are often presented using a </a:t>
            </a:r>
            <a:r>
              <a:rPr lang="en-US" sz="3100" b="0" i="0" u="none" strike="noStrike" cap="none" dirty="0">
                <a:solidFill>
                  <a:srgbClr val="000090"/>
                </a:solidFill>
                <a:latin typeface="Calibri"/>
                <a:ea typeface="Calibri"/>
                <a:cs typeface="Calibri"/>
                <a:sym typeface="Calibri"/>
              </a:rPr>
              <a:t>predictable, alternating runs sequence (e.g., CV, CV, OE, OE, CV, CV). </a:t>
            </a:r>
            <a:r>
              <a:rPr lang="en-US" sz="3100" dirty="0">
                <a:solidFill>
                  <a:srgbClr val="000090"/>
                </a:solidFill>
                <a:latin typeface="Calibri"/>
                <a:ea typeface="Calibri"/>
                <a:cs typeface="Calibri"/>
                <a:sym typeface="Calibri"/>
              </a:rPr>
              <a:t>The present study compares this to random switching in which there is no discernable pattern. We compared differences on each switch task between three groups: younger adults, healthy older adults, and MCI older adults. In addition to assessing changes in mean errors and RTs, we also assessed changes in switch costs using Vincentile plots and an ex-Gaussian analysis. We expected that participants would find the random switching task more difficult, and that these difficulties would be reflected in greater error rates and RTs compared to alternating runs switching. Furthermore, given breakdowns in working memory and attentional control processes that are associated with cognitive impairments, we expected that MCI older adults would particularly struggle with the random switch task. Thus, we expected that differences in switch costs previously found using alternating runs would be particularly exaggerated for these individuals when switching was non-predictive. </a:t>
            </a:r>
          </a:p>
        </p:txBody>
      </p:sp>
      <p:sp>
        <p:nvSpPr>
          <p:cNvPr id="15368" name="TextBox 24"/>
          <p:cNvSpPr txBox="1">
            <a:spLocks noChangeArrowheads="1"/>
          </p:cNvSpPr>
          <p:nvPr/>
        </p:nvSpPr>
        <p:spPr bwMode="auto">
          <a:xfrm>
            <a:off x="1480563" y="173736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503865" y="18437758"/>
            <a:ext cx="14329935" cy="10518242"/>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100" dirty="0">
                <a:solidFill>
                  <a:srgbClr val="000090"/>
                </a:solidFill>
                <a:latin typeface="Calibri"/>
                <a:cs typeface="Calibri"/>
              </a:rPr>
              <a:t>Overall, MCI older adults produced more errors compared to both younger and healthy older adults. Additionally, both older adult groups had slower RTs relative to younger adults, regardless of trial type. However, within each group, mean error rates and RTs did not differ between alternating runs and random switching. Regarding switch costs, global error costs did not differ between switch tasks as function of age group. For local error costs, however, MCI older adults’ switch costs were greater for predictive vs. non-predictive switching. Finally, for mean RT switch costs, global costs did not differ as function of switch type. However, younger and healthy older adults showed greater local RT costs when switching was random, suggesting that the random switch task was more taxing towards task-set reconfiguration processes.</a:t>
            </a:r>
          </a:p>
          <a:p>
            <a:pPr defTabSz="1347788" eaLnBrk="0" hangingPunct="0">
              <a:spcBef>
                <a:spcPts val="800"/>
              </a:spcBef>
            </a:pPr>
            <a:endParaRPr lang="en-US" sz="200" dirty="0">
              <a:solidFill>
                <a:srgbClr val="000090"/>
              </a:solidFill>
              <a:latin typeface="Calibri"/>
              <a:cs typeface="Calibri"/>
            </a:endParaRPr>
          </a:p>
          <a:p>
            <a:pPr defTabSz="1347788" eaLnBrk="0" hangingPunct="0">
              <a:spcBef>
                <a:spcPts val="800"/>
              </a:spcBef>
            </a:pPr>
            <a:r>
              <a:rPr lang="en-US" sz="3100" dirty="0" err="1">
                <a:solidFill>
                  <a:srgbClr val="000090"/>
                </a:solidFill>
                <a:latin typeface="Calibri"/>
                <a:cs typeface="Calibri"/>
              </a:rPr>
              <a:t>Vincentile</a:t>
            </a:r>
            <a:r>
              <a:rPr lang="en-US" sz="3100" dirty="0">
                <a:solidFill>
                  <a:srgbClr val="000090"/>
                </a:solidFill>
                <a:latin typeface="Calibri"/>
                <a:cs typeface="Calibri"/>
              </a:rPr>
              <a:t> plots showed that local costs decreased for all groups. However, analysis of these plots failed to detect a three-way interaction between cost type, bin, and group, indicating that decreases across bins did not differ between predictive and random switching. For global costs, all groups showed steady increases across bins, with no differences occurring between switch types, with the three-way interaction again non-significant. Finally, fitting response times to an ex-gaussian distribution revealed that tau (i.e., positive tail of the RT distribution) was greater for global costs vs. local costs and higher for healthy older adults relative to younger adults. However, for both local and global costs, tau did not differ as function of switch type. Thus, it appears that while local RT costs may be slower for predictive switching when individuals are not impaired, these differences are not reflected in distributional analyses, and switch task performance largely does not differ between predictive and random switching.</a:t>
            </a:r>
            <a:endParaRPr lang="en-US" sz="3100" dirty="0">
              <a:solidFill>
                <a:srgbClr val="000090"/>
              </a:solidFill>
              <a:highlight>
                <a:srgbClr val="FFFF00"/>
              </a:highlight>
              <a:latin typeface="Calibri"/>
              <a:cs typeface="Calibri"/>
            </a:endParaRPr>
          </a:p>
        </p:txBody>
      </p:sp>
      <p:sp>
        <p:nvSpPr>
          <p:cNvPr id="103" name="Rounded Rectangle 102"/>
          <p:cNvSpPr/>
          <p:nvPr/>
        </p:nvSpPr>
        <p:spPr>
          <a:xfrm>
            <a:off x="27049048" y="2713990"/>
            <a:ext cx="14814563" cy="14788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8" y="25520991"/>
            <a:ext cx="12649945" cy="591486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752600" y="25527000"/>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31" name="Rounded Rectangle 130"/>
          <p:cNvSpPr/>
          <p:nvPr/>
        </p:nvSpPr>
        <p:spPr>
          <a:xfrm>
            <a:off x="27210841" y="29767977"/>
            <a:ext cx="14652770" cy="166787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regarding this project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817825" y="2759839"/>
            <a:ext cx="9372600" cy="1431161"/>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i="1" dirty="0">
                <a:solidFill>
                  <a:schemeClr val="bg1"/>
                </a:solidFill>
              </a:rPr>
              <a:t>Jacob M. </a:t>
            </a:r>
            <a:r>
              <a:rPr lang="en-US" sz="4000" b="1" i="1" dirty="0" err="1">
                <a:solidFill>
                  <a:schemeClr val="bg1"/>
                </a:solidFill>
              </a:rPr>
              <a:t>Namias</a:t>
            </a:r>
            <a:r>
              <a:rPr lang="en-US" sz="4000" b="1" i="1" dirty="0">
                <a:solidFill>
                  <a:schemeClr val="bg1"/>
                </a:solidFill>
              </a:rPr>
              <a:t>, Nicholas P. Maxwell, &amp; Mark J. Huff</a:t>
            </a: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1326300" y="2247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4038600" y="224790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7888500" y="2247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dirty="0">
                <a:solidFill>
                  <a:srgbClr val="000090"/>
                </a:solidFill>
                <a:latin typeface="Arial"/>
                <a:ea typeface="Arial"/>
                <a:cs typeface="Arial"/>
                <a:sym typeface="Arial"/>
              </a:rPr>
              <a:t>C</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206379" y="2727407"/>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393525" y="30022800"/>
            <a:ext cx="12484276" cy="11133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700" b="1" i="0" u="sng" strike="noStrike" cap="none" dirty="0">
                <a:solidFill>
                  <a:srgbClr val="000090"/>
                </a:solidFill>
                <a:latin typeface="Calibri"/>
                <a:ea typeface="Calibri"/>
                <a:cs typeface="Calibri"/>
                <a:sym typeface="Calibri"/>
              </a:rPr>
              <a:t>Note</a:t>
            </a:r>
            <a:r>
              <a:rPr lang="en-US" sz="2700" b="1" i="0" u="none" strike="noStrike" cap="none" dirty="0">
                <a:solidFill>
                  <a:srgbClr val="000090"/>
                </a:solidFill>
                <a:latin typeface="Calibri"/>
                <a:ea typeface="Calibri"/>
                <a:cs typeface="Calibri"/>
                <a:sym typeface="Calibri"/>
              </a:rPr>
              <a:t>: </a:t>
            </a:r>
            <a:r>
              <a:rPr lang="en-US" sz="2700" i="0" u="none" strike="noStrike" cap="none" dirty="0">
                <a:solidFill>
                  <a:srgbClr val="000090"/>
                </a:solidFill>
                <a:latin typeface="Calibri"/>
                <a:ea typeface="Calibri"/>
                <a:cs typeface="Calibri"/>
                <a:sym typeface="Calibri"/>
              </a:rPr>
              <a:t>Participants completed four blocks (CV, OE, Alt Runs, and Random). </a:t>
            </a:r>
            <a:r>
              <a:rPr lang="en-US" sz="2700" b="0" i="0" u="none" strike="noStrike" cap="none" dirty="0">
                <a:solidFill>
                  <a:srgbClr val="000090"/>
                </a:solidFill>
                <a:latin typeface="Calibri"/>
                <a:ea typeface="Calibri"/>
                <a:cs typeface="Calibri"/>
                <a:sym typeface="Calibri"/>
              </a:rPr>
              <a:t>The first two blocks always contained pure trials (CV or OE). The final two blocks were always switch blocks (Alt Runs or Random). MoCA = Montreal Cognitive Assessment</a:t>
            </a:r>
            <a:endParaRPr sz="27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81249613"/>
              </p:ext>
            </p:extLst>
          </p:nvPr>
        </p:nvGraphicFramePr>
        <p:xfrm>
          <a:off x="404846" y="18442707"/>
          <a:ext cx="12181710" cy="2194560"/>
        </p:xfrm>
        <a:graphic>
          <a:graphicData uri="http://schemas.openxmlformats.org/drawingml/2006/table">
            <a:tbl>
              <a:tblPr firstRow="1" bandRow="1">
                <a:tableStyleId>{5C22544A-7EE6-4342-B048-85BDC9FD1C3A}</a:tableStyleId>
              </a:tblPr>
              <a:tblGrid>
                <a:gridCol w="3580042">
                  <a:extLst>
                    <a:ext uri="{9D8B030D-6E8A-4147-A177-3AD203B41FA5}">
                      <a16:colId xmlns:a16="http://schemas.microsoft.com/office/drawing/2014/main" val="1785177098"/>
                    </a:ext>
                  </a:extLst>
                </a:gridCol>
                <a:gridCol w="1681454">
                  <a:extLst>
                    <a:ext uri="{9D8B030D-6E8A-4147-A177-3AD203B41FA5}">
                      <a16:colId xmlns:a16="http://schemas.microsoft.com/office/drawing/2014/main" val="77356670"/>
                    </a:ext>
                  </a:extLst>
                </a:gridCol>
                <a:gridCol w="2306738">
                  <a:extLst>
                    <a:ext uri="{9D8B030D-6E8A-4147-A177-3AD203B41FA5}">
                      <a16:colId xmlns:a16="http://schemas.microsoft.com/office/drawing/2014/main" val="3402814598"/>
                    </a:ext>
                  </a:extLst>
                </a:gridCol>
                <a:gridCol w="2306738">
                  <a:extLst>
                    <a:ext uri="{9D8B030D-6E8A-4147-A177-3AD203B41FA5}">
                      <a16:colId xmlns:a16="http://schemas.microsoft.com/office/drawing/2014/main" val="280787372"/>
                    </a:ext>
                  </a:extLst>
                </a:gridCol>
                <a:gridCol w="2306738">
                  <a:extLst>
                    <a:ext uri="{9D8B030D-6E8A-4147-A177-3AD203B41FA5}">
                      <a16:colId xmlns:a16="http://schemas.microsoft.com/office/drawing/2014/main" val="476310115"/>
                    </a:ext>
                  </a:extLst>
                </a:gridCol>
              </a:tblGrid>
              <a:tr h="428312">
                <a:tc>
                  <a:txBody>
                    <a:bodyPr/>
                    <a:lstStyle/>
                    <a:p>
                      <a:r>
                        <a:rPr lang="en-US" sz="30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u="none" dirty="0">
                          <a:solidFill>
                            <a:srgbClr val="000090"/>
                          </a:solidFill>
                        </a:rPr>
                        <a:t>M</a:t>
                      </a:r>
                      <a:r>
                        <a:rPr lang="en-US" sz="30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M</a:t>
                      </a:r>
                      <a:r>
                        <a:rPr lang="en-US" sz="30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485463">
                <a:tc>
                  <a:txBody>
                    <a:bodyPr/>
                    <a:lstStyle/>
                    <a:p>
                      <a:r>
                        <a:rPr lang="en-US" sz="30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485463">
                <a:tc>
                  <a:txBody>
                    <a:bodyPr/>
                    <a:lstStyle/>
                    <a:p>
                      <a:r>
                        <a:rPr lang="en-US" sz="30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485463">
                <a:tc>
                  <a:txBody>
                    <a:bodyPr/>
                    <a:lstStyle/>
                    <a:p>
                      <a:r>
                        <a:rPr lang="en-US" sz="30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80563" y="20779543"/>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1793200"/>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17170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51400" y="38100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925800" y="126812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RTs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15842004" y="22465605"/>
            <a:ext cx="9372600" cy="138499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Ex-Gaussian Analysis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659366" y="27432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err="1">
                <a:solidFill>
                  <a:srgbClr val="0080FF"/>
                </a:solidFill>
              </a:rPr>
              <a:t>Vincentile</a:t>
            </a:r>
            <a:r>
              <a:rPr lang="en-US" sz="4600" b="1" u="sng" dirty="0">
                <a:solidFill>
                  <a:srgbClr val="0080FF"/>
                </a:solidFill>
              </a:rPr>
              <a:t> Plots</a:t>
            </a:r>
          </a:p>
          <a:p>
            <a:pPr algn="ctr" defTabSz="1347788" eaLnBrk="0" hangingPunct="0"/>
            <a:endParaRPr lang="en-US" sz="4400" b="1" u="sng" dirty="0">
              <a:solidFill>
                <a:srgbClr val="0000FF"/>
              </a:solidFill>
            </a:endParaRP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6982" t="6946" r="9005" b="3979"/>
          <a:stretch/>
        </p:blipFill>
        <p:spPr>
          <a:xfrm>
            <a:off x="13792201" y="3713918"/>
            <a:ext cx="12584040" cy="8894929"/>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8"/>
          <a:srcRect l="4898" t="7477" r="8898" b="4605"/>
          <a:stretch/>
        </p:blipFill>
        <p:spPr>
          <a:xfrm>
            <a:off x="13487400" y="13639302"/>
            <a:ext cx="12888840" cy="8763498"/>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290729" y="177104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Conclusions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093826" y="12249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346155" y="22155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569957" y="9833283"/>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6284465"/>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73" name="Google Shape;462;p29">
            <a:extLst>
              <a:ext uri="{FF2B5EF4-FFF2-40B4-BE49-F238E27FC236}">
                <a16:creationId xmlns:a16="http://schemas.microsoft.com/office/drawing/2014/main" id="{A4016241-144D-45E5-B55F-1C04B9929FFC}"/>
              </a:ext>
            </a:extLst>
          </p:cNvPr>
          <p:cNvSpPr/>
          <p:nvPr/>
        </p:nvSpPr>
        <p:spPr>
          <a:xfrm>
            <a:off x="5026636" y="26547379"/>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3600" b="1"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9144000" y="26517600"/>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MoCA</a:t>
            </a:r>
            <a:endParaRPr sz="48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683236" y="26547379"/>
            <a:ext cx="4574567" cy="3378511"/>
            <a:chOff x="12506446" y="15971046"/>
            <a:chExt cx="3124565" cy="1736584"/>
          </a:xfrm>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a:t>
              </a:r>
              <a:r>
                <a:rPr lang="en-US" sz="4800" b="1" dirty="0">
                  <a:solidFill>
                    <a:srgbClr val="FFFFFF"/>
                  </a:solidFill>
                  <a:latin typeface="Arial"/>
                  <a:ea typeface="Arial"/>
                  <a:cs typeface="Arial"/>
                  <a:sym typeface="Arial"/>
                </a:rPr>
                <a:t>Trials</a:t>
              </a:r>
            </a:p>
            <a:p>
              <a:pPr marL="0" marR="0" lvl="0" indent="0" algn="ctr" rtl="0">
                <a:lnSpc>
                  <a:spcPct val="100000"/>
                </a:lnSpc>
                <a:spcBef>
                  <a:spcPts val="0"/>
                </a:spcBef>
                <a:spcAft>
                  <a:spcPts val="0"/>
                </a:spcAft>
                <a:buClr>
                  <a:srgbClr val="000000"/>
                </a:buClr>
                <a:buSzPts val="4400"/>
                <a:buFont typeface="Arial"/>
                <a:buNone/>
              </a:pPr>
              <a:endParaRPr lang="en-US" sz="2000" b="1"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3600" b="1" i="0" u="none" strike="noStrike" cap="none"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6" name="Google Shape;463;p29">
            <a:extLst>
              <a:ext uri="{FF2B5EF4-FFF2-40B4-BE49-F238E27FC236}">
                <a16:creationId xmlns:a16="http://schemas.microsoft.com/office/drawing/2014/main" id="{92407F67-DCAD-4A19-9092-85DF207E6962}"/>
              </a:ext>
            </a:extLst>
          </p:cNvPr>
          <p:cNvSpPr/>
          <p:nvPr/>
        </p:nvSpPr>
        <p:spPr>
          <a:xfrm>
            <a:off x="7916578" y="27542240"/>
            <a:ext cx="1608422" cy="1253675"/>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pic>
        <p:nvPicPr>
          <p:cNvPr id="14" name="Picture 13" descr="Graphical user interface, chart&#10;&#10;Description automatically generated">
            <a:extLst>
              <a:ext uri="{FF2B5EF4-FFF2-40B4-BE49-F238E27FC236}">
                <a16:creationId xmlns:a16="http://schemas.microsoft.com/office/drawing/2014/main" id="{5A2262F5-2275-4626-B5F2-23DB4CB8FDA7}"/>
              </a:ext>
            </a:extLst>
          </p:cNvPr>
          <p:cNvPicPr>
            <a:picLocks noChangeAspect="1"/>
          </p:cNvPicPr>
          <p:nvPr/>
        </p:nvPicPr>
        <p:blipFill rotWithShape="1">
          <a:blip r:embed="rId9"/>
          <a:srcRect l="6157" t="9578" r="9816" b="51135"/>
          <a:stretch/>
        </p:blipFill>
        <p:spPr>
          <a:xfrm>
            <a:off x="27127200" y="4585854"/>
            <a:ext cx="14560967" cy="4862946"/>
          </a:xfrm>
          <a:prstGeom prst="rect">
            <a:avLst/>
          </a:prstGeom>
        </p:spPr>
      </p:pic>
      <p:pic>
        <p:nvPicPr>
          <p:cNvPr id="62" name="Picture 61" descr="Graphical user interface, chart&#10;&#10;Description automatically generated">
            <a:extLst>
              <a:ext uri="{FF2B5EF4-FFF2-40B4-BE49-F238E27FC236}">
                <a16:creationId xmlns:a16="http://schemas.microsoft.com/office/drawing/2014/main" id="{1C0B0BE2-9B1C-4BED-B42C-D92C70A6B006}"/>
              </a:ext>
            </a:extLst>
          </p:cNvPr>
          <p:cNvPicPr>
            <a:picLocks noChangeAspect="1"/>
          </p:cNvPicPr>
          <p:nvPr/>
        </p:nvPicPr>
        <p:blipFill rotWithShape="1">
          <a:blip r:embed="rId9"/>
          <a:srcRect l="6157" t="53218" r="9816" b="7078"/>
          <a:stretch/>
        </p:blipFill>
        <p:spPr>
          <a:xfrm>
            <a:off x="27120433" y="10668000"/>
            <a:ext cx="14560967" cy="4914525"/>
          </a:xfrm>
          <a:prstGeom prst="rect">
            <a:avLst/>
          </a:prstGeom>
        </p:spPr>
      </p:pic>
      <p:sp>
        <p:nvSpPr>
          <p:cNvPr id="69" name="TextBox 68">
            <a:extLst>
              <a:ext uri="{FF2B5EF4-FFF2-40B4-BE49-F238E27FC236}">
                <a16:creationId xmlns:a16="http://schemas.microsoft.com/office/drawing/2014/main" id="{B3A8D048-D491-4925-BE94-08FC8335514E}"/>
              </a:ext>
            </a:extLst>
          </p:cNvPr>
          <p:cNvSpPr txBox="1"/>
          <p:nvPr/>
        </p:nvSpPr>
        <p:spPr>
          <a:xfrm>
            <a:off x="39485806" y="96012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3" name="Picture 22" descr="Chart&#10;&#10;Description automatically generated">
            <a:extLst>
              <a:ext uri="{FF2B5EF4-FFF2-40B4-BE49-F238E27FC236}">
                <a16:creationId xmlns:a16="http://schemas.microsoft.com/office/drawing/2014/main" id="{949E2A46-3D2A-4222-AB36-61C8F2F68B59}"/>
              </a:ext>
            </a:extLst>
          </p:cNvPr>
          <p:cNvPicPr>
            <a:picLocks noChangeAspect="1"/>
          </p:cNvPicPr>
          <p:nvPr/>
        </p:nvPicPr>
        <p:blipFill rotWithShape="1">
          <a:blip r:embed="rId10"/>
          <a:srcRect l="2210" t="3109" r="6703"/>
          <a:stretch/>
        </p:blipFill>
        <p:spPr>
          <a:xfrm>
            <a:off x="13688429" y="23393110"/>
            <a:ext cx="12491881" cy="7086890"/>
          </a:xfrm>
          <a:prstGeom prst="rect">
            <a:avLst/>
          </a:prstGeom>
        </p:spPr>
      </p:pic>
      <p:sp>
        <p:nvSpPr>
          <p:cNvPr id="67" name="TextBox 66">
            <a:extLst>
              <a:ext uri="{FF2B5EF4-FFF2-40B4-BE49-F238E27FC236}">
                <a16:creationId xmlns:a16="http://schemas.microsoft.com/office/drawing/2014/main" id="{1A89A707-0DAB-4C77-B874-F151DE4F9438}"/>
              </a:ext>
            </a:extLst>
          </p:cNvPr>
          <p:cNvSpPr txBox="1"/>
          <p:nvPr/>
        </p:nvSpPr>
        <p:spPr>
          <a:xfrm>
            <a:off x="23805478" y="3017520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7927</TotalTime>
  <Words>916</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Nicholas Maxwell</cp:lastModifiedBy>
  <cp:revision>425</cp:revision>
  <dcterms:created xsi:type="dcterms:W3CDTF">2013-06-02T20:38:49Z</dcterms:created>
  <dcterms:modified xsi:type="dcterms:W3CDTF">2022-03-15T14:03:11Z</dcterms:modified>
</cp:coreProperties>
</file>