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3"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p:scale>
          <a:sx n="33" d="100"/>
          <a:sy n="33" d="100"/>
        </p:scale>
        <p:origin x="84" y="-498"/>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2-03-01T11:18:22.055" idx="3">
    <p:pos x="26382" y="2105"/>
    <p:text>Need Vincentile and Ex-gauss for errors and RTs</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3/2/2022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3/2/2022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80827" y="19693357"/>
            <a:ext cx="12723695" cy="1018647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173667"/>
            <a:ext cx="27343276" cy="3018820"/>
          </a:xfrm>
          <a:prstGeom prst="rect">
            <a:avLst/>
          </a:prstGeom>
          <a:noFill/>
          <a:ln w="9525">
            <a:noFill/>
            <a:miter lim="800000"/>
            <a:headEnd/>
            <a:tailEnd/>
          </a:ln>
        </p:spPr>
        <p:txBody>
          <a:bodyPr lIns="369484" tIns="184741" rIns="369484" bIns="184741" anchor="ctr"/>
          <a:lstStyle/>
          <a:p>
            <a:pPr defTabSz="3694113">
              <a:defRPr/>
            </a:pPr>
            <a:r>
              <a:rPr lang="en-US" sz="48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32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3220618"/>
            <a:ext cx="12663926" cy="16221163"/>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831493" y="22131414"/>
            <a:ext cx="14032117" cy="918678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441778" y="4198418"/>
            <a:ext cx="12359822" cy="15156382"/>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500" b="0" i="0" u="none" strike="noStrike" cap="none" dirty="0">
                <a:solidFill>
                  <a:srgbClr val="000090"/>
                </a:solidFill>
                <a:latin typeface="Calibri"/>
                <a:ea typeface="Calibri"/>
                <a:cs typeface="Calibri"/>
                <a:sym typeface="Calibri"/>
              </a:rPr>
              <a:t>In the Consonant-Vowel/Odd-Even switch task (CVOE, </a:t>
            </a:r>
            <a:r>
              <a:rPr lang="en-US" sz="3500" b="0" i="0" u="none" strike="noStrike" cap="none" dirty="0" err="1">
                <a:solidFill>
                  <a:srgbClr val="000090"/>
                </a:solidFill>
                <a:latin typeface="Calibri"/>
                <a:ea typeface="Calibri"/>
                <a:cs typeface="Calibri"/>
                <a:sym typeface="Calibri"/>
              </a:rPr>
              <a:t>Minear</a:t>
            </a:r>
            <a:r>
              <a:rPr lang="en-US" sz="3500" b="0" i="0" u="none" strike="noStrike" cap="none" dirty="0">
                <a:solidFill>
                  <a:srgbClr val="000090"/>
                </a:solidFill>
                <a:latin typeface="Calibri"/>
                <a:ea typeface="Calibri"/>
                <a:cs typeface="Calibri"/>
                <a:sym typeface="Calibri"/>
              </a:rPr>
              <a:t> &amp; Shah, 2008) </a:t>
            </a:r>
            <a:r>
              <a:rPr lang="en-US" sz="3500" dirty="0">
                <a:solidFill>
                  <a:srgbClr val="000090"/>
                </a:solidFill>
                <a:latin typeface="Calibri"/>
                <a:ea typeface="Calibri"/>
                <a:cs typeface="Calibri"/>
                <a:sym typeface="Calibri"/>
              </a:rPr>
              <a:t>participants view bivalent stimuli </a:t>
            </a:r>
            <a:r>
              <a:rPr lang="en-US" sz="3500" b="0" i="0" u="none" strike="noStrike" cap="none" dirty="0">
                <a:solidFill>
                  <a:srgbClr val="000090"/>
                </a:solidFill>
                <a:latin typeface="Calibri"/>
                <a:ea typeface="Calibri"/>
                <a:cs typeface="Calibri"/>
                <a:sym typeface="Calibri"/>
              </a:rPr>
              <a:t>(e.g., A 08) and must quickly classify the letter (Consonant/Vowel) or the number (Odd/Even). Because participants complete </a:t>
            </a:r>
            <a:r>
              <a:rPr lang="en-US" sz="3500" dirty="0">
                <a:solidFill>
                  <a:srgbClr val="000090"/>
                </a:solidFill>
                <a:latin typeface="Calibri"/>
                <a:ea typeface="Calibri"/>
                <a:cs typeface="Calibri"/>
                <a:sym typeface="Calibri"/>
              </a:rPr>
              <a:t>both pure blocks (e.g., all trials are the CV task)</a:t>
            </a:r>
            <a:r>
              <a:rPr lang="en-US" sz="3500" b="0" i="0" u="none" strike="noStrike" cap="none" dirty="0">
                <a:solidFill>
                  <a:srgbClr val="000090"/>
                </a:solidFill>
                <a:latin typeface="Calibri"/>
                <a:ea typeface="Calibri"/>
                <a:cs typeface="Calibri"/>
                <a:sym typeface="Calibri"/>
              </a:rPr>
              <a:t> and switch blocks (e.g., participants switch between both classification tasks), the CVOE paradigm allows for comparisons between </a:t>
            </a:r>
            <a:r>
              <a:rPr lang="en-US" sz="3500" i="1" dirty="0">
                <a:solidFill>
                  <a:srgbClr val="000090"/>
                </a:solidFill>
                <a:latin typeface="Calibri"/>
                <a:ea typeface="Calibri"/>
                <a:cs typeface="Calibri"/>
                <a:sym typeface="Calibri"/>
              </a:rPr>
              <a:t>global </a:t>
            </a:r>
            <a:r>
              <a:rPr lang="en-US" sz="3500" dirty="0">
                <a:solidFill>
                  <a:srgbClr val="000090"/>
                </a:solidFill>
                <a:latin typeface="Calibri"/>
                <a:ea typeface="Calibri"/>
                <a:cs typeface="Calibri"/>
                <a:sym typeface="Calibri"/>
              </a:rPr>
              <a:t>and </a:t>
            </a:r>
            <a:r>
              <a:rPr lang="en-US" sz="3500" i="1" dirty="0">
                <a:solidFill>
                  <a:srgbClr val="000090"/>
                </a:solidFill>
                <a:latin typeface="Calibri"/>
                <a:ea typeface="Calibri"/>
                <a:cs typeface="Calibri"/>
                <a:sym typeface="Calibri"/>
              </a:rPr>
              <a:t>local </a:t>
            </a:r>
            <a:r>
              <a:rPr lang="en-US" sz="3500" dirty="0">
                <a:solidFill>
                  <a:srgbClr val="000090"/>
                </a:solidFill>
                <a:latin typeface="Calibri"/>
                <a:ea typeface="Calibri"/>
                <a:cs typeface="Calibri"/>
                <a:sym typeface="Calibri"/>
              </a:rPr>
              <a:t>switch costs.</a:t>
            </a:r>
            <a:r>
              <a:rPr lang="en-US" sz="3500" b="0" i="0" u="none" strike="noStrike" cap="none" dirty="0">
                <a:solidFill>
                  <a:srgbClr val="000090"/>
                </a:solidFill>
                <a:latin typeface="Calibri"/>
                <a:ea typeface="Calibri"/>
                <a:cs typeface="Calibri"/>
                <a:sym typeface="Calibri"/>
              </a:rPr>
              <a:t> </a:t>
            </a:r>
            <a:r>
              <a:rPr lang="en-US" sz="3500" dirty="0">
                <a:solidFill>
                  <a:srgbClr val="000090"/>
                </a:solidFill>
                <a:latin typeface="Calibri"/>
                <a:ea typeface="Calibri"/>
                <a:cs typeface="Calibri"/>
                <a:sym typeface="Calibri"/>
              </a:rPr>
              <a:t>G</a:t>
            </a:r>
            <a:r>
              <a:rPr lang="en-US" sz="3500" b="0" i="0" u="none" strike="noStrike" cap="none" dirty="0">
                <a:solidFill>
                  <a:srgbClr val="000090"/>
                </a:solidFill>
                <a:latin typeface="Calibri"/>
                <a:ea typeface="Calibri"/>
                <a:cs typeface="Calibri"/>
                <a:sym typeface="Calibri"/>
              </a:rPr>
              <a:t>lobal costs (</a:t>
            </a:r>
            <a:r>
              <a:rPr lang="en-US" sz="3500" dirty="0">
                <a:solidFill>
                  <a:srgbClr val="000090"/>
                </a:solidFill>
                <a:latin typeface="Calibri"/>
                <a:ea typeface="Calibri"/>
                <a:cs typeface="Calibri"/>
                <a:sym typeface="Calibri"/>
              </a:rPr>
              <a:t>i.e., </a:t>
            </a:r>
            <a:r>
              <a:rPr lang="en-US" sz="3500" b="0" i="0" u="none" strike="noStrike" cap="none" dirty="0">
                <a:solidFill>
                  <a:srgbClr val="000090"/>
                </a:solidFill>
                <a:latin typeface="Calibri"/>
                <a:ea typeface="Calibri"/>
                <a:cs typeface="Calibri"/>
                <a:sym typeface="Calibri"/>
              </a:rPr>
              <a:t>non-switch trials vs. pure trials) represent the cost of keeping multiple task-sets active in working memory. Alternatively, local costs (i.e., switch trials vs. non-switch trials) reflect task-set reconfiguration processes that occur due to switching.</a:t>
            </a:r>
          </a:p>
          <a:p>
            <a:pPr lvl="0">
              <a:lnSpc>
                <a:spcPct val="107916"/>
              </a:lnSpc>
              <a:spcBef>
                <a:spcPts val="800"/>
              </a:spcBef>
              <a:spcAft>
                <a:spcPts val="0"/>
              </a:spcAft>
              <a:buClr>
                <a:schemeClr val="dk1"/>
              </a:buClr>
              <a:buSzPts val="1100"/>
            </a:pPr>
            <a:endParaRPr lang="en-US" sz="11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500" dirty="0">
                <a:solidFill>
                  <a:srgbClr val="000090"/>
                </a:solidFill>
                <a:latin typeface="Calibri"/>
                <a:ea typeface="Calibri"/>
                <a:cs typeface="Calibri"/>
                <a:sym typeface="Calibri"/>
              </a:rPr>
              <a:t>Previous research has found that global costs for both RTs and error rates increase as a function of both age and Alzheimer's Disease (AD) diagnosis, while local costs show a decrease for RTs (Huff et al., 2015). However, previous work has used switch blocks in which switching occurs via a </a:t>
            </a:r>
            <a:r>
              <a:rPr lang="en-US" sz="3500" b="0" i="0" u="none" strike="noStrike" cap="none" dirty="0">
                <a:solidFill>
                  <a:srgbClr val="000090"/>
                </a:solidFill>
                <a:latin typeface="Calibri"/>
                <a:ea typeface="Calibri"/>
                <a:cs typeface="Calibri"/>
                <a:sym typeface="Calibri"/>
              </a:rPr>
              <a:t>predictable, alternating runs sequence (e.g., CV, CV, OE, OE, CV, CV). </a:t>
            </a:r>
            <a:r>
              <a:rPr lang="en-US" sz="3500" dirty="0">
                <a:solidFill>
                  <a:srgbClr val="000090"/>
                </a:solidFill>
                <a:latin typeface="Calibri"/>
                <a:ea typeface="Calibri"/>
                <a:cs typeface="Calibri"/>
                <a:sym typeface="Calibri"/>
              </a:rPr>
              <a:t>In the present, we compare alternating runs switching with random switching. Unlike alternating runs, the random switch block had no discernable pattern for participants to detect. We expected that this task would be more difficult for participants, particularly for older adults and individuals with mid AD status. Thus, we expected that differences in switch costs previously found using alternating runs would be exaggerated when switching was non-predictive.</a:t>
            </a:r>
            <a:endParaRPr lang="en-US" sz="3500" b="0" i="0" u="none" strike="noStrike" cap="none" dirty="0">
              <a:solidFill>
                <a:srgbClr val="000090"/>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lang="en-US" sz="3600" dirty="0">
              <a:solidFill>
                <a:schemeClr val="dk1"/>
              </a:solidFill>
              <a:highlight>
                <a:srgbClr val="FFFF00"/>
              </a:highlight>
              <a:latin typeface="Calibri"/>
              <a:ea typeface="Calibri"/>
              <a:cs typeface="Calibri"/>
              <a:sym typeface="Calibri"/>
            </a:endParaRPr>
          </a:p>
        </p:txBody>
      </p:sp>
      <p:sp>
        <p:nvSpPr>
          <p:cNvPr id="15368" name="TextBox 24"/>
          <p:cNvSpPr txBox="1">
            <a:spLocks noChangeArrowheads="1"/>
          </p:cNvSpPr>
          <p:nvPr/>
        </p:nvSpPr>
        <p:spPr bwMode="auto">
          <a:xfrm>
            <a:off x="1264835" y="19882495"/>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8157194" y="22419159"/>
            <a:ext cx="13943647" cy="9127641"/>
          </a:xfrm>
          <a:prstGeom prst="rect">
            <a:avLst/>
          </a:prstGeom>
          <a:noFill/>
          <a:ln w="9525">
            <a:noFill/>
            <a:miter lim="800000"/>
            <a:headEnd/>
            <a:tailEnd/>
          </a:ln>
        </p:spPr>
        <p:txBody>
          <a:bodyPr lIns="170682" tIns="67367" rIns="170682" bIns="67367"/>
          <a:lstStyle/>
          <a:p>
            <a:pPr algn="ctr" defTabSz="1347788" eaLnBrk="0" hangingPunct="0"/>
            <a:r>
              <a:rPr lang="en-US" sz="4800" b="1" u="sng" dirty="0">
                <a:solidFill>
                  <a:srgbClr val="0080FF"/>
                </a:solidFill>
              </a:rPr>
              <a:t>Conclusions</a:t>
            </a:r>
          </a:p>
          <a:p>
            <a:pPr defTabSz="1347788" eaLnBrk="0" hangingPunct="0"/>
            <a:endParaRPr lang="en-US" sz="6000" dirty="0">
              <a:solidFill>
                <a:srgbClr val="000090"/>
              </a:solidFill>
            </a:endParaRPr>
          </a:p>
        </p:txBody>
      </p:sp>
      <p:sp>
        <p:nvSpPr>
          <p:cNvPr id="103" name="Rounded Rectangle 102"/>
          <p:cNvSpPr/>
          <p:nvPr/>
        </p:nvSpPr>
        <p:spPr>
          <a:xfrm>
            <a:off x="27849985" y="3131020"/>
            <a:ext cx="14050609" cy="1870550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13044588" y="3271812"/>
            <a:ext cx="14603931" cy="7575392"/>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5106959" y="3265545"/>
            <a:ext cx="10617200" cy="1600438"/>
          </a:xfrm>
          <a:prstGeom prst="rect">
            <a:avLst/>
          </a:prstGeom>
          <a:noFill/>
          <a:ln w="9525">
            <a:noFill/>
            <a:miter lim="800000"/>
            <a:headEnd/>
            <a:tailEnd/>
          </a:ln>
        </p:spPr>
        <p:txBody>
          <a:bodyPr wrap="square">
            <a:spAutoFit/>
          </a:bodyPr>
          <a:lstStyle/>
          <a:p>
            <a:pPr algn="ctr" defTabSz="1347788" eaLnBrk="0" hangingPunct="0"/>
            <a:r>
              <a:rPr lang="en-US" sz="5400" b="1" u="sng" dirty="0">
                <a:solidFill>
                  <a:srgbClr val="0080FF"/>
                </a:solidFill>
              </a:rPr>
              <a:t>General Method</a:t>
            </a:r>
          </a:p>
          <a:p>
            <a:pPr algn="ctr" defTabSz="1347788" eaLnBrk="0" hangingPunct="0"/>
            <a:endParaRPr lang="en-US" sz="4400" b="1" u="sng" dirty="0">
              <a:solidFill>
                <a:srgbClr val="0000FF"/>
              </a:solidFill>
            </a:endParaRPr>
          </a:p>
        </p:txBody>
      </p:sp>
      <p:sp>
        <p:nvSpPr>
          <p:cNvPr id="145" name="Rounded Rectangle 144"/>
          <p:cNvSpPr/>
          <p:nvPr/>
        </p:nvSpPr>
        <p:spPr>
          <a:xfrm>
            <a:off x="12974773" y="10999604"/>
            <a:ext cx="14762027" cy="2037352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131" name="Rounded Rectangle 130"/>
          <p:cNvSpPr/>
          <p:nvPr/>
        </p:nvSpPr>
        <p:spPr>
          <a:xfrm>
            <a:off x="264943" y="30149925"/>
            <a:ext cx="12723694" cy="12859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chemeClr val="tx2"/>
                </a:solidFill>
                <a:latin typeface="+mj-lt"/>
                <a:cs typeface="Arial" pitchFamily="34" charset="0"/>
              </a:rPr>
              <a:t>Correspondence can be addressed to jacob.namias@usm.edu.  </a:t>
            </a:r>
          </a:p>
          <a:p>
            <a:pPr algn="ctr" defTabSz="2194560" fontAlgn="auto">
              <a:spcBef>
                <a:spcPts val="0"/>
              </a:spcBef>
              <a:spcAft>
                <a:spcPts val="0"/>
              </a:spcAft>
              <a:defRPr/>
            </a:pPr>
            <a:r>
              <a:rPr lang="en-US" sz="3200" dirty="0">
                <a:solidFill>
                  <a:schemeClr val="tx2"/>
                </a:solidFill>
                <a:latin typeface="+mj-lt"/>
                <a:cs typeface="Arial" pitchFamily="34" charset="0"/>
              </a:rPr>
              <a:t>More info available at:</a:t>
            </a:r>
            <a:r>
              <a:rPr lang="en-US" sz="3200" dirty="0">
                <a:solidFill>
                  <a:schemeClr val="tx1"/>
                </a:solidFill>
                <a:latin typeface="+mj-lt"/>
                <a:cs typeface="Arial" pitchFamily="34" charset="0"/>
              </a:rPr>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highlight>
                  <a:srgbClr val="FFFF00"/>
                </a:highlight>
              </a:rPr>
              <a:t>[OSF LINK]</a:t>
            </a:r>
            <a:endParaRPr lang="en-US" sz="3200" dirty="0">
              <a:solidFill>
                <a:srgbClr val="0080FF"/>
              </a:solidFill>
              <a:highlight>
                <a:srgbClr val="FFFF00"/>
              </a:highlight>
              <a:latin typeface="+mj-lt"/>
              <a:cs typeface="Arial" pitchFamily="34" charset="0"/>
            </a:endParaRPr>
          </a:p>
        </p:txBody>
      </p:sp>
      <p:sp>
        <p:nvSpPr>
          <p:cNvPr id="15374" name="TextBox 24"/>
          <p:cNvSpPr txBox="1">
            <a:spLocks noChangeArrowheads="1"/>
          </p:cNvSpPr>
          <p:nvPr/>
        </p:nvSpPr>
        <p:spPr bwMode="auto">
          <a:xfrm>
            <a:off x="15773400" y="10989439"/>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8372965" y="21296303"/>
            <a:ext cx="1885453" cy="400110"/>
          </a:xfrm>
          <a:prstGeom prst="rect">
            <a:avLst/>
          </a:prstGeom>
          <a:noFill/>
        </p:spPr>
        <p:txBody>
          <a:bodyPr wrap="none" rtlCol="0">
            <a:spAutoFit/>
          </a:bodyPr>
          <a:lstStyle/>
          <a:p>
            <a:pPr algn="ctr"/>
            <a:r>
              <a:rPr lang="en-US" sz="2000" b="1" dirty="0"/>
              <a:t>Bars = 95% CI</a:t>
            </a: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9825098" y="2231087"/>
            <a:ext cx="21488400" cy="769441"/>
          </a:xfrm>
          <a:prstGeom prst="rect">
            <a:avLst/>
          </a:prstGeom>
          <a:noFill/>
        </p:spPr>
        <p:txBody>
          <a:bodyPr wrap="square" rtlCol="0">
            <a:spAutoFit/>
          </a:bodyPr>
          <a:lstStyle/>
          <a:p>
            <a:r>
              <a:rPr lang="en-US" sz="4400" b="1" dirty="0">
                <a:solidFill>
                  <a:srgbClr val="0080FF"/>
                </a:solidFill>
              </a:rPr>
              <a:t>Jacob M. </a:t>
            </a:r>
            <a:r>
              <a:rPr lang="en-US" sz="4400" b="1" dirty="0" err="1">
                <a:solidFill>
                  <a:srgbClr val="0080FF"/>
                </a:solidFill>
              </a:rPr>
              <a:t>Namias</a:t>
            </a:r>
            <a:r>
              <a:rPr lang="en-US" sz="4400" b="1" dirty="0">
                <a:solidFill>
                  <a:srgbClr val="0080FF"/>
                </a:solidFill>
              </a:rPr>
              <a:t>, Nicholas P. Maxwell, &amp; Mark J. Huff</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3838706" y="30984995"/>
            <a:ext cx="1885453" cy="400110"/>
          </a:xfrm>
          <a:prstGeom prst="rect">
            <a:avLst/>
          </a:prstGeom>
          <a:noFill/>
        </p:spPr>
        <p:txBody>
          <a:bodyPr wrap="none" rtlCol="0">
            <a:spAutoFit/>
          </a:bodyPr>
          <a:lstStyle/>
          <a:p>
            <a:pPr algn="ctr"/>
            <a:r>
              <a:rPr lang="en-US" sz="2000" b="1" dirty="0"/>
              <a:t>Bars = 95% CI</a:t>
            </a:r>
          </a:p>
        </p:txBody>
      </p:sp>
      <p:sp>
        <p:nvSpPr>
          <p:cNvPr id="58" name="Google Shape;459;p29">
            <a:extLst>
              <a:ext uri="{FF2B5EF4-FFF2-40B4-BE49-F238E27FC236}">
                <a16:creationId xmlns:a16="http://schemas.microsoft.com/office/drawing/2014/main" id="{549426FA-A55D-421A-B1DE-309FDE48356B}"/>
              </a:ext>
            </a:extLst>
          </p:cNvPr>
          <p:cNvSpPr/>
          <p:nvPr/>
        </p:nvSpPr>
        <p:spPr>
          <a:xfrm>
            <a:off x="23016600" y="4282336"/>
            <a:ext cx="3424800" cy="46722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FFFFFF"/>
                </a:solidFill>
                <a:latin typeface="Arial"/>
                <a:ea typeface="Arial"/>
                <a:cs typeface="Arial"/>
                <a:sym typeface="Arial"/>
              </a:rPr>
              <a:t>MoCA</a:t>
            </a:r>
            <a:endParaRPr sz="4400" b="1" i="0" u="none" strike="noStrike" cap="none" dirty="0">
              <a:solidFill>
                <a:srgbClr val="FFFFFF"/>
              </a:solidFill>
              <a:latin typeface="Arial"/>
              <a:ea typeface="Arial"/>
              <a:cs typeface="Arial"/>
              <a:sym typeface="Arial"/>
            </a:endParaRPr>
          </a:p>
        </p:txBody>
      </p:sp>
      <p:sp>
        <p:nvSpPr>
          <p:cNvPr id="59" name="Google Shape;460;p29">
            <a:extLst>
              <a:ext uri="{FF2B5EF4-FFF2-40B4-BE49-F238E27FC236}">
                <a16:creationId xmlns:a16="http://schemas.microsoft.com/office/drawing/2014/main" id="{6BD24321-02C2-47D3-AC3D-033A179FACF1}"/>
              </a:ext>
            </a:extLst>
          </p:cNvPr>
          <p:cNvSpPr/>
          <p:nvPr/>
        </p:nvSpPr>
        <p:spPr>
          <a:xfrm>
            <a:off x="18595147" y="4254785"/>
            <a:ext cx="3424800" cy="46722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FFFFFF"/>
                </a:solidFill>
                <a:latin typeface="Arial"/>
                <a:ea typeface="Arial"/>
                <a:cs typeface="Arial"/>
                <a:sym typeface="Arial"/>
              </a:rPr>
              <a:t>Switch Blocks</a:t>
            </a:r>
          </a:p>
          <a:p>
            <a:pPr marL="0" marR="0" lvl="0" indent="0" algn="ctr" rtl="0">
              <a:lnSpc>
                <a:spcPct val="100000"/>
              </a:lnSpc>
              <a:spcBef>
                <a:spcPts val="0"/>
              </a:spcBef>
              <a:spcAft>
                <a:spcPts val="0"/>
              </a:spcAft>
              <a:buClr>
                <a:srgbClr val="000000"/>
              </a:buClr>
              <a:buSzPts val="4400"/>
              <a:buFont typeface="Arial"/>
              <a:buNone/>
            </a:pPr>
            <a:endParaRPr sz="14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14305262" y="4245268"/>
            <a:ext cx="4641552" cy="4746332"/>
            <a:chOff x="11969326" y="15826330"/>
            <a:chExt cx="3661685" cy="1881300"/>
          </a:xfrm>
        </p:grpSpPr>
        <p:sp>
          <p:nvSpPr>
            <p:cNvPr id="61" name="Google Shape;462;p29">
              <a:extLst>
                <a:ext uri="{FF2B5EF4-FFF2-40B4-BE49-F238E27FC236}">
                  <a16:creationId xmlns:a16="http://schemas.microsoft.com/office/drawing/2014/main" id="{83EB7919-85A0-49E0-84E4-8088560A8226}"/>
                </a:ext>
              </a:extLst>
            </p:cNvPr>
            <p:cNvSpPr/>
            <p:nvPr/>
          </p:nvSpPr>
          <p:spPr>
            <a:xfrm>
              <a:off x="11969326" y="15826330"/>
              <a:ext cx="2701800" cy="18813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FFFFFF"/>
                  </a:solidFill>
                  <a:latin typeface="Arial"/>
                  <a:ea typeface="Arial"/>
                  <a:cs typeface="Arial"/>
                  <a:sym typeface="Arial"/>
                </a:rPr>
                <a:t>Pure Blocks</a:t>
              </a:r>
              <a:endParaRPr sz="1400" b="0" i="0" u="none" strike="noStrike" cap="none" dirty="0">
                <a:solidFill>
                  <a:srgbClr val="00000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4" name="Google Shape;486;p29">
            <a:extLst>
              <a:ext uri="{FF2B5EF4-FFF2-40B4-BE49-F238E27FC236}">
                <a16:creationId xmlns:a16="http://schemas.microsoft.com/office/drawing/2014/main" id="{B245CAD3-1D2B-4430-A9CD-AF593311AA41}"/>
              </a:ext>
            </a:extLst>
          </p:cNvPr>
          <p:cNvSpPr/>
          <p:nvPr/>
        </p:nvSpPr>
        <p:spPr>
          <a:xfrm>
            <a:off x="21880578" y="5952370"/>
            <a:ext cx="1392600" cy="16257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76200" y="26646762"/>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Pair</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A 15</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D 04</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E 23</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H 36</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3276600" y="26579318"/>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Task</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CV</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CV</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OE</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OE</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8040900" y="26577905"/>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Correct Response</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P</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Q</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Q</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P</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341299" y="3352800"/>
            <a:ext cx="10617200" cy="1600438"/>
          </a:xfrm>
          <a:prstGeom prst="rect">
            <a:avLst/>
          </a:prstGeom>
          <a:noFill/>
          <a:ln w="9525">
            <a:noFill/>
            <a:miter lim="800000"/>
            <a:headEnd/>
            <a:tailEnd/>
          </a:ln>
        </p:spPr>
        <p:txBody>
          <a:bodyPr wrap="square">
            <a:spAutoFit/>
          </a:bodyPr>
          <a:lstStyle/>
          <a:p>
            <a:pPr algn="ctr" defTabSz="1347788" eaLnBrk="0" hangingPunct="0"/>
            <a:r>
              <a:rPr lang="en-US" sz="54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13523335" y="9067800"/>
            <a:ext cx="14050609" cy="210656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400" b="1" i="0" u="none" strike="noStrike" cap="none" dirty="0">
                <a:solidFill>
                  <a:srgbClr val="000090"/>
                </a:solidFill>
                <a:latin typeface="Calibri"/>
                <a:ea typeface="Calibri"/>
                <a:cs typeface="Calibri"/>
                <a:sym typeface="Calibri"/>
              </a:rPr>
              <a:t>Note: </a:t>
            </a:r>
            <a:r>
              <a:rPr lang="en-US" sz="3400" b="0" i="0" u="none" strike="noStrike" cap="none" dirty="0">
                <a:solidFill>
                  <a:srgbClr val="000090"/>
                </a:solidFill>
                <a:latin typeface="Calibri"/>
                <a:ea typeface="Calibri"/>
                <a:cs typeface="Calibri"/>
                <a:sym typeface="Calibri"/>
              </a:rPr>
              <a:t>Participants completed </a:t>
            </a:r>
            <a:r>
              <a:rPr lang="en-US" sz="3400" dirty="0">
                <a:solidFill>
                  <a:srgbClr val="000090"/>
                </a:solidFill>
                <a:latin typeface="Calibri"/>
                <a:ea typeface="Calibri"/>
                <a:cs typeface="Calibri"/>
                <a:sym typeface="Calibri"/>
              </a:rPr>
              <a:t>blocks</a:t>
            </a:r>
            <a:r>
              <a:rPr lang="en-US" sz="3400" b="0" i="0" u="none" strike="noStrike" cap="none" dirty="0">
                <a:solidFill>
                  <a:srgbClr val="000090"/>
                </a:solidFill>
                <a:latin typeface="Calibri"/>
                <a:ea typeface="Calibri"/>
                <a:cs typeface="Calibri"/>
                <a:sym typeface="Calibri"/>
              </a:rPr>
              <a:t>. The first two blocks always contained pure trials (CV or OE). The final two sets of trials were always switch blocks (Alt Runs or Random)</a:t>
            </a:r>
            <a:endParaRPr sz="34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3018732852"/>
              </p:ext>
            </p:extLst>
          </p:nvPr>
        </p:nvGraphicFramePr>
        <p:xfrm>
          <a:off x="389545" y="21031200"/>
          <a:ext cx="12031055" cy="3279675"/>
        </p:xfrm>
        <a:graphic>
          <a:graphicData uri="http://schemas.openxmlformats.org/drawingml/2006/table">
            <a:tbl>
              <a:tblPr firstRow="1" bandRow="1">
                <a:tableStyleId>{5C22544A-7EE6-4342-B048-85BDC9FD1C3A}</a:tableStyleId>
              </a:tblPr>
              <a:tblGrid>
                <a:gridCol w="3535766">
                  <a:extLst>
                    <a:ext uri="{9D8B030D-6E8A-4147-A177-3AD203B41FA5}">
                      <a16:colId xmlns:a16="http://schemas.microsoft.com/office/drawing/2014/main" val="1785177098"/>
                    </a:ext>
                  </a:extLst>
                </a:gridCol>
                <a:gridCol w="1660659">
                  <a:extLst>
                    <a:ext uri="{9D8B030D-6E8A-4147-A177-3AD203B41FA5}">
                      <a16:colId xmlns:a16="http://schemas.microsoft.com/office/drawing/2014/main" val="77356670"/>
                    </a:ext>
                  </a:extLst>
                </a:gridCol>
                <a:gridCol w="2278210">
                  <a:extLst>
                    <a:ext uri="{9D8B030D-6E8A-4147-A177-3AD203B41FA5}">
                      <a16:colId xmlns:a16="http://schemas.microsoft.com/office/drawing/2014/main" val="3402814598"/>
                    </a:ext>
                  </a:extLst>
                </a:gridCol>
                <a:gridCol w="2278210">
                  <a:extLst>
                    <a:ext uri="{9D8B030D-6E8A-4147-A177-3AD203B41FA5}">
                      <a16:colId xmlns:a16="http://schemas.microsoft.com/office/drawing/2014/main" val="280787372"/>
                    </a:ext>
                  </a:extLst>
                </a:gridCol>
                <a:gridCol w="2278210">
                  <a:extLst>
                    <a:ext uri="{9D8B030D-6E8A-4147-A177-3AD203B41FA5}">
                      <a16:colId xmlns:a16="http://schemas.microsoft.com/office/drawing/2014/main" val="476310115"/>
                    </a:ext>
                  </a:extLst>
                </a:gridCol>
              </a:tblGrid>
              <a:tr h="718257">
                <a:tc>
                  <a:txBody>
                    <a:bodyPr/>
                    <a:lstStyle/>
                    <a:p>
                      <a:r>
                        <a:rPr lang="en-US" sz="335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u="none" dirty="0">
                          <a:solidFill>
                            <a:srgbClr val="000090"/>
                          </a:solidFill>
                        </a:rPr>
                        <a:t>M</a:t>
                      </a:r>
                      <a:r>
                        <a:rPr lang="en-US" sz="335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dirty="0">
                          <a:solidFill>
                            <a:srgbClr val="000090"/>
                          </a:solidFill>
                        </a:rPr>
                        <a:t>M</a:t>
                      </a:r>
                      <a:r>
                        <a:rPr lang="en-US" sz="335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853806">
                <a:tc>
                  <a:txBody>
                    <a:bodyPr/>
                    <a:lstStyle/>
                    <a:p>
                      <a:r>
                        <a:rPr lang="en-US" sz="3350" dirty="0">
                          <a:solidFill>
                            <a:srgbClr val="000090"/>
                          </a:solidFill>
                        </a:rPr>
                        <a:t>Young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853806">
                <a:tc>
                  <a:txBody>
                    <a:bodyPr/>
                    <a:lstStyle/>
                    <a:p>
                      <a:r>
                        <a:rPr lang="en-US" sz="335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853806">
                <a:tc>
                  <a:txBody>
                    <a:bodyPr/>
                    <a:lstStyle/>
                    <a:p>
                      <a:r>
                        <a:rPr lang="en-US" sz="335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219200" y="245364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393524" y="25699368"/>
            <a:ext cx="7227171" cy="646331"/>
          </a:xfrm>
          <a:prstGeom prst="rect">
            <a:avLst/>
          </a:prstGeom>
          <a:noFill/>
        </p:spPr>
        <p:txBody>
          <a:bodyPr wrap="square" rtlCol="0">
            <a:spAutoFit/>
          </a:bodyPr>
          <a:lstStyle/>
          <a:p>
            <a:r>
              <a:rPr lang="en-US" sz="3600" b="1" u="sng" dirty="0">
                <a:solidFill>
                  <a:srgbClr val="000090"/>
                </a:solidFill>
              </a:rPr>
              <a:t>Letters:</a:t>
            </a:r>
            <a:r>
              <a:rPr lang="en-US" sz="3600" dirty="0"/>
              <a:t> </a:t>
            </a:r>
            <a:r>
              <a:rPr lang="en-US" sz="36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534400" y="25679400"/>
            <a:ext cx="6644850" cy="646331"/>
          </a:xfrm>
          <a:prstGeom prst="rect">
            <a:avLst/>
          </a:prstGeom>
          <a:noFill/>
        </p:spPr>
        <p:txBody>
          <a:bodyPr wrap="square" rtlCol="0">
            <a:spAutoFit/>
          </a:bodyPr>
          <a:lstStyle/>
          <a:p>
            <a:r>
              <a:rPr lang="en-US" sz="3600" b="1" dirty="0">
                <a:solidFill>
                  <a:srgbClr val="000090"/>
                </a:solidFill>
              </a:rPr>
              <a:t>Numbers:</a:t>
            </a:r>
            <a:r>
              <a:rPr lang="en-US" sz="3600" dirty="0"/>
              <a:t> </a:t>
            </a:r>
            <a:r>
              <a:rPr lang="en-US" sz="36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230182" y="3521839"/>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Vincentile Plots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5862339" y="20895439"/>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Mean RTs</a:t>
            </a:r>
            <a:endParaRPr lang="en-US" sz="1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30442717" y="5805444"/>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Ex-Gaussian</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pic>
        <p:nvPicPr>
          <p:cNvPr id="36" name="Picture 35" descr="Chart&#10;&#10;Description automatically generated">
            <a:extLst>
              <a:ext uri="{FF2B5EF4-FFF2-40B4-BE49-F238E27FC236}">
                <a16:creationId xmlns:a16="http://schemas.microsoft.com/office/drawing/2014/main" id="{1763E1DE-B368-4507-B7B7-140CED770660}"/>
              </a:ext>
            </a:extLst>
          </p:cNvPr>
          <p:cNvPicPr>
            <a:picLocks noChangeAspect="1"/>
          </p:cNvPicPr>
          <p:nvPr/>
        </p:nvPicPr>
        <p:blipFill rotWithShape="1">
          <a:blip r:embed="rId6"/>
          <a:srcRect l="5934" t="8308" r="7423" b="5897"/>
          <a:stretch/>
        </p:blipFill>
        <p:spPr>
          <a:xfrm>
            <a:off x="13738006" y="11937886"/>
            <a:ext cx="13312994" cy="8788514"/>
          </a:xfrm>
          <a:prstGeom prst="rect">
            <a:avLst/>
          </a:prstGeom>
        </p:spPr>
      </p:pic>
      <p:pic>
        <p:nvPicPr>
          <p:cNvPr id="38" name="Picture 37" descr="Chart, bar chart&#10;&#10;Description automatically generated">
            <a:extLst>
              <a:ext uri="{FF2B5EF4-FFF2-40B4-BE49-F238E27FC236}">
                <a16:creationId xmlns:a16="http://schemas.microsoft.com/office/drawing/2014/main" id="{2F65D6D9-3216-4EAE-B9AE-C980246ECF6A}"/>
              </a:ext>
            </a:extLst>
          </p:cNvPr>
          <p:cNvPicPr>
            <a:picLocks noChangeAspect="1"/>
          </p:cNvPicPr>
          <p:nvPr/>
        </p:nvPicPr>
        <p:blipFill rotWithShape="1">
          <a:blip r:embed="rId7"/>
          <a:srcRect l="6556" t="7681" r="9553" b="6814"/>
          <a:stretch/>
        </p:blipFill>
        <p:spPr>
          <a:xfrm>
            <a:off x="13738005" y="21793200"/>
            <a:ext cx="13131299" cy="89227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6788</TotalTime>
  <Words>492</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Nicholas Maxwell</cp:lastModifiedBy>
  <cp:revision>319</cp:revision>
  <dcterms:created xsi:type="dcterms:W3CDTF">2013-06-02T20:38:49Z</dcterms:created>
  <dcterms:modified xsi:type="dcterms:W3CDTF">2022-03-02T17:29:35Z</dcterms:modified>
</cp:coreProperties>
</file>