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24" y="72"/>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3/20/2022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3/20/2022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0"/>
            <a:ext cx="13746003" cy="28768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0519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049048" y="17318571"/>
            <a:ext cx="14844106" cy="1257753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57777" y="4343400"/>
            <a:ext cx="12649949" cy="13597464"/>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a:t>
            </a:r>
            <a:r>
              <a:rPr lang="en-US" sz="3100" b="1" i="0" u="none" strike="noStrike" cap="none" dirty="0">
                <a:solidFill>
                  <a:srgbClr val="000090"/>
                </a:solidFill>
                <a:latin typeface="Calibri"/>
                <a:ea typeface="Calibri"/>
                <a:cs typeface="Calibri"/>
                <a:sym typeface="Calibri"/>
              </a:rPr>
              <a:t>Consonant-Vowel/Odd-Even task </a:t>
            </a:r>
            <a:r>
              <a:rPr lang="en-US" sz="3100" b="0" i="0" u="none" strike="noStrike" cap="none" dirty="0">
                <a:solidFill>
                  <a:srgbClr val="000090"/>
                </a:solidFill>
                <a:latin typeface="Calibri"/>
                <a:ea typeface="Calibri"/>
                <a:cs typeface="Calibri"/>
                <a:sym typeface="Calibri"/>
              </a:rPr>
              <a:t>(</a:t>
            </a:r>
            <a:r>
              <a:rPr lang="en-US" sz="3100" b="1" i="0" u="none" strike="noStrike" cap="none" dirty="0">
                <a:solidFill>
                  <a:srgbClr val="000090"/>
                </a:solidFill>
                <a:latin typeface="Calibri"/>
                <a:ea typeface="Calibri"/>
                <a:cs typeface="Calibri"/>
                <a:sym typeface="Calibri"/>
              </a:rPr>
              <a:t>CVOE</a:t>
            </a:r>
            <a:r>
              <a:rPr lang="en-US" sz="3100" dirty="0">
                <a:solidFill>
                  <a:srgbClr val="000090"/>
                </a:solidFill>
                <a:latin typeface="Calibri"/>
                <a:ea typeface="Calibri"/>
                <a:cs typeface="Calibri"/>
                <a:sym typeface="Calibri"/>
              </a:rPr>
              <a:t>;</a:t>
            </a:r>
            <a:r>
              <a:rPr lang="en-US" sz="3100" b="0" i="0" u="none" strike="noStrike" cap="none" dirty="0">
                <a:solidFill>
                  <a:srgbClr val="000090"/>
                </a:solidFill>
                <a:latin typeface="Calibri"/>
                <a:ea typeface="Calibri"/>
                <a:cs typeface="Calibri"/>
                <a:sym typeface="Calibri"/>
              </a:rPr>
              <a:t>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number (Odd/Even). Because participants complete </a:t>
            </a:r>
            <a:r>
              <a:rPr lang="en-US" sz="3100" dirty="0">
                <a:solidFill>
                  <a:srgbClr val="000090"/>
                </a:solidFill>
                <a:latin typeface="Calibri"/>
                <a:ea typeface="Calibri"/>
                <a:cs typeface="Calibri"/>
                <a:sym typeface="Calibri"/>
              </a:rPr>
              <a:t>pure blocks (i.e.., all trials are the same task)</a:t>
            </a:r>
            <a:r>
              <a:rPr lang="en-US" sz="3100" b="0" i="0" u="none" strike="noStrike" cap="none" dirty="0">
                <a:solidFill>
                  <a:srgbClr val="000090"/>
                </a:solidFill>
                <a:latin typeface="Calibri"/>
                <a:ea typeface="Calibri"/>
                <a:cs typeface="Calibri"/>
                <a:sym typeface="Calibri"/>
              </a:rPr>
              <a:t> and switch blocks (i.e., switching between both classification tasks), the CVOE can be used to compare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b="1" dirty="0">
                <a:solidFill>
                  <a:srgbClr val="000090"/>
                </a:solidFill>
                <a:latin typeface="Calibri"/>
                <a:ea typeface="Calibri"/>
                <a:cs typeface="Calibri"/>
                <a:sym typeface="Calibri"/>
              </a:rPr>
              <a:t>G</a:t>
            </a:r>
            <a:r>
              <a:rPr lang="en-US" sz="3100" b="1" i="0" u="none" strike="noStrike" cap="none" dirty="0">
                <a:solidFill>
                  <a:srgbClr val="000090"/>
                </a:solidFill>
                <a:latin typeface="Calibri"/>
                <a:ea typeface="Calibri"/>
                <a:cs typeface="Calibri"/>
                <a:sym typeface="Calibri"/>
              </a:rPr>
              <a:t>lobal</a:t>
            </a:r>
            <a:r>
              <a:rPr lang="en-US" sz="3100" b="0" i="0" u="none" strike="noStrike" cap="none" dirty="0">
                <a:solidFill>
                  <a:srgbClr val="000090"/>
                </a:solidFill>
                <a:latin typeface="Calibri"/>
                <a:ea typeface="Calibri"/>
                <a:cs typeface="Calibri"/>
                <a:sym typeface="Calibri"/>
              </a:rPr>
              <a:t> </a:t>
            </a:r>
            <a:r>
              <a:rPr lang="en-US" sz="3100" b="1" i="0" u="none" strike="noStrike" cap="none" dirty="0">
                <a:solidFill>
                  <a:srgbClr val="000090"/>
                </a:solidFill>
                <a:latin typeface="Calibri"/>
                <a:ea typeface="Calibri"/>
                <a:cs typeface="Calibri"/>
                <a:sym typeface="Calibri"/>
              </a:rPr>
              <a:t>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 pure trials) denote </a:t>
            </a:r>
            <a:r>
              <a:rPr lang="en-US" sz="3100" dirty="0">
                <a:solidFill>
                  <a:srgbClr val="000090"/>
                </a:solidFill>
                <a:latin typeface="Calibri"/>
                <a:ea typeface="Calibri"/>
                <a:cs typeface="Calibri"/>
                <a:sym typeface="Calibri"/>
              </a:rPr>
              <a:t>the</a:t>
            </a:r>
            <a:r>
              <a:rPr lang="en-US" sz="3100" b="0" i="0" u="none" strike="noStrike" cap="none" dirty="0">
                <a:solidFill>
                  <a:srgbClr val="000090"/>
                </a:solidFill>
                <a:latin typeface="Calibri"/>
                <a:ea typeface="Calibri"/>
                <a:cs typeface="Calibri"/>
                <a:sym typeface="Calibri"/>
              </a:rPr>
              <a:t> cost of keeping multiple task-sets active in working memory. </a:t>
            </a:r>
            <a:r>
              <a:rPr lang="en-US" sz="3100" b="1" i="0" u="none" strike="noStrike" cap="none" dirty="0">
                <a:solidFill>
                  <a:srgbClr val="000090"/>
                </a:solidFill>
                <a:latin typeface="Calibri"/>
                <a:ea typeface="Calibri"/>
                <a:cs typeface="Calibri"/>
                <a:sym typeface="Calibri"/>
              </a:rPr>
              <a:t>Local</a:t>
            </a:r>
            <a:r>
              <a:rPr lang="en-US" sz="3100" b="0" i="0" u="none" strike="noStrike" cap="none" dirty="0">
                <a:solidFill>
                  <a:srgbClr val="000090"/>
                </a:solidFill>
                <a:latin typeface="Calibri"/>
                <a:ea typeface="Calibri"/>
                <a:cs typeface="Calibri"/>
                <a:sym typeface="Calibri"/>
              </a:rPr>
              <a:t> </a:t>
            </a:r>
            <a:r>
              <a:rPr lang="en-US" sz="3100" b="1" i="0" u="none" strike="noStrike" cap="none" dirty="0">
                <a:solidFill>
                  <a:srgbClr val="000090"/>
                </a:solidFill>
                <a:latin typeface="Calibri"/>
                <a:ea typeface="Calibri"/>
                <a:cs typeface="Calibri"/>
                <a:sym typeface="Calibri"/>
              </a:rPr>
              <a:t>costs</a:t>
            </a:r>
            <a:r>
              <a:rPr lang="en-US" sz="3100" b="0" i="0" u="none" strike="noStrike" cap="none" dirty="0">
                <a:solidFill>
                  <a:srgbClr val="000090"/>
                </a:solidFill>
                <a:latin typeface="Calibri"/>
                <a:ea typeface="Calibri"/>
                <a:cs typeface="Calibri"/>
                <a:sym typeface="Calibri"/>
              </a:rPr>
              <a:t> (i.e., switch - non-switch trials) reflect task-set reconfiguration processes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31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t>
            </a:r>
            <a:r>
              <a:rPr lang="en-US" sz="3100" b="1" i="0" u="none" strike="noStrike" cap="none" dirty="0">
                <a:solidFill>
                  <a:srgbClr val="000090"/>
                </a:solidFill>
                <a:latin typeface="Calibri"/>
                <a:ea typeface="Calibri"/>
                <a:cs typeface="Calibri"/>
                <a:sym typeface="Calibri"/>
              </a:rPr>
              <a:t>alternating-runs sequence</a:t>
            </a:r>
            <a:r>
              <a:rPr lang="en-US" sz="3100" b="0" i="0" u="none" strike="noStrike" cap="none" dirty="0">
                <a:solidFill>
                  <a:srgbClr val="000090"/>
                </a:solidFill>
                <a:latin typeface="Calibri"/>
                <a:ea typeface="Calibri"/>
                <a:cs typeface="Calibri"/>
                <a:sym typeface="Calibri"/>
              </a:rPr>
              <a:t> (e.g., CV, CV, OE, OE, CV, CV). </a:t>
            </a:r>
            <a:r>
              <a:rPr lang="en-US" sz="3100" dirty="0">
                <a:solidFill>
                  <a:srgbClr val="000090"/>
                </a:solidFill>
                <a:latin typeface="Calibri"/>
                <a:ea typeface="Calibri"/>
                <a:cs typeface="Calibri"/>
                <a:sym typeface="Calibri"/>
              </a:rPr>
              <a:t>The present study compares alternating runs to </a:t>
            </a:r>
            <a:r>
              <a:rPr lang="en-US" sz="3100" b="1" dirty="0">
                <a:solidFill>
                  <a:srgbClr val="000090"/>
                </a:solidFill>
                <a:latin typeface="Calibri"/>
                <a:ea typeface="Calibri"/>
                <a:cs typeface="Calibri"/>
                <a:sym typeface="Calibri"/>
              </a:rPr>
              <a:t>random switching</a:t>
            </a:r>
            <a:r>
              <a:rPr lang="en-US" sz="3100" dirty="0">
                <a:solidFill>
                  <a:srgbClr val="000090"/>
                </a:solidFill>
                <a:latin typeface="Calibri"/>
                <a:ea typeface="Calibri"/>
                <a:cs typeface="Calibri"/>
                <a:sym typeface="Calibri"/>
              </a:rPr>
              <a:t>. We compared differences on each switch task between three groups: </a:t>
            </a:r>
            <a:r>
              <a:rPr lang="en-US" sz="3100" b="1" dirty="0">
                <a:solidFill>
                  <a:srgbClr val="000090"/>
                </a:solidFill>
                <a:latin typeface="Calibri"/>
                <a:ea typeface="Calibri"/>
                <a:cs typeface="Calibri"/>
                <a:sym typeface="Calibri"/>
              </a:rPr>
              <a:t>Younger adults, healthy older adults, and MCI older adults</a:t>
            </a:r>
            <a:r>
              <a:rPr lang="en-US" sz="3100" dirty="0">
                <a:solidFill>
                  <a:srgbClr val="000090"/>
                </a:solidFill>
                <a:latin typeface="Calibri"/>
                <a:ea typeface="Calibri"/>
                <a:cs typeface="Calibri"/>
                <a:sym typeface="Calibri"/>
              </a:rPr>
              <a:t>. In addition to assessing changes in mean errors and RTs, we assessed RT distributional differences in switch costs using Vincentile plots and ex-Gaussian parameters. We predicted greater task difficulty with random switching and this difficulty would be reflected in greater error rates and RTs versus alternating runs. Given breakdowns in working memory and control processes characteristic of cognitive impairment, we expected that MCI older adults would particularly struggle with random switching which would be reflected in greater switch costs in random </a:t>
            </a:r>
            <a:r>
              <a:rPr lang="en-US" sz="3100">
                <a:solidFill>
                  <a:srgbClr val="000090"/>
                </a:solidFill>
                <a:latin typeface="Calibri"/>
                <a:ea typeface="Calibri"/>
                <a:cs typeface="Calibri"/>
                <a:sym typeface="Calibri"/>
              </a:rPr>
              <a:t>switching vs. </a:t>
            </a:r>
            <a:r>
              <a:rPr lang="en-US" sz="3100" dirty="0">
                <a:solidFill>
                  <a:srgbClr val="000090"/>
                </a:solidFill>
                <a:latin typeface="Calibri"/>
                <a:ea typeface="Calibri"/>
                <a:cs typeface="Calibri"/>
                <a:sym typeface="Calibri"/>
              </a:rPr>
              <a:t>alternating runs.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453882" y="18007597"/>
            <a:ext cx="14409729" cy="11177003"/>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00" dirty="0">
                <a:solidFill>
                  <a:srgbClr val="000090"/>
                </a:solidFill>
                <a:latin typeface="Calibri"/>
                <a:cs typeface="Calibri"/>
              </a:rPr>
              <a:t>Overall, MCI older adults produced more errors vs. younger and healthy older adults. Both older adult groups had slower RTs comparted to younger adults across trial types. However, within each group, few differences were found between alternating runs and random switching regarding errors and RTs. Regarding switch costs, global error costs did not differ between switch types across groups. For local error costs, MCI older adult switch costs were greater for alternating runs than random switching. Finally, for mean RT switch costs, global costs did not differ as function of switch pattern. However, younger and healthy older adults showed greater local RT costs when switching was random, suggesting that the random switch task was more taxing towards task-set reconfiguration processes. This pattern did not extend to MCI older adults, suggesting that they were not well tuned to the switch task.</a:t>
            </a:r>
          </a:p>
          <a:p>
            <a:pPr defTabSz="1347788" eaLnBrk="0" hangingPunct="0">
              <a:spcBef>
                <a:spcPts val="800"/>
              </a:spcBef>
            </a:pPr>
            <a:endParaRPr lang="en-US" sz="1200" dirty="0">
              <a:solidFill>
                <a:srgbClr val="000090"/>
              </a:solidFill>
              <a:latin typeface="Calibri"/>
              <a:cs typeface="Calibri"/>
            </a:endParaRPr>
          </a:p>
          <a:p>
            <a:pPr defTabSz="1347788" eaLnBrk="0" hangingPunct="0">
              <a:spcBef>
                <a:spcPts val="800"/>
              </a:spcBef>
            </a:pPr>
            <a:r>
              <a:rPr lang="en-US" sz="3100" dirty="0">
                <a:solidFill>
                  <a:srgbClr val="000090"/>
                </a:solidFill>
                <a:latin typeface="Calibri"/>
                <a:cs typeface="Calibri"/>
              </a:rPr>
              <a:t>Next, </a:t>
            </a:r>
            <a:r>
              <a:rPr lang="en-US" sz="3100" dirty="0" err="1">
                <a:solidFill>
                  <a:srgbClr val="000090"/>
                </a:solidFill>
                <a:latin typeface="Calibri"/>
                <a:cs typeface="Calibri"/>
              </a:rPr>
              <a:t>vincentile</a:t>
            </a:r>
            <a:r>
              <a:rPr lang="en-US" sz="3100" dirty="0">
                <a:solidFill>
                  <a:srgbClr val="000090"/>
                </a:solidFill>
                <a:latin typeface="Calibri"/>
                <a:cs typeface="Calibri"/>
              </a:rPr>
              <a:t> plots showed that, across groups, local costs </a:t>
            </a:r>
            <a:r>
              <a:rPr lang="en-US" sz="3100" i="1" dirty="0">
                <a:solidFill>
                  <a:srgbClr val="000090"/>
                </a:solidFill>
                <a:latin typeface="Calibri"/>
                <a:cs typeface="Calibri"/>
              </a:rPr>
              <a:t>decreased</a:t>
            </a:r>
            <a:r>
              <a:rPr lang="en-US" sz="3100" dirty="0">
                <a:solidFill>
                  <a:srgbClr val="000090"/>
                </a:solidFill>
                <a:latin typeface="Calibri"/>
                <a:cs typeface="Calibri"/>
              </a:rPr>
              <a:t> across bins, while global costs </a:t>
            </a:r>
            <a:r>
              <a:rPr lang="en-US" sz="3100" i="1" dirty="0">
                <a:solidFill>
                  <a:srgbClr val="000090"/>
                </a:solidFill>
                <a:latin typeface="Calibri"/>
                <a:cs typeface="Calibri"/>
              </a:rPr>
              <a:t>increased</a:t>
            </a:r>
            <a:r>
              <a:rPr lang="en-US" sz="3100" dirty="0">
                <a:solidFill>
                  <a:srgbClr val="000090"/>
                </a:solidFill>
                <a:latin typeface="Calibri"/>
                <a:cs typeface="Calibri"/>
              </a:rPr>
              <a:t>. However, no differences occurred between local or global costs for predictive and non-predictive switching. </a:t>
            </a:r>
            <a:r>
              <a:rPr lang="en-US" sz="3100" dirty="0">
                <a:solidFill>
                  <a:srgbClr val="000090"/>
                </a:solidFill>
                <a:latin typeface="Calibri" panose="020F0502020204030204" pitchFamily="34" charset="0"/>
                <a:cs typeface="Calibri"/>
              </a:rPr>
              <a:t>F</a:t>
            </a:r>
            <a:r>
              <a:rPr lang="en-US" sz="3100" kern="1200" dirty="0">
                <a:solidFill>
                  <a:srgbClr val="000090"/>
                </a:solidFill>
                <a:effectLst/>
                <a:latin typeface="Calibri" panose="020F0502020204030204" pitchFamily="34" charset="0"/>
                <a:ea typeface="Times New Roman" panose="02020603050405020304" pitchFamily="18" charset="0"/>
              </a:rPr>
              <a:t>itting RTs to an ex-gaussian distribution showed that tau (i.e., positive tail of the RT distribution) was greater for global costs vs. local costs. Furthermore, tau was higher for healthy older adults relative to younger adults. However, like the </a:t>
            </a:r>
            <a:r>
              <a:rPr lang="en-US" sz="3100" kern="1200" dirty="0" err="1">
                <a:solidFill>
                  <a:srgbClr val="000090"/>
                </a:solidFill>
                <a:effectLst/>
                <a:latin typeface="Calibri" panose="020F0502020204030204" pitchFamily="34" charset="0"/>
                <a:ea typeface="Times New Roman" panose="02020603050405020304" pitchFamily="18" charset="0"/>
              </a:rPr>
              <a:t>vincentile</a:t>
            </a:r>
            <a:r>
              <a:rPr lang="en-US" sz="3100" kern="1200" dirty="0">
                <a:solidFill>
                  <a:srgbClr val="000090"/>
                </a:solidFill>
                <a:effectLst/>
                <a:latin typeface="Calibri" panose="020F0502020204030204" pitchFamily="34" charset="0"/>
                <a:ea typeface="Times New Roman" panose="02020603050405020304" pitchFamily="18" charset="0"/>
              </a:rPr>
              <a:t> plots, tau did not differ as function of switch pattern. Thus, while relative to younger adults, both older adult groups show increased RTs and MCI older adults commit more errors, these differences are not further increased when switching is random. </a:t>
            </a:r>
            <a:r>
              <a:rPr lang="en-US" sz="3100" dirty="0">
                <a:solidFill>
                  <a:srgbClr val="000090"/>
                </a:solidFill>
                <a:latin typeface="Calibri" panose="020F0502020204030204" pitchFamily="34" charset="0"/>
                <a:ea typeface="Times New Roman" panose="02020603050405020304" pitchFamily="18" charset="0"/>
              </a:rPr>
              <a:t>Instead, it appears that simply having individuals engage in predictive task-switching is sufficient to produce errors and slow responding, and that these declines in performance primarily increase as a function of age/health rather than switch-task difficulty.</a:t>
            </a:r>
            <a:endParaRPr lang="en-US" sz="3100" dirty="0">
              <a:solidFill>
                <a:srgbClr val="000090"/>
              </a:solidFill>
              <a:latin typeface="Calibri"/>
              <a:cs typeface="Calibri"/>
            </a:endParaRPr>
          </a:p>
        </p:txBody>
      </p:sp>
      <p:sp>
        <p:nvSpPr>
          <p:cNvPr id="103" name="Rounded Rectangle 102"/>
          <p:cNvSpPr/>
          <p:nvPr/>
        </p:nvSpPr>
        <p:spPr>
          <a:xfrm>
            <a:off x="27049048" y="2713990"/>
            <a:ext cx="14814563" cy="1443019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520991"/>
            <a:ext cx="12649945" cy="59148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752600" y="255270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27210841" y="30070498"/>
            <a:ext cx="14652770" cy="136535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regarding this project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59839"/>
            <a:ext cx="9372600" cy="1431161"/>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133488" y="3049824"/>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393525" y="30022800"/>
            <a:ext cx="12484276" cy="11133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700" b="1" i="0" u="sng" strike="noStrike" cap="none" dirty="0">
                <a:solidFill>
                  <a:srgbClr val="000090"/>
                </a:solidFill>
                <a:latin typeface="Calibri"/>
                <a:ea typeface="Calibri"/>
                <a:cs typeface="Calibri"/>
                <a:sym typeface="Calibri"/>
              </a:rPr>
              <a:t>Note</a:t>
            </a:r>
            <a:r>
              <a:rPr lang="en-US" sz="2700" b="1" i="0" u="none" strike="noStrike" cap="none" dirty="0">
                <a:solidFill>
                  <a:srgbClr val="000090"/>
                </a:solidFill>
                <a:latin typeface="Calibri"/>
                <a:ea typeface="Calibri"/>
                <a:cs typeface="Calibri"/>
                <a:sym typeface="Calibri"/>
              </a:rPr>
              <a:t>: </a:t>
            </a:r>
            <a:r>
              <a:rPr lang="en-US" sz="2700" i="0" u="none" strike="noStrike" cap="none" dirty="0">
                <a:solidFill>
                  <a:srgbClr val="000090"/>
                </a:solidFill>
                <a:latin typeface="Calibri"/>
                <a:ea typeface="Calibri"/>
                <a:cs typeface="Calibri"/>
                <a:sym typeface="Calibri"/>
              </a:rPr>
              <a:t>Participants completed four blocks (CV, OE, Alt Runs, and Random). </a:t>
            </a:r>
            <a:r>
              <a:rPr lang="en-US" sz="2700" b="0" i="0" u="none" strike="noStrike" cap="none" dirty="0">
                <a:solidFill>
                  <a:srgbClr val="000090"/>
                </a:solidFill>
                <a:latin typeface="Calibri"/>
                <a:ea typeface="Calibri"/>
                <a:cs typeface="Calibri"/>
                <a:sym typeface="Calibri"/>
              </a:rPr>
              <a:t>The first two blocks always contained pure trials (CV or OE). The final two blocks were always switch blocks (Alt Runs or Random). MoCA = Montreal Cognitive Assessment</a:t>
            </a:r>
            <a:endParaRPr sz="27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51400" y="38100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925800" y="126812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RTs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842004" y="22465605"/>
            <a:ext cx="9372600" cy="138499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Ex-Gaussian Analysis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659366" y="27432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err="1">
                <a:solidFill>
                  <a:srgbClr val="0080FF"/>
                </a:solidFill>
              </a:rPr>
              <a:t>Vincentile</a:t>
            </a:r>
            <a:r>
              <a:rPr lang="en-US" sz="4600" b="1" u="sng" dirty="0">
                <a:solidFill>
                  <a:srgbClr val="0080FF"/>
                </a:solidFill>
              </a:rPr>
              <a:t> Plots</a:t>
            </a:r>
          </a:p>
          <a:p>
            <a:pPr algn="ctr" defTabSz="1347788" eaLnBrk="0" hangingPunct="0"/>
            <a:endParaRPr lang="en-US" sz="4400" b="1" u="sng" dirty="0">
              <a:solidFill>
                <a:srgbClr val="0000FF"/>
              </a:solidFill>
            </a:endParaRP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792201" y="3713918"/>
            <a:ext cx="12584040" cy="8894929"/>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487400" y="13639302"/>
            <a:ext cx="12888840" cy="8763498"/>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031266" y="17297400"/>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Conclusions</a:t>
            </a: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093826" y="12249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346155" y="22155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69957" y="9833283"/>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628446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5473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176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5473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endParaRPr lang="en-US" sz="2000" b="1"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5422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pic>
        <p:nvPicPr>
          <p:cNvPr id="14" name="Picture 13" descr="Graphical user interface, chart&#10;&#10;Description automatically generated">
            <a:extLst>
              <a:ext uri="{FF2B5EF4-FFF2-40B4-BE49-F238E27FC236}">
                <a16:creationId xmlns:a16="http://schemas.microsoft.com/office/drawing/2014/main" id="{5A2262F5-2275-4626-B5F2-23DB4CB8FDA7}"/>
              </a:ext>
            </a:extLst>
          </p:cNvPr>
          <p:cNvPicPr>
            <a:picLocks noChangeAspect="1"/>
          </p:cNvPicPr>
          <p:nvPr/>
        </p:nvPicPr>
        <p:blipFill rotWithShape="1">
          <a:blip r:embed="rId9"/>
          <a:srcRect l="6157" t="9578" r="9816" b="51135"/>
          <a:stretch/>
        </p:blipFill>
        <p:spPr>
          <a:xfrm>
            <a:off x="27127200" y="4585854"/>
            <a:ext cx="14560967" cy="4862946"/>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1C0B0BE2-9B1C-4BED-B42C-D92C70A6B006}"/>
              </a:ext>
            </a:extLst>
          </p:cNvPr>
          <p:cNvPicPr>
            <a:picLocks noChangeAspect="1"/>
          </p:cNvPicPr>
          <p:nvPr/>
        </p:nvPicPr>
        <p:blipFill rotWithShape="1">
          <a:blip r:embed="rId9"/>
          <a:srcRect l="6157" t="53218" r="9816" b="7078"/>
          <a:stretch/>
        </p:blipFill>
        <p:spPr>
          <a:xfrm>
            <a:off x="27120433" y="10515600"/>
            <a:ext cx="14560967" cy="4914525"/>
          </a:xfrm>
          <a:prstGeom prst="rect">
            <a:avLst/>
          </a:prstGeom>
        </p:spPr>
      </p:pic>
      <p:sp>
        <p:nvSpPr>
          <p:cNvPr id="69" name="TextBox 68">
            <a:extLst>
              <a:ext uri="{FF2B5EF4-FFF2-40B4-BE49-F238E27FC236}">
                <a16:creationId xmlns:a16="http://schemas.microsoft.com/office/drawing/2014/main" id="{B3A8D048-D491-4925-BE94-08FC8335514E}"/>
              </a:ext>
            </a:extLst>
          </p:cNvPr>
          <p:cNvSpPr txBox="1"/>
          <p:nvPr/>
        </p:nvSpPr>
        <p:spPr>
          <a:xfrm>
            <a:off x="39485806" y="96012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3" name="Picture 22" descr="Chart&#10;&#10;Description automatically generated">
            <a:extLst>
              <a:ext uri="{FF2B5EF4-FFF2-40B4-BE49-F238E27FC236}">
                <a16:creationId xmlns:a16="http://schemas.microsoft.com/office/drawing/2014/main" id="{949E2A46-3D2A-4222-AB36-61C8F2F68B59}"/>
              </a:ext>
            </a:extLst>
          </p:cNvPr>
          <p:cNvPicPr>
            <a:picLocks noChangeAspect="1"/>
          </p:cNvPicPr>
          <p:nvPr/>
        </p:nvPicPr>
        <p:blipFill rotWithShape="1">
          <a:blip r:embed="rId10"/>
          <a:srcRect l="2210" t="3109" r="6703"/>
          <a:stretch/>
        </p:blipFill>
        <p:spPr>
          <a:xfrm>
            <a:off x="13688429" y="23393110"/>
            <a:ext cx="12491881" cy="7086890"/>
          </a:xfrm>
          <a:prstGeom prst="rect">
            <a:avLst/>
          </a:prstGeom>
        </p:spPr>
      </p:pic>
      <p:sp>
        <p:nvSpPr>
          <p:cNvPr id="67" name="TextBox 66">
            <a:extLst>
              <a:ext uri="{FF2B5EF4-FFF2-40B4-BE49-F238E27FC236}">
                <a16:creationId xmlns:a16="http://schemas.microsoft.com/office/drawing/2014/main" id="{1A89A707-0DAB-4C77-B874-F151DE4F9438}"/>
              </a:ext>
            </a:extLst>
          </p:cNvPr>
          <p:cNvSpPr txBox="1"/>
          <p:nvPr/>
        </p:nvSpPr>
        <p:spPr>
          <a:xfrm>
            <a:off x="23805478" y="3017520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8083</TotalTime>
  <Words>882</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439</cp:revision>
  <dcterms:created xsi:type="dcterms:W3CDTF">2013-06-02T20:38:49Z</dcterms:created>
  <dcterms:modified xsi:type="dcterms:W3CDTF">2022-03-20T20:41:26Z</dcterms:modified>
</cp:coreProperties>
</file>