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p:scale>
          <a:sx n="33" d="100"/>
          <a:sy n="33" d="100"/>
        </p:scale>
        <p:origin x="120" y="-222"/>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2-03-03T11:27:51.966" idx="6">
    <p:pos x="26236" y="18376"/>
    <p:text>Take a look at the abstract</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3/11/2022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3/11/2022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omments" Target="../comments/comment1.xml"/><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13106400" y="2667001"/>
            <a:ext cx="14439440" cy="274951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52" name="Rounded Rectangle 51"/>
          <p:cNvSpPr/>
          <p:nvPr/>
        </p:nvSpPr>
        <p:spPr>
          <a:xfrm>
            <a:off x="245828" y="17297400"/>
            <a:ext cx="12649948" cy="826328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4424168"/>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756465" y="19621285"/>
            <a:ext cx="14107146" cy="1181457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681649" y="3505200"/>
            <a:ext cx="12092598" cy="13682546"/>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00" b="0" i="0" u="none" strike="noStrike" cap="none" dirty="0">
                <a:solidFill>
                  <a:srgbClr val="000090"/>
                </a:solidFill>
                <a:latin typeface="Calibri"/>
                <a:ea typeface="Calibri"/>
                <a:cs typeface="Calibri"/>
                <a:sym typeface="Calibri"/>
              </a:rPr>
              <a:t>In the Consonant-Vowel/Odd-Even switch task (CVOE, </a:t>
            </a:r>
            <a:r>
              <a:rPr lang="en-US" sz="3100" b="0" i="0" u="none" strike="noStrike" cap="none" dirty="0" err="1">
                <a:solidFill>
                  <a:srgbClr val="000090"/>
                </a:solidFill>
                <a:latin typeface="Calibri"/>
                <a:ea typeface="Calibri"/>
                <a:cs typeface="Calibri"/>
                <a:sym typeface="Calibri"/>
              </a:rPr>
              <a:t>Minear</a:t>
            </a:r>
            <a:r>
              <a:rPr lang="en-US" sz="3100" b="0" i="0" u="none" strike="noStrike" cap="none" dirty="0">
                <a:solidFill>
                  <a:srgbClr val="000090"/>
                </a:solidFill>
                <a:latin typeface="Calibri"/>
                <a:ea typeface="Calibri"/>
                <a:cs typeface="Calibri"/>
                <a:sym typeface="Calibri"/>
              </a:rPr>
              <a:t> &amp; Shah, 2008), </a:t>
            </a:r>
            <a:r>
              <a:rPr lang="en-US" sz="3100" dirty="0">
                <a:solidFill>
                  <a:srgbClr val="000090"/>
                </a:solidFill>
                <a:latin typeface="Calibri"/>
                <a:ea typeface="Calibri"/>
                <a:cs typeface="Calibri"/>
                <a:sym typeface="Calibri"/>
              </a:rPr>
              <a:t>participants view bivalent stimuli </a:t>
            </a:r>
            <a:r>
              <a:rPr lang="en-US" sz="3100" b="0" i="0" u="none" strike="noStrike" cap="none" dirty="0">
                <a:solidFill>
                  <a:srgbClr val="000090"/>
                </a:solidFill>
                <a:latin typeface="Calibri"/>
                <a:ea typeface="Calibri"/>
                <a:cs typeface="Calibri"/>
                <a:sym typeface="Calibri"/>
              </a:rPr>
              <a:t>(e.g., A 08) and quickly classify the letter (Consonant/Vowel) or the number (Odd/Even). Because participants complete both </a:t>
            </a:r>
            <a:r>
              <a:rPr lang="en-US" sz="3100" dirty="0">
                <a:solidFill>
                  <a:srgbClr val="000090"/>
                </a:solidFill>
                <a:latin typeface="Calibri"/>
                <a:ea typeface="Calibri"/>
                <a:cs typeface="Calibri"/>
                <a:sym typeface="Calibri"/>
              </a:rPr>
              <a:t>pure blocks (e.g., all trials are the CV task)</a:t>
            </a:r>
            <a:r>
              <a:rPr lang="en-US" sz="3100" b="0" i="0" u="none" strike="noStrike" cap="none" dirty="0">
                <a:solidFill>
                  <a:srgbClr val="000090"/>
                </a:solidFill>
                <a:latin typeface="Calibri"/>
                <a:ea typeface="Calibri"/>
                <a:cs typeface="Calibri"/>
                <a:sym typeface="Calibri"/>
              </a:rPr>
              <a:t> and switch blocks (e.g., participants switch between both classification tasks), this task allows for comparisons between </a:t>
            </a:r>
            <a:r>
              <a:rPr lang="en-US" sz="3100" i="1" dirty="0">
                <a:solidFill>
                  <a:srgbClr val="000090"/>
                </a:solidFill>
                <a:latin typeface="Calibri"/>
                <a:ea typeface="Calibri"/>
                <a:cs typeface="Calibri"/>
                <a:sym typeface="Calibri"/>
              </a:rPr>
              <a:t>global </a:t>
            </a:r>
            <a:r>
              <a:rPr lang="en-US" sz="3100" dirty="0">
                <a:solidFill>
                  <a:srgbClr val="000090"/>
                </a:solidFill>
                <a:latin typeface="Calibri"/>
                <a:ea typeface="Calibri"/>
                <a:cs typeface="Calibri"/>
                <a:sym typeface="Calibri"/>
              </a:rPr>
              <a:t>and </a:t>
            </a:r>
            <a:r>
              <a:rPr lang="en-US" sz="3100" i="1" dirty="0">
                <a:solidFill>
                  <a:srgbClr val="000090"/>
                </a:solidFill>
                <a:latin typeface="Calibri"/>
                <a:ea typeface="Calibri"/>
                <a:cs typeface="Calibri"/>
                <a:sym typeface="Calibri"/>
              </a:rPr>
              <a:t>local </a:t>
            </a:r>
            <a:r>
              <a:rPr lang="en-US" sz="3100" dirty="0">
                <a:solidFill>
                  <a:srgbClr val="000090"/>
                </a:solidFill>
                <a:latin typeface="Calibri"/>
                <a:ea typeface="Calibri"/>
                <a:cs typeface="Calibri"/>
                <a:sym typeface="Calibri"/>
              </a:rPr>
              <a:t>switch costs.</a:t>
            </a:r>
            <a:r>
              <a:rPr lang="en-US" sz="3100" b="0" i="0" u="none" strike="noStrike" cap="none" dirty="0">
                <a:solidFill>
                  <a:srgbClr val="000090"/>
                </a:solidFill>
                <a:latin typeface="Calibri"/>
                <a:ea typeface="Calibri"/>
                <a:cs typeface="Calibri"/>
                <a:sym typeface="Calibri"/>
              </a:rPr>
              <a:t> </a:t>
            </a:r>
            <a:r>
              <a:rPr lang="en-US" sz="3100" dirty="0">
                <a:solidFill>
                  <a:srgbClr val="000090"/>
                </a:solidFill>
                <a:latin typeface="Calibri"/>
                <a:ea typeface="Calibri"/>
                <a:cs typeface="Calibri"/>
                <a:sym typeface="Calibri"/>
              </a:rPr>
              <a:t>G</a:t>
            </a:r>
            <a:r>
              <a:rPr lang="en-US" sz="3100" b="0" i="0" u="none" strike="noStrike" cap="none" dirty="0">
                <a:solidFill>
                  <a:srgbClr val="000090"/>
                </a:solidFill>
                <a:latin typeface="Calibri"/>
                <a:ea typeface="Calibri"/>
                <a:cs typeface="Calibri"/>
                <a:sym typeface="Calibri"/>
              </a:rPr>
              <a:t>lobal costs (</a:t>
            </a:r>
            <a:r>
              <a:rPr lang="en-US" sz="3100" dirty="0">
                <a:solidFill>
                  <a:srgbClr val="000090"/>
                </a:solidFill>
                <a:latin typeface="Calibri"/>
                <a:ea typeface="Calibri"/>
                <a:cs typeface="Calibri"/>
                <a:sym typeface="Calibri"/>
              </a:rPr>
              <a:t>i.e., </a:t>
            </a:r>
            <a:r>
              <a:rPr lang="en-US" sz="3100" b="0" i="0" u="none" strike="noStrike" cap="none" dirty="0">
                <a:solidFill>
                  <a:srgbClr val="000090"/>
                </a:solidFill>
                <a:latin typeface="Calibri"/>
                <a:ea typeface="Calibri"/>
                <a:cs typeface="Calibri"/>
                <a:sym typeface="Calibri"/>
              </a:rPr>
              <a:t>non-switch trials - pure trials) denote the cost of keeping multiple task-sets active in working memory. Alternatively, local costs (i.e., switch trials - non-switch trials) reflect task-set reconfiguration processes that occur from switching tasks within the same block</a:t>
            </a:r>
            <a:r>
              <a:rPr lang="en-US" sz="310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2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00" dirty="0">
                <a:solidFill>
                  <a:srgbClr val="000090"/>
                </a:solidFill>
                <a:latin typeface="Calibri"/>
                <a:ea typeface="Calibri"/>
                <a:cs typeface="Calibri"/>
                <a:sym typeface="Calibri"/>
              </a:rPr>
              <a:t>CVOE switch trials are often presented using a </a:t>
            </a:r>
            <a:r>
              <a:rPr lang="en-US" sz="3100" b="0" i="0" u="none" strike="noStrike" cap="none" dirty="0">
                <a:solidFill>
                  <a:srgbClr val="000090"/>
                </a:solidFill>
                <a:latin typeface="Calibri"/>
                <a:ea typeface="Calibri"/>
                <a:cs typeface="Calibri"/>
                <a:sym typeface="Calibri"/>
              </a:rPr>
              <a:t>predictable, alternating runs sequence (e.g., CV, CV, OE, OE, CV, CV). </a:t>
            </a:r>
            <a:r>
              <a:rPr lang="en-US" sz="3100" dirty="0">
                <a:solidFill>
                  <a:srgbClr val="000090"/>
                </a:solidFill>
                <a:latin typeface="Calibri"/>
                <a:ea typeface="Calibri"/>
                <a:cs typeface="Calibri"/>
                <a:sym typeface="Calibri"/>
              </a:rPr>
              <a:t>The present study compares this to random switching in which there is no discernable pattern. We compared differences on each switch task between three groups: younger adults, healthy older adults, and MCI older adults. In addition to assessing changes in mean errors and RTs, we also assessed changes in switch costs using two RT distributions using Vincentile plots and an ex-Gaussian analysis. We expected participants would find the random switching task more difficult, and that these difficulties would be reflected in greater error rates and RTs compared to alternating runs switching. Given breakdowns in working memory and attentional control processes that are associated with AD, we expected that MCI older adults would particularly struggle with the random switch task. Thus, we expected that differences in switch costs previously found using alternating runs would be particularly exaggerated for these individuals when switching was non-predictive. </a:t>
            </a:r>
          </a:p>
        </p:txBody>
      </p:sp>
      <p:sp>
        <p:nvSpPr>
          <p:cNvPr id="15368" name="TextBox 24"/>
          <p:cNvSpPr txBox="1">
            <a:spLocks noChangeArrowheads="1"/>
          </p:cNvSpPr>
          <p:nvPr/>
        </p:nvSpPr>
        <p:spPr bwMode="auto">
          <a:xfrm>
            <a:off x="1480563" y="173736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500249" y="20345400"/>
            <a:ext cx="12952551" cy="10965656"/>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050" dirty="0">
                <a:solidFill>
                  <a:srgbClr val="000090"/>
                </a:solidFill>
                <a:latin typeface="Calibri"/>
                <a:cs typeface="Calibri"/>
              </a:rPr>
              <a:t>Overall, MCI older adults produced more errors compared to younger and healthy older adults. Additionally, both older adult groups were consistently slower when responding. Mean errors and RTs did not differ between alternating runs and random switching. Regarding costs, global error costs did not differ between switch task as function of age group. However, for local error costs, MCI older adults showed greater costs for predictive vs. non-predictive switching. For mean RT switch costs, global costs did not differ as function of switch type. However younger and healthy older adults showed greater local RT costs when switching was random, suggesting that the random switch task was more taxing towards task-set reconfiguration processes.</a:t>
            </a:r>
          </a:p>
          <a:p>
            <a:pPr defTabSz="1347788" eaLnBrk="0" hangingPunct="0">
              <a:spcBef>
                <a:spcPts val="800"/>
              </a:spcBef>
            </a:pPr>
            <a:r>
              <a:rPr lang="en-US" sz="3050" dirty="0">
                <a:solidFill>
                  <a:srgbClr val="000090"/>
                </a:solidFill>
                <a:latin typeface="Calibri"/>
                <a:cs typeface="Calibri"/>
              </a:rPr>
              <a:t>Next, </a:t>
            </a:r>
            <a:r>
              <a:rPr lang="en-US" sz="3050" dirty="0" err="1">
                <a:solidFill>
                  <a:srgbClr val="000090"/>
                </a:solidFill>
                <a:latin typeface="Calibri"/>
                <a:cs typeface="Calibri"/>
              </a:rPr>
              <a:t>Vincentile</a:t>
            </a:r>
            <a:r>
              <a:rPr lang="en-US" sz="3050" dirty="0">
                <a:solidFill>
                  <a:srgbClr val="000090"/>
                </a:solidFill>
                <a:latin typeface="Calibri"/>
                <a:cs typeface="Calibri"/>
              </a:rPr>
              <a:t> plots showed that local costs decreased for all groups, with these decreases being particularly pronounced for healthy older adults when switching was predictive. Analysis of these plots, however, indicated that local costs did not differ between random and predictive switching regardless of participant type. For global costs, all groups showed steady increases across bins, with no differences as a function of switch type. Finally, an ex-Gaussian analysis of RTs indicated that both older adult groups had greater mean Tau values relative to younger adults, which suggests that older individuals had more responses in the tail of the RT distribution relative to younger adults (i.e., slower task responses). However, no differences occurred as a function of switch type. Thus, it appears that random task-switching can increase local RT costs for healthy individuals, however these increases are not captured by RT distributions.</a:t>
            </a:r>
            <a:endParaRPr lang="en-US" sz="3050" dirty="0">
              <a:solidFill>
                <a:srgbClr val="000090"/>
              </a:solidFill>
              <a:highlight>
                <a:srgbClr val="FFFF00"/>
              </a:highlight>
              <a:latin typeface="Calibri"/>
              <a:cs typeface="Calibri"/>
            </a:endParaRPr>
          </a:p>
        </p:txBody>
      </p:sp>
      <p:sp>
        <p:nvSpPr>
          <p:cNvPr id="103" name="Rounded Rectangle 102"/>
          <p:cNvSpPr/>
          <p:nvPr/>
        </p:nvSpPr>
        <p:spPr>
          <a:xfrm>
            <a:off x="27736801" y="2739506"/>
            <a:ext cx="14163794" cy="1667228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45828" y="25702959"/>
            <a:ext cx="12649945" cy="5732897"/>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680654" y="25679400"/>
            <a:ext cx="9948291"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31" name="Rounded Rectangle 130"/>
          <p:cNvSpPr/>
          <p:nvPr/>
        </p:nvSpPr>
        <p:spPr>
          <a:xfrm>
            <a:off x="13106400" y="30322782"/>
            <a:ext cx="14439439" cy="111307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rgbClr val="000090"/>
                </a:solidFill>
                <a:latin typeface="+mj-lt"/>
                <a:cs typeface="Arial" pitchFamily="34" charset="0"/>
              </a:rPr>
              <a:t>Correspondence can be addressed to jacob.namias@usm.edu.  </a:t>
            </a:r>
          </a:p>
          <a:p>
            <a:pPr algn="ctr" defTabSz="2194560" fontAlgn="auto">
              <a:spcBef>
                <a:spcPts val="0"/>
              </a:spcBef>
              <a:spcAft>
                <a:spcPts val="0"/>
              </a:spcAft>
              <a:defRPr/>
            </a:pPr>
            <a:r>
              <a:rPr lang="en-US" sz="3200" dirty="0">
                <a:solidFill>
                  <a:srgbClr val="000090"/>
                </a:solidFill>
                <a:latin typeface="+mj-lt"/>
                <a:cs typeface="Arial" pitchFamily="34" charset="0"/>
              </a:rPr>
              <a:t>More info available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5817825" y="2705471"/>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i="1" dirty="0">
                <a:solidFill>
                  <a:schemeClr val="bg1"/>
                </a:solidFill>
              </a:rPr>
              <a:t>Jacob M. </a:t>
            </a:r>
            <a:r>
              <a:rPr lang="en-US" sz="4000" b="1" i="1" dirty="0" err="1">
                <a:solidFill>
                  <a:schemeClr val="bg1"/>
                </a:solidFill>
              </a:rPr>
              <a:t>Namias</a:t>
            </a:r>
            <a:r>
              <a:rPr lang="en-US" sz="4000" b="1" i="1" dirty="0">
                <a:solidFill>
                  <a:schemeClr val="bg1"/>
                </a:solidFill>
              </a:rPr>
              <a:t>, Nicholas P. Maxwell, &amp; Mark J. Huff</a:t>
            </a: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1326300" y="224790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Pair</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D 15</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A 04</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 23</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H 36</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4038600" y="2247900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Task</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7888500" y="224790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Correct Response</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dirty="0">
                <a:solidFill>
                  <a:srgbClr val="000090"/>
                </a:solidFill>
                <a:latin typeface="Arial"/>
                <a:ea typeface="Arial"/>
                <a:cs typeface="Arial"/>
                <a:sym typeface="Arial"/>
              </a:rPr>
              <a:t>C</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346200" y="26670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457200" y="30175200"/>
            <a:ext cx="12375989" cy="105276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800" b="1" i="0" u="sng" strike="noStrike" cap="none" dirty="0">
                <a:solidFill>
                  <a:srgbClr val="000090"/>
                </a:solidFill>
                <a:latin typeface="Calibri"/>
                <a:ea typeface="Calibri"/>
                <a:cs typeface="Calibri"/>
                <a:sym typeface="Calibri"/>
              </a:rPr>
              <a:t>Note</a:t>
            </a:r>
            <a:r>
              <a:rPr lang="en-US" sz="2800" b="1" i="0" u="none" strike="noStrike" cap="none" dirty="0">
                <a:solidFill>
                  <a:srgbClr val="000090"/>
                </a:solidFill>
                <a:latin typeface="Calibri"/>
                <a:ea typeface="Calibri"/>
                <a:cs typeface="Calibri"/>
                <a:sym typeface="Calibri"/>
              </a:rPr>
              <a:t>: </a:t>
            </a:r>
            <a:r>
              <a:rPr lang="en-US" sz="2800" b="0" i="0" u="none" strike="noStrike" cap="none" dirty="0">
                <a:solidFill>
                  <a:srgbClr val="000090"/>
                </a:solidFill>
                <a:latin typeface="Calibri"/>
                <a:ea typeface="Calibri"/>
                <a:cs typeface="Calibri"/>
                <a:sym typeface="Calibri"/>
              </a:rPr>
              <a:t>The first two blocks always contained pure trials (CV or OE). The final two sets of trials were always switch blocks (Alt Runs or Random). </a:t>
            </a:r>
            <a:r>
              <a:rPr lang="en-US" sz="2800" b="0" i="0" u="none" strike="noStrike" cap="none" dirty="0">
                <a:solidFill>
                  <a:srgbClr val="000090"/>
                </a:solidFill>
                <a:highlight>
                  <a:srgbClr val="FFFF00"/>
                </a:highlight>
                <a:latin typeface="Calibri"/>
                <a:ea typeface="Calibri"/>
                <a:cs typeface="Calibri"/>
                <a:sym typeface="Calibri"/>
              </a:rPr>
              <a:t>MOCA</a:t>
            </a:r>
            <a:endParaRPr sz="2800" b="0" i="0" u="none" strike="noStrike" cap="none" dirty="0">
              <a:solidFill>
                <a:srgbClr val="000090"/>
              </a:solidFill>
              <a:highlight>
                <a:srgbClr val="FFFF00"/>
              </a:highlight>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081249613"/>
              </p:ext>
            </p:extLst>
          </p:nvPr>
        </p:nvGraphicFramePr>
        <p:xfrm>
          <a:off x="404846" y="18442707"/>
          <a:ext cx="12181710" cy="2194560"/>
        </p:xfrm>
        <a:graphic>
          <a:graphicData uri="http://schemas.openxmlformats.org/drawingml/2006/table">
            <a:tbl>
              <a:tblPr firstRow="1" bandRow="1">
                <a:tableStyleId>{5C22544A-7EE6-4342-B048-85BDC9FD1C3A}</a:tableStyleId>
              </a:tblPr>
              <a:tblGrid>
                <a:gridCol w="3580042">
                  <a:extLst>
                    <a:ext uri="{9D8B030D-6E8A-4147-A177-3AD203B41FA5}">
                      <a16:colId xmlns:a16="http://schemas.microsoft.com/office/drawing/2014/main" val="1785177098"/>
                    </a:ext>
                  </a:extLst>
                </a:gridCol>
                <a:gridCol w="1681454">
                  <a:extLst>
                    <a:ext uri="{9D8B030D-6E8A-4147-A177-3AD203B41FA5}">
                      <a16:colId xmlns:a16="http://schemas.microsoft.com/office/drawing/2014/main" val="77356670"/>
                    </a:ext>
                  </a:extLst>
                </a:gridCol>
                <a:gridCol w="2306738">
                  <a:extLst>
                    <a:ext uri="{9D8B030D-6E8A-4147-A177-3AD203B41FA5}">
                      <a16:colId xmlns:a16="http://schemas.microsoft.com/office/drawing/2014/main" val="3402814598"/>
                    </a:ext>
                  </a:extLst>
                </a:gridCol>
                <a:gridCol w="2306738">
                  <a:extLst>
                    <a:ext uri="{9D8B030D-6E8A-4147-A177-3AD203B41FA5}">
                      <a16:colId xmlns:a16="http://schemas.microsoft.com/office/drawing/2014/main" val="280787372"/>
                    </a:ext>
                  </a:extLst>
                </a:gridCol>
                <a:gridCol w="2306738">
                  <a:extLst>
                    <a:ext uri="{9D8B030D-6E8A-4147-A177-3AD203B41FA5}">
                      <a16:colId xmlns:a16="http://schemas.microsoft.com/office/drawing/2014/main" val="476310115"/>
                    </a:ext>
                  </a:extLst>
                </a:gridCol>
              </a:tblGrid>
              <a:tr h="428312">
                <a:tc>
                  <a:txBody>
                    <a:bodyPr/>
                    <a:lstStyle/>
                    <a:p>
                      <a:r>
                        <a:rPr lang="en-US" sz="300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u="none" dirty="0">
                          <a:solidFill>
                            <a:srgbClr val="000090"/>
                          </a:solidFill>
                        </a:rPr>
                        <a:t>M</a:t>
                      </a:r>
                      <a:r>
                        <a:rPr lang="en-US" sz="300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M</a:t>
                      </a:r>
                      <a:r>
                        <a:rPr lang="en-US" sz="300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485463">
                <a:tc>
                  <a:txBody>
                    <a:bodyPr/>
                    <a:lstStyle/>
                    <a:p>
                      <a:r>
                        <a:rPr lang="en-US" sz="3000" dirty="0">
                          <a:solidFill>
                            <a:srgbClr val="000090"/>
                          </a:solidFill>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19.67</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66%</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28.36</a:t>
                      </a: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485463">
                <a:tc>
                  <a:txBody>
                    <a:bodyPr/>
                    <a:lstStyle/>
                    <a:p>
                      <a:r>
                        <a:rPr lang="en-US" sz="300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485463">
                <a:tc>
                  <a:txBody>
                    <a:bodyPr/>
                    <a:lstStyle/>
                    <a:p>
                      <a:r>
                        <a:rPr lang="en-US" sz="300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480563" y="20779543"/>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88257" y="21793200"/>
            <a:ext cx="7227171" cy="584775"/>
          </a:xfrm>
          <a:prstGeom prst="rect">
            <a:avLst/>
          </a:prstGeom>
          <a:noFill/>
        </p:spPr>
        <p:txBody>
          <a:bodyPr wrap="square" rtlCol="0">
            <a:spAutoFit/>
          </a:bodyPr>
          <a:lstStyle/>
          <a:p>
            <a:r>
              <a:rPr lang="en-US" sz="3200" b="1" u="sng" dirty="0">
                <a:solidFill>
                  <a:srgbClr val="000090"/>
                </a:solidFill>
              </a:rPr>
              <a:t>Letters</a:t>
            </a:r>
            <a:r>
              <a:rPr lang="en-US" sz="3200" b="1" dirty="0">
                <a:solidFill>
                  <a:srgbClr val="000090"/>
                </a:solidFill>
              </a:rPr>
              <a:t>:</a:t>
            </a:r>
            <a:r>
              <a:rPr lang="en-US" sz="3200" dirty="0"/>
              <a:t> </a:t>
            </a:r>
            <a:r>
              <a:rPr lang="en-US" sz="32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99950" y="21717000"/>
            <a:ext cx="6644850" cy="584775"/>
          </a:xfrm>
          <a:prstGeom prst="rect">
            <a:avLst/>
          </a:prstGeom>
          <a:noFill/>
        </p:spPr>
        <p:txBody>
          <a:bodyPr wrap="square" rtlCol="0">
            <a:spAutoFit/>
          </a:bodyPr>
          <a:lstStyle/>
          <a:p>
            <a:r>
              <a:rPr lang="en-US" sz="3200" b="1" u="sng" dirty="0">
                <a:solidFill>
                  <a:srgbClr val="000090"/>
                </a:solidFill>
              </a:rPr>
              <a:t>Numbers</a:t>
            </a:r>
            <a:r>
              <a:rPr lang="en-US" sz="3200" b="1" dirty="0">
                <a:solidFill>
                  <a:srgbClr val="000090"/>
                </a:solidFill>
              </a:rPr>
              <a:t>:</a:t>
            </a:r>
            <a:r>
              <a:rPr lang="en-US" sz="3200" dirty="0"/>
              <a:t> </a:t>
            </a:r>
            <a:r>
              <a:rPr lang="en-US" sz="32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569957" y="4332437"/>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683948" y="12649200"/>
            <a:ext cx="9372600" cy="1415772"/>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Results: Mean RTs</a:t>
            </a:r>
            <a:endParaRPr lang="en-US" sz="48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15639819" y="23006239"/>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Ex-Gaussian Analysis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30004776" y="31716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err="1">
                <a:solidFill>
                  <a:srgbClr val="0080FF"/>
                </a:solidFill>
              </a:rPr>
              <a:t>Vincentile</a:t>
            </a:r>
            <a:r>
              <a:rPr lang="en-US" sz="4800" b="1" u="sng" dirty="0">
                <a:solidFill>
                  <a:srgbClr val="0080FF"/>
                </a:solidFill>
              </a:rPr>
              <a:t> Plots</a:t>
            </a:r>
          </a:p>
          <a:p>
            <a:pPr algn="ctr" defTabSz="1347788" eaLnBrk="0" hangingPunct="0"/>
            <a:endParaRPr lang="en-US" sz="4400" b="1" u="sng" dirty="0">
              <a:solidFill>
                <a:srgbClr val="0000FF"/>
              </a:solidFill>
            </a:endParaRPr>
          </a:p>
        </p:txBody>
      </p:sp>
      <p:sp>
        <p:nvSpPr>
          <p:cNvPr id="67" name="TextBox 66">
            <a:extLst>
              <a:ext uri="{FF2B5EF4-FFF2-40B4-BE49-F238E27FC236}">
                <a16:creationId xmlns:a16="http://schemas.microsoft.com/office/drawing/2014/main" id="{1A89A707-0DAB-4C77-B874-F151DE4F9438}"/>
              </a:ext>
            </a:extLst>
          </p:cNvPr>
          <p:cNvSpPr txBox="1"/>
          <p:nvPr/>
        </p:nvSpPr>
        <p:spPr>
          <a:xfrm>
            <a:off x="24871032" y="28906562"/>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Lst>
          </a:blip>
          <a:srcRect l="6982" t="6946" r="9005" b="3979"/>
          <a:stretch/>
        </p:blipFill>
        <p:spPr>
          <a:xfrm>
            <a:off x="13938665" y="3657600"/>
            <a:ext cx="12774907" cy="9029841"/>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8"/>
          <a:srcRect l="4898" t="7477" r="8898" b="4605"/>
          <a:stretch/>
        </p:blipFill>
        <p:spPr>
          <a:xfrm>
            <a:off x="13475923" y="13876367"/>
            <a:ext cx="13280562" cy="9029841"/>
          </a:xfrm>
          <a:prstGeom prst="rect">
            <a:avLst/>
          </a:prstGeom>
        </p:spPr>
      </p:pic>
      <p:pic>
        <p:nvPicPr>
          <p:cNvPr id="30" name="Picture 29" descr="Graphical user interface, chart&#10;&#10;Description automatically generated">
            <a:extLst>
              <a:ext uri="{FF2B5EF4-FFF2-40B4-BE49-F238E27FC236}">
                <a16:creationId xmlns:a16="http://schemas.microsoft.com/office/drawing/2014/main" id="{BF8F7D30-F763-4476-8F59-66FE912BEA91}"/>
              </a:ext>
            </a:extLst>
          </p:cNvPr>
          <p:cNvPicPr>
            <a:picLocks noChangeAspect="1"/>
          </p:cNvPicPr>
          <p:nvPr/>
        </p:nvPicPr>
        <p:blipFill rotWithShape="1">
          <a:blip r:embed="rId9"/>
          <a:srcRect l="5995" t="8639" r="9510" b="49155"/>
          <a:stretch/>
        </p:blipFill>
        <p:spPr>
          <a:xfrm>
            <a:off x="28000447" y="5351340"/>
            <a:ext cx="13409801" cy="4018891"/>
          </a:xfrm>
          <a:prstGeom prst="rect">
            <a:avLst/>
          </a:prstGeom>
        </p:spPr>
      </p:pic>
      <p:pic>
        <p:nvPicPr>
          <p:cNvPr id="77" name="Picture 76" descr="Graphical user interface, chart&#10;&#10;Description automatically generated">
            <a:extLst>
              <a:ext uri="{FF2B5EF4-FFF2-40B4-BE49-F238E27FC236}">
                <a16:creationId xmlns:a16="http://schemas.microsoft.com/office/drawing/2014/main" id="{809239AF-C8F1-4E5A-AEFA-12046D9B25D9}"/>
              </a:ext>
            </a:extLst>
          </p:cNvPr>
          <p:cNvPicPr>
            <a:picLocks noChangeAspect="1"/>
          </p:cNvPicPr>
          <p:nvPr/>
        </p:nvPicPr>
        <p:blipFill rotWithShape="1">
          <a:blip r:embed="rId9"/>
          <a:srcRect l="5995" t="49619" r="9510" b="5653"/>
          <a:stretch/>
        </p:blipFill>
        <p:spPr>
          <a:xfrm>
            <a:off x="28045444" y="13810806"/>
            <a:ext cx="13563600" cy="4307933"/>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327600" y="19539228"/>
            <a:ext cx="9372600" cy="1415772"/>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Conclusions</a:t>
            </a:r>
            <a:endParaRPr lang="en-US" sz="4800" b="1" dirty="0">
              <a:solidFill>
                <a:srgbClr val="0000FF"/>
              </a:solidFill>
            </a:endParaRP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5331504" y="12435133"/>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5415372" y="22776009"/>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627076" y="13212790"/>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84974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73" name="Google Shape;462;p29">
            <a:extLst>
              <a:ext uri="{FF2B5EF4-FFF2-40B4-BE49-F238E27FC236}">
                <a16:creationId xmlns:a16="http://schemas.microsoft.com/office/drawing/2014/main" id="{A4016241-144D-45E5-B55F-1C04B9929FFC}"/>
              </a:ext>
            </a:extLst>
          </p:cNvPr>
          <p:cNvSpPr/>
          <p:nvPr/>
        </p:nvSpPr>
        <p:spPr>
          <a:xfrm>
            <a:off x="5026636" y="26623579"/>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Blocks</a:t>
            </a:r>
          </a:p>
          <a:p>
            <a:pPr marL="0" marR="0" lvl="0" indent="0" algn="ctr" rtl="0">
              <a:lnSpc>
                <a:spcPct val="100000"/>
              </a:lnSpc>
              <a:spcBef>
                <a:spcPts val="0"/>
              </a:spcBef>
              <a:spcAft>
                <a:spcPts val="0"/>
              </a:spcAft>
              <a:buClr>
                <a:srgbClr val="000000"/>
              </a:buClr>
              <a:buSzPts val="4400"/>
              <a:buFont typeface="Arial"/>
              <a:buNone/>
            </a:pPr>
            <a:r>
              <a:rPr lang="en-US" sz="3600" b="1"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83" name="Google Shape;462;p29">
            <a:extLst>
              <a:ext uri="{FF2B5EF4-FFF2-40B4-BE49-F238E27FC236}">
                <a16:creationId xmlns:a16="http://schemas.microsoft.com/office/drawing/2014/main" id="{7093765C-CA67-427F-AF36-187B24F64F11}"/>
              </a:ext>
            </a:extLst>
          </p:cNvPr>
          <p:cNvSpPr/>
          <p:nvPr/>
        </p:nvSpPr>
        <p:spPr>
          <a:xfrm>
            <a:off x="9144000" y="26593800"/>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MoCA</a:t>
            </a:r>
            <a:endParaRPr sz="48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683236" y="26623579"/>
            <a:ext cx="4574567" cy="3378511"/>
            <a:chOff x="12506446" y="15971046"/>
            <a:chExt cx="3124565" cy="1736584"/>
          </a:xfrm>
        </p:grpSpPr>
        <p:sp>
          <p:nvSpPr>
            <p:cNvPr id="61" name="Google Shape;462;p29">
              <a:extLst>
                <a:ext uri="{FF2B5EF4-FFF2-40B4-BE49-F238E27FC236}">
                  <a16:creationId xmlns:a16="http://schemas.microsoft.com/office/drawing/2014/main" id="{83EB7919-85A0-49E0-84E4-8088560A8226}"/>
                </a:ext>
              </a:extLst>
            </p:cNvPr>
            <p:cNvSpPr/>
            <p:nvPr/>
          </p:nvSpPr>
          <p:spPr>
            <a:xfrm>
              <a:off x="12506446" y="15971046"/>
              <a:ext cx="2239767" cy="1736584"/>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a:t>
              </a:r>
              <a:r>
                <a:rPr lang="en-US" sz="4800" b="1" dirty="0">
                  <a:solidFill>
                    <a:srgbClr val="FFFFFF"/>
                  </a:solidFill>
                  <a:latin typeface="Arial"/>
                  <a:ea typeface="Arial"/>
                  <a:cs typeface="Arial"/>
                  <a:sym typeface="Arial"/>
                </a:rPr>
                <a:t>Trials</a:t>
              </a:r>
            </a:p>
            <a:p>
              <a:pPr marL="0" marR="0" lvl="0" indent="0" algn="ctr" rtl="0">
                <a:lnSpc>
                  <a:spcPct val="100000"/>
                </a:lnSpc>
                <a:spcBef>
                  <a:spcPts val="0"/>
                </a:spcBef>
                <a:spcAft>
                  <a:spcPts val="0"/>
                </a:spcAft>
                <a:buClr>
                  <a:srgbClr val="000000"/>
                </a:buClr>
                <a:buSzPts val="4400"/>
                <a:buFont typeface="Arial"/>
                <a:buNone/>
              </a:pPr>
              <a:r>
                <a:rPr lang="en-US" sz="3600" b="1" i="0" u="none" strike="noStrike" cap="none"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6" name="Google Shape;463;p29">
            <a:extLst>
              <a:ext uri="{FF2B5EF4-FFF2-40B4-BE49-F238E27FC236}">
                <a16:creationId xmlns:a16="http://schemas.microsoft.com/office/drawing/2014/main" id="{92407F67-DCAD-4A19-9092-85DF207E6962}"/>
              </a:ext>
            </a:extLst>
          </p:cNvPr>
          <p:cNvSpPr/>
          <p:nvPr/>
        </p:nvSpPr>
        <p:spPr>
          <a:xfrm>
            <a:off x="7916578" y="27618440"/>
            <a:ext cx="1608422" cy="1253675"/>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7478</TotalTime>
  <Words>856</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Nicholas Maxwell</cp:lastModifiedBy>
  <cp:revision>395</cp:revision>
  <dcterms:created xsi:type="dcterms:W3CDTF">2013-06-02T20:38:49Z</dcterms:created>
  <dcterms:modified xsi:type="dcterms:W3CDTF">2022-03-11T16:40:43Z</dcterms:modified>
</cp:coreProperties>
</file>