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FE9073-15DF-6984-6A99-74371DB31B9B}" name="Nick Maxwell" initials="NM" userId="Nick Maxwell"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 id="4" name="Nicholas Maxwell" initials="NM" lastIdx="6" clrIdx="3">
    <p:extLst>
      <p:ext uri="{19B8F6BF-5375-455C-9EA6-DF929625EA0E}">
        <p15:presenceInfo xmlns:p15="http://schemas.microsoft.com/office/powerpoint/2012/main" userId="S::w10026941@usm.edu::1a044d9d-3e7b-4dec-96dd-0930cc4f0d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0"/>
    <a:srgbClr val="0080FF"/>
    <a:srgbClr val="179923"/>
    <a:srgbClr val="00CC00"/>
    <a:srgbClr val="0000FF"/>
    <a:srgbClr val="07E32C"/>
    <a:srgbClr val="09104F"/>
    <a:srgbClr val="202248"/>
    <a:srgbClr val="2E3150"/>
    <a:srgbClr val="373B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4173" autoAdjust="0"/>
  </p:normalViewPr>
  <p:slideViewPr>
    <p:cSldViewPr snapToObjects="1">
      <p:cViewPr>
        <p:scale>
          <a:sx n="33" d="100"/>
          <a:sy n="33" d="100"/>
        </p:scale>
        <p:origin x="-1218" y="-3354"/>
      </p:cViewPr>
      <p:guideLst>
        <p:guide orient="horz" pos="9936"/>
        <p:guide pos="1324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8/10/relationships/authors" Targe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3/20/2022</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3/20/2022</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ounded Rectangle 144"/>
          <p:cNvSpPr/>
          <p:nvPr/>
        </p:nvSpPr>
        <p:spPr>
          <a:xfrm>
            <a:off x="13106400" y="2667000"/>
            <a:ext cx="13746003" cy="287688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latin typeface="Arial" pitchFamily="34" charset="0"/>
              <a:cs typeface="Arial" pitchFamily="34" charset="0"/>
            </a:endParaRPr>
          </a:p>
        </p:txBody>
      </p:sp>
      <p:sp>
        <p:nvSpPr>
          <p:cNvPr id="52" name="Rounded Rectangle 51"/>
          <p:cNvSpPr/>
          <p:nvPr/>
        </p:nvSpPr>
        <p:spPr>
          <a:xfrm>
            <a:off x="245828" y="17297400"/>
            <a:ext cx="12649948" cy="805199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393524" y="-228600"/>
            <a:ext cx="27343276" cy="3018820"/>
          </a:xfrm>
          <a:prstGeom prst="rect">
            <a:avLst/>
          </a:prstGeom>
          <a:noFill/>
          <a:ln w="9525">
            <a:noFill/>
            <a:miter lim="800000"/>
            <a:headEnd/>
            <a:tailEnd/>
          </a:ln>
        </p:spPr>
        <p:txBody>
          <a:bodyPr lIns="369484" tIns="184741" rIns="369484" bIns="184741" anchor="ctr"/>
          <a:lstStyle/>
          <a:p>
            <a:pPr defTabSz="3694113">
              <a:defRPr/>
            </a:pPr>
            <a:r>
              <a:rPr lang="en-US" sz="4600" kern="0" dirty="0">
                <a:solidFill>
                  <a:schemeClr val="bg1"/>
                </a:solidFill>
                <a:latin typeface="Arial Black"/>
                <a:ea typeface="+mj-ea"/>
                <a:cs typeface="Arial Black"/>
              </a:rPr>
              <a:t>Evaluating Switch Costs using Alternating-Runs and Random Sequencing in the Consonant-Vowel/Odd-Even Task in Younger, Healthy Older, and Mildly Impaired Older Adults</a:t>
            </a:r>
            <a:endParaRPr lang="en-US" sz="46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245829" y="2701636"/>
            <a:ext cx="12663926" cy="14424168"/>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049048" y="17318571"/>
            <a:ext cx="14844106" cy="1257753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357777" y="4343400"/>
            <a:ext cx="12649949" cy="13597464"/>
          </a:xfrm>
          <a:prstGeom prst="rect">
            <a:avLst/>
          </a:prstGeom>
          <a:noFill/>
          <a:ln w="9525">
            <a:noFill/>
            <a:miter lim="800000"/>
            <a:headEnd/>
            <a:tailEnd/>
          </a:ln>
        </p:spPr>
        <p:txBody>
          <a:bodyPr lIns="170682" tIns="67367" rIns="170682" bIns="67367"/>
          <a:lstStyle/>
          <a:p>
            <a:pPr lvl="0">
              <a:lnSpc>
                <a:spcPct val="107916"/>
              </a:lnSpc>
              <a:spcBef>
                <a:spcPts val="800"/>
              </a:spcBef>
              <a:spcAft>
                <a:spcPts val="0"/>
              </a:spcAft>
              <a:buClr>
                <a:schemeClr val="dk1"/>
              </a:buClr>
              <a:buSzPts val="1100"/>
            </a:pPr>
            <a:r>
              <a:rPr lang="en-US" sz="3100" b="0" i="0" u="none" strike="noStrike" cap="none" dirty="0">
                <a:solidFill>
                  <a:srgbClr val="000090"/>
                </a:solidFill>
                <a:latin typeface="Calibri"/>
                <a:ea typeface="Calibri"/>
                <a:cs typeface="Calibri"/>
                <a:sym typeface="Calibri"/>
              </a:rPr>
              <a:t>In the </a:t>
            </a:r>
            <a:r>
              <a:rPr lang="en-US" sz="3100" b="1" i="0" u="none" strike="noStrike" cap="none" dirty="0">
                <a:solidFill>
                  <a:srgbClr val="000090"/>
                </a:solidFill>
                <a:latin typeface="Calibri"/>
                <a:ea typeface="Calibri"/>
                <a:cs typeface="Calibri"/>
                <a:sym typeface="Calibri"/>
              </a:rPr>
              <a:t>Consonant-Vowel/Odd-Even task </a:t>
            </a:r>
            <a:r>
              <a:rPr lang="en-US" sz="3100" b="0" i="0" u="none" strike="noStrike" cap="none" dirty="0">
                <a:solidFill>
                  <a:srgbClr val="000090"/>
                </a:solidFill>
                <a:latin typeface="Calibri"/>
                <a:ea typeface="Calibri"/>
                <a:cs typeface="Calibri"/>
                <a:sym typeface="Calibri"/>
              </a:rPr>
              <a:t>(</a:t>
            </a:r>
            <a:r>
              <a:rPr lang="en-US" sz="3100" b="1" i="0" u="none" strike="noStrike" cap="none" dirty="0">
                <a:solidFill>
                  <a:srgbClr val="000090"/>
                </a:solidFill>
                <a:latin typeface="Calibri"/>
                <a:ea typeface="Calibri"/>
                <a:cs typeface="Calibri"/>
                <a:sym typeface="Calibri"/>
              </a:rPr>
              <a:t>CVOE</a:t>
            </a:r>
            <a:r>
              <a:rPr lang="en-US" sz="3100" dirty="0">
                <a:solidFill>
                  <a:srgbClr val="000090"/>
                </a:solidFill>
                <a:latin typeface="Calibri"/>
                <a:ea typeface="Calibri"/>
                <a:cs typeface="Calibri"/>
                <a:sym typeface="Calibri"/>
              </a:rPr>
              <a:t>;</a:t>
            </a:r>
            <a:r>
              <a:rPr lang="en-US" sz="3100" b="0" i="0" u="none" strike="noStrike" cap="none" dirty="0">
                <a:solidFill>
                  <a:srgbClr val="000090"/>
                </a:solidFill>
                <a:latin typeface="Calibri"/>
                <a:ea typeface="Calibri"/>
                <a:cs typeface="Calibri"/>
                <a:sym typeface="Calibri"/>
              </a:rPr>
              <a:t> </a:t>
            </a:r>
            <a:r>
              <a:rPr lang="en-US" sz="3100" b="0" i="0" u="none" strike="noStrike" cap="none" dirty="0" err="1">
                <a:solidFill>
                  <a:srgbClr val="000090"/>
                </a:solidFill>
                <a:latin typeface="Calibri"/>
                <a:ea typeface="Calibri"/>
                <a:cs typeface="Calibri"/>
                <a:sym typeface="Calibri"/>
              </a:rPr>
              <a:t>Minear</a:t>
            </a:r>
            <a:r>
              <a:rPr lang="en-US" sz="3100" b="0" i="0" u="none" strike="noStrike" cap="none" dirty="0">
                <a:solidFill>
                  <a:srgbClr val="000090"/>
                </a:solidFill>
                <a:latin typeface="Calibri"/>
                <a:ea typeface="Calibri"/>
                <a:cs typeface="Calibri"/>
                <a:sym typeface="Calibri"/>
              </a:rPr>
              <a:t> &amp; Shah, 2008), </a:t>
            </a:r>
            <a:r>
              <a:rPr lang="en-US" sz="3100" dirty="0">
                <a:solidFill>
                  <a:srgbClr val="000090"/>
                </a:solidFill>
                <a:latin typeface="Calibri"/>
                <a:ea typeface="Calibri"/>
                <a:cs typeface="Calibri"/>
                <a:sym typeface="Calibri"/>
              </a:rPr>
              <a:t>participants view bivalent stimuli </a:t>
            </a:r>
            <a:r>
              <a:rPr lang="en-US" sz="3100" b="0" i="0" u="none" strike="noStrike" cap="none" dirty="0">
                <a:solidFill>
                  <a:srgbClr val="000090"/>
                </a:solidFill>
                <a:latin typeface="Calibri"/>
                <a:ea typeface="Calibri"/>
                <a:cs typeface="Calibri"/>
                <a:sym typeface="Calibri"/>
              </a:rPr>
              <a:t>(e.g., A 08) and quickly classify the letter (Consonant/Vowel) or number (Odd/Even). Because participants complete </a:t>
            </a:r>
            <a:r>
              <a:rPr lang="en-US" sz="3100" dirty="0">
                <a:solidFill>
                  <a:srgbClr val="000090"/>
                </a:solidFill>
                <a:latin typeface="Calibri"/>
                <a:ea typeface="Calibri"/>
                <a:cs typeface="Calibri"/>
                <a:sym typeface="Calibri"/>
              </a:rPr>
              <a:t>pure blocks (i.e.., all trials are the same task)</a:t>
            </a:r>
            <a:r>
              <a:rPr lang="en-US" sz="3100" b="0" i="0" u="none" strike="noStrike" cap="none" dirty="0">
                <a:solidFill>
                  <a:srgbClr val="000090"/>
                </a:solidFill>
                <a:latin typeface="Calibri"/>
                <a:ea typeface="Calibri"/>
                <a:cs typeface="Calibri"/>
                <a:sym typeface="Calibri"/>
              </a:rPr>
              <a:t> and switch blocks (i.e., switching between both classification tasks), the CVOE can be used to compare </a:t>
            </a:r>
            <a:r>
              <a:rPr lang="en-US" sz="3100" i="1" dirty="0">
                <a:solidFill>
                  <a:srgbClr val="000090"/>
                </a:solidFill>
                <a:latin typeface="Calibri"/>
                <a:ea typeface="Calibri"/>
                <a:cs typeface="Calibri"/>
                <a:sym typeface="Calibri"/>
              </a:rPr>
              <a:t>global </a:t>
            </a:r>
            <a:r>
              <a:rPr lang="en-US" sz="3100" dirty="0">
                <a:solidFill>
                  <a:srgbClr val="000090"/>
                </a:solidFill>
                <a:latin typeface="Calibri"/>
                <a:ea typeface="Calibri"/>
                <a:cs typeface="Calibri"/>
                <a:sym typeface="Calibri"/>
              </a:rPr>
              <a:t>and </a:t>
            </a:r>
            <a:r>
              <a:rPr lang="en-US" sz="3100" i="1" dirty="0">
                <a:solidFill>
                  <a:srgbClr val="000090"/>
                </a:solidFill>
                <a:latin typeface="Calibri"/>
                <a:ea typeface="Calibri"/>
                <a:cs typeface="Calibri"/>
                <a:sym typeface="Calibri"/>
              </a:rPr>
              <a:t>local </a:t>
            </a:r>
            <a:r>
              <a:rPr lang="en-US" sz="3100" dirty="0">
                <a:solidFill>
                  <a:srgbClr val="000090"/>
                </a:solidFill>
                <a:latin typeface="Calibri"/>
                <a:ea typeface="Calibri"/>
                <a:cs typeface="Calibri"/>
                <a:sym typeface="Calibri"/>
              </a:rPr>
              <a:t>switch costs.</a:t>
            </a:r>
            <a:r>
              <a:rPr lang="en-US" sz="3100" b="0" i="0" u="none" strike="noStrike" cap="none" dirty="0">
                <a:solidFill>
                  <a:srgbClr val="000090"/>
                </a:solidFill>
                <a:latin typeface="Calibri"/>
                <a:ea typeface="Calibri"/>
                <a:cs typeface="Calibri"/>
                <a:sym typeface="Calibri"/>
              </a:rPr>
              <a:t> </a:t>
            </a:r>
            <a:r>
              <a:rPr lang="en-US" sz="3100" b="1" dirty="0">
                <a:solidFill>
                  <a:srgbClr val="000090"/>
                </a:solidFill>
                <a:latin typeface="Calibri"/>
                <a:ea typeface="Calibri"/>
                <a:cs typeface="Calibri"/>
                <a:sym typeface="Calibri"/>
              </a:rPr>
              <a:t>G</a:t>
            </a:r>
            <a:r>
              <a:rPr lang="en-US" sz="3100" b="1" i="0" u="none" strike="noStrike" cap="none" dirty="0">
                <a:solidFill>
                  <a:srgbClr val="000090"/>
                </a:solidFill>
                <a:latin typeface="Calibri"/>
                <a:ea typeface="Calibri"/>
                <a:cs typeface="Calibri"/>
                <a:sym typeface="Calibri"/>
              </a:rPr>
              <a:t>lobal</a:t>
            </a:r>
            <a:r>
              <a:rPr lang="en-US" sz="3100" b="0" i="0" u="none" strike="noStrike" cap="none" dirty="0">
                <a:solidFill>
                  <a:srgbClr val="000090"/>
                </a:solidFill>
                <a:latin typeface="Calibri"/>
                <a:ea typeface="Calibri"/>
                <a:cs typeface="Calibri"/>
                <a:sym typeface="Calibri"/>
              </a:rPr>
              <a:t> </a:t>
            </a:r>
            <a:r>
              <a:rPr lang="en-US" sz="3100" b="1" i="0" u="none" strike="noStrike" cap="none" dirty="0">
                <a:solidFill>
                  <a:srgbClr val="000090"/>
                </a:solidFill>
                <a:latin typeface="Calibri"/>
                <a:ea typeface="Calibri"/>
                <a:cs typeface="Calibri"/>
                <a:sym typeface="Calibri"/>
              </a:rPr>
              <a:t>costs</a:t>
            </a:r>
            <a:r>
              <a:rPr lang="en-US" sz="3100" b="0" i="0" u="none" strike="noStrike" cap="none" dirty="0">
                <a:solidFill>
                  <a:srgbClr val="000090"/>
                </a:solidFill>
                <a:latin typeface="Calibri"/>
                <a:ea typeface="Calibri"/>
                <a:cs typeface="Calibri"/>
                <a:sym typeface="Calibri"/>
              </a:rPr>
              <a:t> (</a:t>
            </a:r>
            <a:r>
              <a:rPr lang="en-US" sz="3100" dirty="0">
                <a:solidFill>
                  <a:srgbClr val="000090"/>
                </a:solidFill>
                <a:latin typeface="Calibri"/>
                <a:ea typeface="Calibri"/>
                <a:cs typeface="Calibri"/>
                <a:sym typeface="Calibri"/>
              </a:rPr>
              <a:t>i.e., </a:t>
            </a:r>
            <a:r>
              <a:rPr lang="en-US" sz="3100" b="0" i="0" u="none" strike="noStrike" cap="none" dirty="0">
                <a:solidFill>
                  <a:srgbClr val="000090"/>
                </a:solidFill>
                <a:latin typeface="Calibri"/>
                <a:ea typeface="Calibri"/>
                <a:cs typeface="Calibri"/>
                <a:sym typeface="Calibri"/>
              </a:rPr>
              <a:t>non-switch - pure trials) denote </a:t>
            </a:r>
            <a:r>
              <a:rPr lang="en-US" sz="3100" dirty="0">
                <a:solidFill>
                  <a:srgbClr val="000090"/>
                </a:solidFill>
                <a:latin typeface="Calibri"/>
                <a:ea typeface="Calibri"/>
                <a:cs typeface="Calibri"/>
                <a:sym typeface="Calibri"/>
              </a:rPr>
              <a:t>the</a:t>
            </a:r>
            <a:r>
              <a:rPr lang="en-US" sz="3100" b="0" i="0" u="none" strike="noStrike" cap="none" dirty="0">
                <a:solidFill>
                  <a:srgbClr val="000090"/>
                </a:solidFill>
                <a:latin typeface="Calibri"/>
                <a:ea typeface="Calibri"/>
                <a:cs typeface="Calibri"/>
                <a:sym typeface="Calibri"/>
              </a:rPr>
              <a:t> cost of keeping multiple task-sets active in working memory. </a:t>
            </a:r>
            <a:r>
              <a:rPr lang="en-US" sz="3100" b="1" i="0" u="none" strike="noStrike" cap="none" dirty="0">
                <a:solidFill>
                  <a:srgbClr val="000090"/>
                </a:solidFill>
                <a:latin typeface="Calibri"/>
                <a:ea typeface="Calibri"/>
                <a:cs typeface="Calibri"/>
                <a:sym typeface="Calibri"/>
              </a:rPr>
              <a:t>Local</a:t>
            </a:r>
            <a:r>
              <a:rPr lang="en-US" sz="3100" b="0" i="0" u="none" strike="noStrike" cap="none" dirty="0">
                <a:solidFill>
                  <a:srgbClr val="000090"/>
                </a:solidFill>
                <a:latin typeface="Calibri"/>
                <a:ea typeface="Calibri"/>
                <a:cs typeface="Calibri"/>
                <a:sym typeface="Calibri"/>
              </a:rPr>
              <a:t> </a:t>
            </a:r>
            <a:r>
              <a:rPr lang="en-US" sz="3100" b="1" i="0" u="none" strike="noStrike" cap="none" dirty="0">
                <a:solidFill>
                  <a:srgbClr val="000090"/>
                </a:solidFill>
                <a:latin typeface="Calibri"/>
                <a:ea typeface="Calibri"/>
                <a:cs typeface="Calibri"/>
                <a:sym typeface="Calibri"/>
              </a:rPr>
              <a:t>costs</a:t>
            </a:r>
            <a:r>
              <a:rPr lang="en-US" sz="3100" b="0" i="0" u="none" strike="noStrike" cap="none" dirty="0">
                <a:solidFill>
                  <a:srgbClr val="000090"/>
                </a:solidFill>
                <a:latin typeface="Calibri"/>
                <a:ea typeface="Calibri"/>
                <a:cs typeface="Calibri"/>
                <a:sym typeface="Calibri"/>
              </a:rPr>
              <a:t> (i.e., switch - non-switch trials) reflect task-set reconfiguration processes from switching tasks within the same block</a:t>
            </a:r>
            <a:r>
              <a:rPr lang="en-US" sz="3100" dirty="0">
                <a:solidFill>
                  <a:srgbClr val="000090"/>
                </a:solidFill>
                <a:latin typeface="Calibri"/>
                <a:ea typeface="Calibri"/>
                <a:cs typeface="Calibri"/>
                <a:sym typeface="Calibri"/>
              </a:rPr>
              <a:t>.</a:t>
            </a:r>
          </a:p>
          <a:p>
            <a:pPr lvl="0">
              <a:lnSpc>
                <a:spcPct val="107916"/>
              </a:lnSpc>
              <a:spcBef>
                <a:spcPts val="800"/>
              </a:spcBef>
              <a:spcAft>
                <a:spcPts val="0"/>
              </a:spcAft>
              <a:buClr>
                <a:schemeClr val="dk1"/>
              </a:buClr>
              <a:buSzPts val="1100"/>
            </a:pPr>
            <a:endParaRPr lang="en-US" sz="3100" dirty="0">
              <a:solidFill>
                <a:srgbClr val="000090"/>
              </a:solidFill>
              <a:latin typeface="Calibri"/>
              <a:ea typeface="Calibri"/>
              <a:cs typeface="Calibri"/>
              <a:sym typeface="Calibri"/>
            </a:endParaRPr>
          </a:p>
          <a:p>
            <a:pPr lvl="0">
              <a:lnSpc>
                <a:spcPct val="107916"/>
              </a:lnSpc>
              <a:spcBef>
                <a:spcPts val="800"/>
              </a:spcBef>
              <a:spcAft>
                <a:spcPts val="0"/>
              </a:spcAft>
              <a:buClr>
                <a:schemeClr val="dk1"/>
              </a:buClr>
              <a:buSzPts val="1100"/>
            </a:pPr>
            <a:endParaRPr lang="en-US" sz="200" dirty="0">
              <a:solidFill>
                <a:srgbClr val="000090"/>
              </a:solidFill>
              <a:latin typeface="Calibri"/>
              <a:ea typeface="Calibri"/>
              <a:cs typeface="Calibri"/>
              <a:sym typeface="Calibri"/>
            </a:endParaRPr>
          </a:p>
          <a:p>
            <a:pPr lvl="0">
              <a:lnSpc>
                <a:spcPct val="107916"/>
              </a:lnSpc>
              <a:spcBef>
                <a:spcPts val="800"/>
              </a:spcBef>
              <a:spcAft>
                <a:spcPts val="0"/>
              </a:spcAft>
              <a:buClr>
                <a:schemeClr val="dk1"/>
              </a:buClr>
              <a:buSzPts val="1100"/>
            </a:pPr>
            <a:r>
              <a:rPr lang="en-US" sz="3100" dirty="0">
                <a:solidFill>
                  <a:srgbClr val="000090"/>
                </a:solidFill>
                <a:latin typeface="Calibri"/>
                <a:ea typeface="Calibri"/>
                <a:cs typeface="Calibri"/>
                <a:sym typeface="Calibri"/>
              </a:rPr>
              <a:t>CVOE switch trials are often presented using a </a:t>
            </a:r>
            <a:r>
              <a:rPr lang="en-US" sz="3100" b="0" i="0" u="none" strike="noStrike" cap="none" dirty="0">
                <a:solidFill>
                  <a:srgbClr val="000090"/>
                </a:solidFill>
                <a:latin typeface="Calibri"/>
                <a:ea typeface="Calibri"/>
                <a:cs typeface="Calibri"/>
                <a:sym typeface="Calibri"/>
              </a:rPr>
              <a:t>predictable, </a:t>
            </a:r>
            <a:r>
              <a:rPr lang="en-US" sz="3100" b="1" i="0" u="none" strike="noStrike" cap="none" dirty="0">
                <a:solidFill>
                  <a:srgbClr val="000090"/>
                </a:solidFill>
                <a:latin typeface="Calibri"/>
                <a:ea typeface="Calibri"/>
                <a:cs typeface="Calibri"/>
                <a:sym typeface="Calibri"/>
              </a:rPr>
              <a:t>alternating-runs sequence</a:t>
            </a:r>
            <a:r>
              <a:rPr lang="en-US" sz="3100" b="0" i="0" u="none" strike="noStrike" cap="none" dirty="0">
                <a:solidFill>
                  <a:srgbClr val="000090"/>
                </a:solidFill>
                <a:latin typeface="Calibri"/>
                <a:ea typeface="Calibri"/>
                <a:cs typeface="Calibri"/>
                <a:sym typeface="Calibri"/>
              </a:rPr>
              <a:t> (e.g., CV, CV, OE, OE, CV, CV). </a:t>
            </a:r>
            <a:r>
              <a:rPr lang="en-US" sz="3100" dirty="0">
                <a:solidFill>
                  <a:srgbClr val="000090"/>
                </a:solidFill>
                <a:latin typeface="Calibri"/>
                <a:ea typeface="Calibri"/>
                <a:cs typeface="Calibri"/>
                <a:sym typeface="Calibri"/>
              </a:rPr>
              <a:t>The present study compares alternating runs to </a:t>
            </a:r>
            <a:r>
              <a:rPr lang="en-US" sz="3100" b="1" dirty="0">
                <a:solidFill>
                  <a:srgbClr val="000090"/>
                </a:solidFill>
                <a:latin typeface="Calibri"/>
                <a:ea typeface="Calibri"/>
                <a:cs typeface="Calibri"/>
                <a:sym typeface="Calibri"/>
              </a:rPr>
              <a:t>random switching</a:t>
            </a:r>
            <a:r>
              <a:rPr lang="en-US" sz="3100" dirty="0">
                <a:solidFill>
                  <a:srgbClr val="000090"/>
                </a:solidFill>
                <a:latin typeface="Calibri"/>
                <a:ea typeface="Calibri"/>
                <a:cs typeface="Calibri"/>
                <a:sym typeface="Calibri"/>
              </a:rPr>
              <a:t>. We compared differences on each switch task between three groups: </a:t>
            </a:r>
            <a:r>
              <a:rPr lang="en-US" sz="3100" b="1" dirty="0">
                <a:solidFill>
                  <a:srgbClr val="000090"/>
                </a:solidFill>
                <a:latin typeface="Calibri"/>
                <a:ea typeface="Calibri"/>
                <a:cs typeface="Calibri"/>
                <a:sym typeface="Calibri"/>
              </a:rPr>
              <a:t>Younger adults, healthy older adults, and MCI older adults</a:t>
            </a:r>
            <a:r>
              <a:rPr lang="en-US" sz="3100" dirty="0">
                <a:solidFill>
                  <a:srgbClr val="000090"/>
                </a:solidFill>
                <a:latin typeface="Calibri"/>
                <a:ea typeface="Calibri"/>
                <a:cs typeface="Calibri"/>
                <a:sym typeface="Calibri"/>
              </a:rPr>
              <a:t>. In addition to assessing changes in mean errors and RTs, we assessed RT distributional differences in switch costs using Vincentile plots and ex-Gaussian parameters. We predicted greater task difficulty with random switching and this difficulty would be reflected in greater error rates and RTs versus alternating runs. Given breakdowns in working memory and control processes characteristic of cognitive impairment, we expected that MCI older adults would particularly struggle with random switching which would be reflected in greater switch costs in random switching versus alternating runs. </a:t>
            </a:r>
          </a:p>
        </p:txBody>
      </p:sp>
      <p:sp>
        <p:nvSpPr>
          <p:cNvPr id="15368" name="TextBox 24"/>
          <p:cNvSpPr txBox="1">
            <a:spLocks noChangeArrowheads="1"/>
          </p:cNvSpPr>
          <p:nvPr/>
        </p:nvSpPr>
        <p:spPr bwMode="auto">
          <a:xfrm>
            <a:off x="1480563" y="17373600"/>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Participants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7453882" y="17983200"/>
            <a:ext cx="14608518" cy="11177003"/>
          </a:xfrm>
          <a:prstGeom prst="rect">
            <a:avLst/>
          </a:prstGeom>
          <a:noFill/>
          <a:ln w="9525">
            <a:noFill/>
            <a:miter lim="800000"/>
            <a:headEnd/>
            <a:tailEnd/>
          </a:ln>
        </p:spPr>
        <p:txBody>
          <a:bodyPr lIns="170682" tIns="67367" rIns="170682" bIns="67367"/>
          <a:lstStyle/>
          <a:p>
            <a:pPr defTabSz="1347788" eaLnBrk="0" hangingPunct="0">
              <a:spcBef>
                <a:spcPts val="800"/>
              </a:spcBef>
            </a:pPr>
            <a:r>
              <a:rPr lang="en-US" sz="3100" dirty="0">
                <a:solidFill>
                  <a:srgbClr val="000090"/>
                </a:solidFill>
                <a:latin typeface="Calibri"/>
                <a:cs typeface="Calibri"/>
              </a:rPr>
              <a:t>MCI older adults produced more errors versus younger and healthy older adults. Both older adult groups had slower RTs versus younger adults across trial types. However, within each group, few differences were found between alternating runs and random switching regarding errors and RTs. Regarding switch costs, global error costs did not differ between switch types across groups. For local error costs, MCI older adult switch costs were greater for alternating runs than random switching. Finally, for mean RT switch costs, global costs did not differ as function of switch pattern. However, younger and healthy older adults showed greater local RT costs when switching was random, suggesting that the random switch task was more taxing towards task-set reconfiguration processes. This pattern did not extend to MCI older adults, suggesting that they were not well tuned to the switch task.</a:t>
            </a:r>
          </a:p>
          <a:p>
            <a:pPr defTabSz="1347788" eaLnBrk="0" hangingPunct="0">
              <a:spcBef>
                <a:spcPts val="800"/>
              </a:spcBef>
            </a:pPr>
            <a:endParaRPr lang="en-US" sz="1200" dirty="0">
              <a:solidFill>
                <a:srgbClr val="000090"/>
              </a:solidFill>
              <a:latin typeface="Calibri"/>
              <a:cs typeface="Calibri"/>
            </a:endParaRPr>
          </a:p>
          <a:p>
            <a:pPr defTabSz="1347788" eaLnBrk="0" hangingPunct="0">
              <a:spcBef>
                <a:spcPts val="800"/>
              </a:spcBef>
            </a:pPr>
            <a:r>
              <a:rPr lang="en-US" sz="3100" dirty="0">
                <a:solidFill>
                  <a:srgbClr val="000090"/>
                </a:solidFill>
                <a:latin typeface="Calibri"/>
                <a:cs typeface="Calibri"/>
              </a:rPr>
              <a:t>Next, </a:t>
            </a:r>
            <a:r>
              <a:rPr lang="en-US" sz="3100" dirty="0" err="1">
                <a:solidFill>
                  <a:srgbClr val="000090"/>
                </a:solidFill>
                <a:latin typeface="Calibri"/>
                <a:cs typeface="Calibri"/>
              </a:rPr>
              <a:t>vincentile</a:t>
            </a:r>
            <a:r>
              <a:rPr lang="en-US" sz="3100" dirty="0">
                <a:solidFill>
                  <a:srgbClr val="000090"/>
                </a:solidFill>
                <a:latin typeface="Calibri"/>
                <a:cs typeface="Calibri"/>
              </a:rPr>
              <a:t> plots showed that, across groups, local costs </a:t>
            </a:r>
            <a:r>
              <a:rPr lang="en-US" sz="3100" i="1" dirty="0">
                <a:solidFill>
                  <a:srgbClr val="000090"/>
                </a:solidFill>
                <a:latin typeface="Calibri"/>
                <a:cs typeface="Calibri"/>
              </a:rPr>
              <a:t>decreased</a:t>
            </a:r>
            <a:r>
              <a:rPr lang="en-US" sz="3100" dirty="0">
                <a:solidFill>
                  <a:srgbClr val="000090"/>
                </a:solidFill>
                <a:latin typeface="Calibri"/>
                <a:cs typeface="Calibri"/>
              </a:rPr>
              <a:t> across bins, while global costs </a:t>
            </a:r>
            <a:r>
              <a:rPr lang="en-US" sz="3100" i="1" dirty="0">
                <a:solidFill>
                  <a:srgbClr val="000090"/>
                </a:solidFill>
                <a:latin typeface="Calibri"/>
                <a:cs typeface="Calibri"/>
              </a:rPr>
              <a:t>increased</a:t>
            </a:r>
            <a:r>
              <a:rPr lang="en-US" sz="3100" dirty="0">
                <a:solidFill>
                  <a:srgbClr val="000090"/>
                </a:solidFill>
                <a:latin typeface="Calibri"/>
                <a:cs typeface="Calibri"/>
              </a:rPr>
              <a:t>. However, no differences occurred between local or global costs for predictive and non-predictive switching. </a:t>
            </a:r>
            <a:r>
              <a:rPr lang="en-US" sz="3100" dirty="0">
                <a:solidFill>
                  <a:srgbClr val="000090"/>
                </a:solidFill>
                <a:latin typeface="Calibri" panose="020F0502020204030204" pitchFamily="34" charset="0"/>
                <a:cs typeface="Calibri"/>
              </a:rPr>
              <a:t>F</a:t>
            </a:r>
            <a:r>
              <a:rPr lang="en-US" sz="3100" kern="1200" dirty="0">
                <a:solidFill>
                  <a:srgbClr val="000090"/>
                </a:solidFill>
                <a:effectLst/>
                <a:latin typeface="Calibri" panose="020F0502020204030204" pitchFamily="34" charset="0"/>
                <a:ea typeface="Times New Roman" panose="02020603050405020304" pitchFamily="18" charset="0"/>
              </a:rPr>
              <a:t>itting RTs to an ex-gaussian distribution showed that tau (i.e., positive tail of the RT distribution) was greater for global costs vs. local costs. Furthermore, tau was higher for healthy older adults relative to younger adults. However, like the </a:t>
            </a:r>
            <a:r>
              <a:rPr lang="en-US" sz="3100" kern="1200" dirty="0" err="1">
                <a:solidFill>
                  <a:srgbClr val="000090"/>
                </a:solidFill>
                <a:effectLst/>
                <a:latin typeface="Calibri" panose="020F0502020204030204" pitchFamily="34" charset="0"/>
                <a:ea typeface="Times New Roman" panose="02020603050405020304" pitchFamily="18" charset="0"/>
              </a:rPr>
              <a:t>vincentile</a:t>
            </a:r>
            <a:r>
              <a:rPr lang="en-US" sz="3100" kern="1200" dirty="0">
                <a:solidFill>
                  <a:srgbClr val="000090"/>
                </a:solidFill>
                <a:effectLst/>
                <a:latin typeface="Calibri" panose="020F0502020204030204" pitchFamily="34" charset="0"/>
                <a:ea typeface="Times New Roman" panose="02020603050405020304" pitchFamily="18" charset="0"/>
              </a:rPr>
              <a:t> plots, tau did not differ as function of switch pattern. Thus, while relative to younger adults, both older adult groups show increased RTs and MCI older adults commit more errors, these differences are not further increased when switching is random. </a:t>
            </a:r>
            <a:r>
              <a:rPr lang="en-US" sz="3100" dirty="0">
                <a:solidFill>
                  <a:srgbClr val="000090"/>
                </a:solidFill>
                <a:latin typeface="Calibri" panose="020F0502020204030204" pitchFamily="34" charset="0"/>
                <a:ea typeface="Times New Roman" panose="02020603050405020304" pitchFamily="18" charset="0"/>
              </a:rPr>
              <a:t>Instead, it appears that simply having individuals engage in predictive task-switching is sufficient to produce errors and slow responding, and that these declines in performance primarily increase as a function of age/health rather than </a:t>
            </a:r>
            <a:r>
              <a:rPr lang="en-US" sz="3100">
                <a:solidFill>
                  <a:srgbClr val="000090"/>
                </a:solidFill>
                <a:latin typeface="Calibri" panose="020F0502020204030204" pitchFamily="34" charset="0"/>
                <a:ea typeface="Times New Roman" panose="02020603050405020304" pitchFamily="18" charset="0"/>
              </a:rPr>
              <a:t>task difficulty.</a:t>
            </a:r>
            <a:endParaRPr lang="en-US" sz="3100" dirty="0">
              <a:solidFill>
                <a:srgbClr val="000090"/>
              </a:solidFill>
              <a:latin typeface="Calibri"/>
              <a:cs typeface="Calibri"/>
            </a:endParaRPr>
          </a:p>
        </p:txBody>
      </p:sp>
      <p:sp>
        <p:nvSpPr>
          <p:cNvPr id="103" name="Rounded Rectangle 102"/>
          <p:cNvSpPr/>
          <p:nvPr/>
        </p:nvSpPr>
        <p:spPr>
          <a:xfrm>
            <a:off x="27049048" y="2713990"/>
            <a:ext cx="14814563" cy="1443019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245828" y="25520991"/>
            <a:ext cx="12649945" cy="5914865"/>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752600" y="25527000"/>
            <a:ext cx="9948291"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General Method</a:t>
            </a:r>
          </a:p>
          <a:p>
            <a:pPr algn="ctr" defTabSz="1347788" eaLnBrk="0" hangingPunct="0"/>
            <a:endParaRPr lang="en-US" sz="4400" b="1" u="sng" dirty="0">
              <a:solidFill>
                <a:srgbClr val="0000FF"/>
              </a:solidFill>
            </a:endParaRPr>
          </a:p>
        </p:txBody>
      </p:sp>
      <p:sp>
        <p:nvSpPr>
          <p:cNvPr id="131" name="Rounded Rectangle 130"/>
          <p:cNvSpPr/>
          <p:nvPr/>
        </p:nvSpPr>
        <p:spPr>
          <a:xfrm>
            <a:off x="27210841" y="30070498"/>
            <a:ext cx="14652770" cy="1365357"/>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rgbClr val="000090"/>
                </a:solidFill>
                <a:latin typeface="+mj-lt"/>
                <a:cs typeface="Arial" pitchFamily="34" charset="0"/>
              </a:rPr>
              <a:t>Correspondence regarding this project can be addressed to jacob.namias@usm.edu.  </a:t>
            </a:r>
          </a:p>
          <a:p>
            <a:pPr algn="ctr" defTabSz="2194560" fontAlgn="auto">
              <a:spcBef>
                <a:spcPts val="0"/>
              </a:spcBef>
              <a:spcAft>
                <a:spcPts val="0"/>
              </a:spcAft>
              <a:defRPr/>
            </a:pPr>
            <a:r>
              <a:rPr lang="en-US" sz="3200" dirty="0">
                <a:solidFill>
                  <a:srgbClr val="000090"/>
                </a:solidFill>
                <a:latin typeface="+mj-lt"/>
                <a:cs typeface="Arial" pitchFamily="34" charset="0"/>
              </a:rPr>
              <a:t>More info available at: </a:t>
            </a:r>
            <a:r>
              <a:rPr lang="en-US" sz="3200" dirty="0">
                <a:solidFill>
                  <a:srgbClr val="0080FF"/>
                </a:solidFill>
              </a:rPr>
              <a:t>www.macapsych.com </a:t>
            </a:r>
            <a:r>
              <a:rPr lang="en-US" sz="3200" dirty="0">
                <a:solidFill>
                  <a:srgbClr val="000090"/>
                </a:solidFill>
              </a:rPr>
              <a:t>|</a:t>
            </a:r>
            <a:r>
              <a:rPr lang="en-US" sz="3200" dirty="0">
                <a:solidFill>
                  <a:schemeClr val="tx1"/>
                </a:solidFill>
              </a:rPr>
              <a:t> </a:t>
            </a:r>
            <a:r>
              <a:rPr lang="en-US" sz="3200" dirty="0">
                <a:solidFill>
                  <a:srgbClr val="0080FF"/>
                </a:solidFill>
              </a:rPr>
              <a:t>https://osf.io/yrdsz/</a:t>
            </a:r>
            <a:endParaRPr lang="en-US" sz="3200" dirty="0">
              <a:solidFill>
                <a:srgbClr val="0080FF"/>
              </a:solidFill>
              <a:latin typeface="+mj-lt"/>
              <a:cs typeface="Arial" pitchFamily="34" charset="0"/>
            </a:endParaRPr>
          </a:p>
        </p:txBody>
      </p:sp>
      <p:sp>
        <p:nvSpPr>
          <p:cNvPr id="15374" name="TextBox 24"/>
          <p:cNvSpPr txBox="1">
            <a:spLocks noChangeArrowheads="1"/>
          </p:cNvSpPr>
          <p:nvPr/>
        </p:nvSpPr>
        <p:spPr bwMode="auto">
          <a:xfrm>
            <a:off x="15817825" y="2759839"/>
            <a:ext cx="9372600" cy="1431161"/>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Results: Mean Errors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3"/>
          <a:srcRect/>
          <a:stretch>
            <a:fillRect/>
          </a:stretch>
        </p:blipFill>
        <p:spPr bwMode="auto">
          <a:xfrm>
            <a:off x="27736800" y="384450"/>
            <a:ext cx="4132936" cy="1972926"/>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4"/>
          <a:srcRect/>
          <a:stretch>
            <a:fillRect/>
          </a:stretch>
        </p:blipFill>
        <p:spPr bwMode="auto">
          <a:xfrm>
            <a:off x="32616753" y="457200"/>
            <a:ext cx="4111647" cy="1752505"/>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5"/>
          <a:stretch>
            <a:fillRect/>
          </a:stretch>
        </p:blipFill>
        <p:spPr>
          <a:xfrm>
            <a:off x="38252400" y="457200"/>
            <a:ext cx="2176133" cy="1900176"/>
          </a:xfrm>
          <a:prstGeom prst="rect">
            <a:avLst/>
          </a:prstGeom>
        </p:spPr>
      </p:pic>
      <p:sp>
        <p:nvSpPr>
          <p:cNvPr id="2" name="TextBox 1">
            <a:extLst>
              <a:ext uri="{FF2B5EF4-FFF2-40B4-BE49-F238E27FC236}">
                <a16:creationId xmlns:a16="http://schemas.microsoft.com/office/drawing/2014/main" id="{A2BE185A-A81F-4E72-B1FE-D0FE9BB19CF3}"/>
              </a:ext>
            </a:extLst>
          </p:cNvPr>
          <p:cNvSpPr txBox="1"/>
          <p:nvPr/>
        </p:nvSpPr>
        <p:spPr>
          <a:xfrm>
            <a:off x="5410200" y="1618143"/>
            <a:ext cx="21488400" cy="707886"/>
          </a:xfrm>
          <a:prstGeom prst="rect">
            <a:avLst/>
          </a:prstGeom>
          <a:noFill/>
        </p:spPr>
        <p:txBody>
          <a:bodyPr wrap="square" rtlCol="0">
            <a:spAutoFit/>
          </a:bodyPr>
          <a:lstStyle/>
          <a:p>
            <a:r>
              <a:rPr lang="en-US" sz="4000" b="1" i="1" dirty="0">
                <a:solidFill>
                  <a:schemeClr val="bg1"/>
                </a:solidFill>
              </a:rPr>
              <a:t>Jacob M. </a:t>
            </a:r>
            <a:r>
              <a:rPr lang="en-US" sz="4000" b="1" i="1" dirty="0" err="1">
                <a:solidFill>
                  <a:schemeClr val="bg1"/>
                </a:solidFill>
              </a:rPr>
              <a:t>Namias</a:t>
            </a:r>
            <a:r>
              <a:rPr lang="en-US" sz="4000" b="1" i="1" dirty="0">
                <a:solidFill>
                  <a:schemeClr val="bg1"/>
                </a:solidFill>
              </a:rPr>
              <a:t>, Nicholas P. Maxwell, &amp; Mark J. Huff</a:t>
            </a:r>
          </a:p>
        </p:txBody>
      </p:sp>
      <p:sp>
        <p:nvSpPr>
          <p:cNvPr id="75" name="Google Shape;455;p29">
            <a:extLst>
              <a:ext uri="{FF2B5EF4-FFF2-40B4-BE49-F238E27FC236}">
                <a16:creationId xmlns:a16="http://schemas.microsoft.com/office/drawing/2014/main" id="{1AFA9CEA-7B87-4EB2-A6D6-17A348DE9007}"/>
              </a:ext>
            </a:extLst>
          </p:cNvPr>
          <p:cNvSpPr txBox="1"/>
          <p:nvPr/>
        </p:nvSpPr>
        <p:spPr>
          <a:xfrm>
            <a:off x="1326300" y="22479000"/>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Pair</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D 15</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A 04</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E 23</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H 36</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8" name="Google Shape;456;p29">
            <a:extLst>
              <a:ext uri="{FF2B5EF4-FFF2-40B4-BE49-F238E27FC236}">
                <a16:creationId xmlns:a16="http://schemas.microsoft.com/office/drawing/2014/main" id="{42957C95-50B2-4122-A8A6-F38C0BF27ADB}"/>
              </a:ext>
            </a:extLst>
          </p:cNvPr>
          <p:cNvSpPr txBox="1"/>
          <p:nvPr/>
        </p:nvSpPr>
        <p:spPr>
          <a:xfrm>
            <a:off x="4038600" y="22479000"/>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Task</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CV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CV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OE</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OE</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9" name="Google Shape;457;p29">
            <a:extLst>
              <a:ext uri="{FF2B5EF4-FFF2-40B4-BE49-F238E27FC236}">
                <a16:creationId xmlns:a16="http://schemas.microsoft.com/office/drawing/2014/main" id="{21D615E1-9AA6-498B-A787-AD9EFB4F705F}"/>
              </a:ext>
            </a:extLst>
          </p:cNvPr>
          <p:cNvSpPr txBox="1"/>
          <p:nvPr/>
        </p:nvSpPr>
        <p:spPr>
          <a:xfrm>
            <a:off x="7888500" y="22479000"/>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Correct Response</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dirty="0">
                <a:solidFill>
                  <a:srgbClr val="000090"/>
                </a:solidFill>
                <a:latin typeface="Arial"/>
                <a:ea typeface="Arial"/>
                <a:cs typeface="Arial"/>
                <a:sym typeface="Arial"/>
              </a:rPr>
              <a:t>C</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E</a:t>
            </a:r>
            <a:endParaRPr sz="1400" b="0" i="0" u="none" strike="noStrike" cap="none" dirty="0">
              <a:solidFill>
                <a:srgbClr val="000090"/>
              </a:solidFill>
              <a:latin typeface="Arial"/>
              <a:ea typeface="Arial"/>
              <a:cs typeface="Arial"/>
              <a:sym typeface="Arial"/>
            </a:endParaRPr>
          </a:p>
        </p:txBody>
      </p:sp>
      <p:sp>
        <p:nvSpPr>
          <p:cNvPr id="81" name="TextBox 24">
            <a:extLst>
              <a:ext uri="{FF2B5EF4-FFF2-40B4-BE49-F238E27FC236}">
                <a16:creationId xmlns:a16="http://schemas.microsoft.com/office/drawing/2014/main" id="{A9CFA957-EEDC-4446-AA3D-29AA7E59F1AA}"/>
              </a:ext>
            </a:extLst>
          </p:cNvPr>
          <p:cNvSpPr txBox="1">
            <a:spLocks noChangeArrowheads="1"/>
          </p:cNvSpPr>
          <p:nvPr/>
        </p:nvSpPr>
        <p:spPr bwMode="auto">
          <a:xfrm>
            <a:off x="1133488" y="3049824"/>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Introduction</a:t>
            </a:r>
          </a:p>
          <a:p>
            <a:pPr algn="ctr" defTabSz="1347788" eaLnBrk="0" hangingPunct="0"/>
            <a:endParaRPr lang="en-US" sz="4400" b="1" u="sng" dirty="0">
              <a:solidFill>
                <a:srgbClr val="0000FF"/>
              </a:solidFill>
            </a:endParaRPr>
          </a:p>
        </p:txBody>
      </p:sp>
      <p:sp>
        <p:nvSpPr>
          <p:cNvPr id="82" name="Google Shape;468;p29">
            <a:extLst>
              <a:ext uri="{FF2B5EF4-FFF2-40B4-BE49-F238E27FC236}">
                <a16:creationId xmlns:a16="http://schemas.microsoft.com/office/drawing/2014/main" id="{DDEE0168-BE5F-4C79-8E4D-3BC5CECC570D}"/>
              </a:ext>
            </a:extLst>
          </p:cNvPr>
          <p:cNvSpPr txBox="1"/>
          <p:nvPr/>
        </p:nvSpPr>
        <p:spPr>
          <a:xfrm>
            <a:off x="393525" y="30022800"/>
            <a:ext cx="12484276" cy="11133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2700" b="1" i="0" u="sng" strike="noStrike" cap="none" dirty="0">
                <a:solidFill>
                  <a:srgbClr val="000090"/>
                </a:solidFill>
                <a:latin typeface="Calibri"/>
                <a:ea typeface="Calibri"/>
                <a:cs typeface="Calibri"/>
                <a:sym typeface="Calibri"/>
              </a:rPr>
              <a:t>Note</a:t>
            </a:r>
            <a:r>
              <a:rPr lang="en-US" sz="2700" b="1" i="0" u="none" strike="noStrike" cap="none" dirty="0">
                <a:solidFill>
                  <a:srgbClr val="000090"/>
                </a:solidFill>
                <a:latin typeface="Calibri"/>
                <a:ea typeface="Calibri"/>
                <a:cs typeface="Calibri"/>
                <a:sym typeface="Calibri"/>
              </a:rPr>
              <a:t>: </a:t>
            </a:r>
            <a:r>
              <a:rPr lang="en-US" sz="2700" i="0" u="none" strike="noStrike" cap="none" dirty="0">
                <a:solidFill>
                  <a:srgbClr val="000090"/>
                </a:solidFill>
                <a:latin typeface="Calibri"/>
                <a:ea typeface="Calibri"/>
                <a:cs typeface="Calibri"/>
                <a:sym typeface="Calibri"/>
              </a:rPr>
              <a:t>Participants completed four blocks (CV, OE, Alt Runs, and Random). </a:t>
            </a:r>
            <a:r>
              <a:rPr lang="en-US" sz="2700" b="0" i="0" u="none" strike="noStrike" cap="none" dirty="0">
                <a:solidFill>
                  <a:srgbClr val="000090"/>
                </a:solidFill>
                <a:latin typeface="Calibri"/>
                <a:ea typeface="Calibri"/>
                <a:cs typeface="Calibri"/>
                <a:sym typeface="Calibri"/>
              </a:rPr>
              <a:t>The first two blocks always contained pure trials (CV or OE). The final two blocks were always switch blocks (Alt Runs or Random). MoCA = Montreal Cognitive Assessment</a:t>
            </a:r>
            <a:endParaRPr sz="2700" b="0" i="0" u="none" strike="noStrike" cap="none" dirty="0">
              <a:solidFill>
                <a:srgbClr val="000090"/>
              </a:solidFill>
              <a:latin typeface="Calibri"/>
              <a:ea typeface="Calibri"/>
              <a:cs typeface="Calibri"/>
              <a:sym typeface="Calibri"/>
            </a:endParaRPr>
          </a:p>
        </p:txBody>
      </p:sp>
      <p:graphicFrame>
        <p:nvGraphicFramePr>
          <p:cNvPr id="3" name="Table 5">
            <a:extLst>
              <a:ext uri="{FF2B5EF4-FFF2-40B4-BE49-F238E27FC236}">
                <a16:creationId xmlns:a16="http://schemas.microsoft.com/office/drawing/2014/main" id="{5AE325FC-FCB2-464E-A778-467D0A0AAF2E}"/>
              </a:ext>
            </a:extLst>
          </p:cNvPr>
          <p:cNvGraphicFramePr>
            <a:graphicFrameLocks noGrp="1"/>
          </p:cNvGraphicFramePr>
          <p:nvPr>
            <p:extLst>
              <p:ext uri="{D42A27DB-BD31-4B8C-83A1-F6EECF244321}">
                <p14:modId xmlns:p14="http://schemas.microsoft.com/office/powerpoint/2010/main" val="3081249613"/>
              </p:ext>
            </p:extLst>
          </p:nvPr>
        </p:nvGraphicFramePr>
        <p:xfrm>
          <a:off x="404846" y="18442707"/>
          <a:ext cx="12181710" cy="2194560"/>
        </p:xfrm>
        <a:graphic>
          <a:graphicData uri="http://schemas.openxmlformats.org/drawingml/2006/table">
            <a:tbl>
              <a:tblPr firstRow="1" bandRow="1">
                <a:tableStyleId>{5C22544A-7EE6-4342-B048-85BDC9FD1C3A}</a:tableStyleId>
              </a:tblPr>
              <a:tblGrid>
                <a:gridCol w="3580042">
                  <a:extLst>
                    <a:ext uri="{9D8B030D-6E8A-4147-A177-3AD203B41FA5}">
                      <a16:colId xmlns:a16="http://schemas.microsoft.com/office/drawing/2014/main" val="1785177098"/>
                    </a:ext>
                  </a:extLst>
                </a:gridCol>
                <a:gridCol w="1681454">
                  <a:extLst>
                    <a:ext uri="{9D8B030D-6E8A-4147-A177-3AD203B41FA5}">
                      <a16:colId xmlns:a16="http://schemas.microsoft.com/office/drawing/2014/main" val="77356670"/>
                    </a:ext>
                  </a:extLst>
                </a:gridCol>
                <a:gridCol w="2306738">
                  <a:extLst>
                    <a:ext uri="{9D8B030D-6E8A-4147-A177-3AD203B41FA5}">
                      <a16:colId xmlns:a16="http://schemas.microsoft.com/office/drawing/2014/main" val="3402814598"/>
                    </a:ext>
                  </a:extLst>
                </a:gridCol>
                <a:gridCol w="2306738">
                  <a:extLst>
                    <a:ext uri="{9D8B030D-6E8A-4147-A177-3AD203B41FA5}">
                      <a16:colId xmlns:a16="http://schemas.microsoft.com/office/drawing/2014/main" val="280787372"/>
                    </a:ext>
                  </a:extLst>
                </a:gridCol>
                <a:gridCol w="2306738">
                  <a:extLst>
                    <a:ext uri="{9D8B030D-6E8A-4147-A177-3AD203B41FA5}">
                      <a16:colId xmlns:a16="http://schemas.microsoft.com/office/drawing/2014/main" val="476310115"/>
                    </a:ext>
                  </a:extLst>
                </a:gridCol>
              </a:tblGrid>
              <a:tr h="428312">
                <a:tc>
                  <a:txBody>
                    <a:bodyPr/>
                    <a:lstStyle/>
                    <a:p>
                      <a:r>
                        <a:rPr lang="en-US" sz="3000" dirty="0">
                          <a:solidFill>
                            <a:srgbClr val="000090"/>
                          </a:solidFill>
                        </a:rPr>
                        <a:t>Group</a:t>
                      </a:r>
                    </a:p>
                  </a:txBody>
                  <a:tcPr>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dirty="0">
                          <a:solidFill>
                            <a:srgbClr val="000090"/>
                          </a:solidFill>
                        </a:rPr>
                        <a:t>n</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u="none" dirty="0">
                          <a:solidFill>
                            <a:srgbClr val="000090"/>
                          </a:solidFill>
                        </a:rPr>
                        <a:t>M</a:t>
                      </a:r>
                      <a:r>
                        <a:rPr lang="en-US" sz="3000" dirty="0">
                          <a:solidFill>
                            <a:srgbClr val="000090"/>
                          </a:solidFill>
                        </a:rPr>
                        <a:t> Age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dirty="0">
                          <a:solidFill>
                            <a:srgbClr val="000090"/>
                          </a:solidFill>
                        </a:rPr>
                        <a:t>% Female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dirty="0">
                          <a:solidFill>
                            <a:srgbClr val="000090"/>
                          </a:solidFill>
                        </a:rPr>
                        <a:t>M</a:t>
                      </a:r>
                      <a:r>
                        <a:rPr lang="en-US" sz="3000" dirty="0">
                          <a:solidFill>
                            <a:srgbClr val="000090"/>
                          </a:solidFill>
                        </a:rPr>
                        <a:t> MoCA</a:t>
                      </a:r>
                    </a:p>
                  </a:txBody>
                  <a:tcPr>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6172214"/>
                  </a:ext>
                </a:extLst>
              </a:tr>
              <a:tr h="485463">
                <a:tc>
                  <a:txBody>
                    <a:bodyPr/>
                    <a:lstStyle/>
                    <a:p>
                      <a:r>
                        <a:rPr lang="en-US" sz="3000" dirty="0">
                          <a:solidFill>
                            <a:srgbClr val="000090"/>
                          </a:solidFill>
                        </a:rPr>
                        <a:t>Younger Adults</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89</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19.67</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66%</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28.36</a:t>
                      </a:r>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3275921"/>
                  </a:ext>
                </a:extLst>
              </a:tr>
              <a:tr h="485463">
                <a:tc>
                  <a:txBody>
                    <a:bodyPr/>
                    <a:lstStyle/>
                    <a:p>
                      <a:r>
                        <a:rPr lang="en-US" sz="3000" dirty="0">
                          <a:solidFill>
                            <a:srgbClr val="000090"/>
                          </a:solidFill>
                        </a:rPr>
                        <a:t>Healthy Older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33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73.92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27.75</a:t>
                      </a:r>
                    </a:p>
                  </a:txBody>
                  <a:tcP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1672889"/>
                  </a:ext>
                </a:extLst>
              </a:tr>
              <a:tr h="485463">
                <a:tc>
                  <a:txBody>
                    <a:bodyPr/>
                    <a:lstStyle/>
                    <a:p>
                      <a:r>
                        <a:rPr lang="en-US" sz="3000" dirty="0">
                          <a:solidFill>
                            <a:srgbClr val="000090"/>
                          </a:solidFill>
                        </a:rPr>
                        <a:t>MCI Older</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26</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75.88</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41%</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24.00</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9182881"/>
                  </a:ext>
                </a:extLst>
              </a:tr>
            </a:tbl>
          </a:graphicData>
        </a:graphic>
      </p:graphicFrame>
      <p:sp>
        <p:nvSpPr>
          <p:cNvPr id="42" name="TextBox 24">
            <a:extLst>
              <a:ext uri="{FF2B5EF4-FFF2-40B4-BE49-F238E27FC236}">
                <a16:creationId xmlns:a16="http://schemas.microsoft.com/office/drawing/2014/main" id="{D7212765-3C46-42A4-8B99-B049272A2134}"/>
              </a:ext>
            </a:extLst>
          </p:cNvPr>
          <p:cNvSpPr txBox="1">
            <a:spLocks noChangeArrowheads="1"/>
          </p:cNvSpPr>
          <p:nvPr/>
        </p:nvSpPr>
        <p:spPr bwMode="auto">
          <a:xfrm>
            <a:off x="1480563" y="20779543"/>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Materials</a:t>
            </a:r>
          </a:p>
          <a:p>
            <a:pPr algn="ctr" defTabSz="1347788" eaLnBrk="0" hangingPunct="0"/>
            <a:endParaRPr lang="en-US" sz="4400" b="1" dirty="0">
              <a:solidFill>
                <a:srgbClr val="0000FF"/>
              </a:solidFill>
            </a:endParaRPr>
          </a:p>
        </p:txBody>
      </p:sp>
      <p:sp>
        <p:nvSpPr>
          <p:cNvPr id="6" name="TextBox 5">
            <a:extLst>
              <a:ext uri="{FF2B5EF4-FFF2-40B4-BE49-F238E27FC236}">
                <a16:creationId xmlns:a16="http://schemas.microsoft.com/office/drawing/2014/main" id="{9516091C-96E6-4466-86B8-287B19A577B3}"/>
              </a:ext>
            </a:extLst>
          </p:cNvPr>
          <p:cNvSpPr txBox="1"/>
          <p:nvPr/>
        </p:nvSpPr>
        <p:spPr>
          <a:xfrm>
            <a:off x="588257" y="21793200"/>
            <a:ext cx="7227171" cy="584775"/>
          </a:xfrm>
          <a:prstGeom prst="rect">
            <a:avLst/>
          </a:prstGeom>
          <a:noFill/>
        </p:spPr>
        <p:txBody>
          <a:bodyPr wrap="square" rtlCol="0">
            <a:spAutoFit/>
          </a:bodyPr>
          <a:lstStyle/>
          <a:p>
            <a:r>
              <a:rPr lang="en-US" sz="3200" b="1" u="sng" dirty="0">
                <a:solidFill>
                  <a:srgbClr val="000090"/>
                </a:solidFill>
              </a:rPr>
              <a:t>Letters</a:t>
            </a:r>
            <a:r>
              <a:rPr lang="en-US" sz="3200" b="1" dirty="0">
                <a:solidFill>
                  <a:srgbClr val="000090"/>
                </a:solidFill>
              </a:rPr>
              <a:t>:</a:t>
            </a:r>
            <a:r>
              <a:rPr lang="en-US" sz="3200" dirty="0"/>
              <a:t> </a:t>
            </a:r>
            <a:r>
              <a:rPr lang="en-US" sz="3200" dirty="0">
                <a:solidFill>
                  <a:srgbClr val="000090"/>
                </a:solidFill>
              </a:rPr>
              <a:t>A, D, E, H, I, J, I, P, S, U </a:t>
            </a:r>
          </a:p>
        </p:txBody>
      </p:sp>
      <p:sp>
        <p:nvSpPr>
          <p:cNvPr id="44" name="TextBox 43">
            <a:extLst>
              <a:ext uri="{FF2B5EF4-FFF2-40B4-BE49-F238E27FC236}">
                <a16:creationId xmlns:a16="http://schemas.microsoft.com/office/drawing/2014/main" id="{3E41189A-371E-471D-A837-DD676212B412}"/>
              </a:ext>
            </a:extLst>
          </p:cNvPr>
          <p:cNvSpPr txBox="1"/>
          <p:nvPr/>
        </p:nvSpPr>
        <p:spPr>
          <a:xfrm>
            <a:off x="8899950" y="21717000"/>
            <a:ext cx="6644850" cy="584775"/>
          </a:xfrm>
          <a:prstGeom prst="rect">
            <a:avLst/>
          </a:prstGeom>
          <a:noFill/>
        </p:spPr>
        <p:txBody>
          <a:bodyPr wrap="square" rtlCol="0">
            <a:spAutoFit/>
          </a:bodyPr>
          <a:lstStyle/>
          <a:p>
            <a:r>
              <a:rPr lang="en-US" sz="3200" b="1" u="sng" dirty="0">
                <a:solidFill>
                  <a:srgbClr val="000090"/>
                </a:solidFill>
              </a:rPr>
              <a:t>Numbers</a:t>
            </a:r>
            <a:r>
              <a:rPr lang="en-US" sz="3200" b="1" dirty="0">
                <a:solidFill>
                  <a:srgbClr val="000090"/>
                </a:solidFill>
              </a:rPr>
              <a:t>:</a:t>
            </a:r>
            <a:r>
              <a:rPr lang="en-US" sz="3200" dirty="0"/>
              <a:t> </a:t>
            </a:r>
            <a:r>
              <a:rPr lang="en-US" sz="3200" dirty="0">
                <a:solidFill>
                  <a:srgbClr val="000090"/>
                </a:solidFill>
              </a:rPr>
              <a:t>1-99</a:t>
            </a:r>
          </a:p>
        </p:txBody>
      </p:sp>
      <p:sp>
        <p:nvSpPr>
          <p:cNvPr id="45" name="TextBox 24">
            <a:extLst>
              <a:ext uri="{FF2B5EF4-FFF2-40B4-BE49-F238E27FC236}">
                <a16:creationId xmlns:a16="http://schemas.microsoft.com/office/drawing/2014/main" id="{F7DB8564-D703-4C83-8549-D8251C2938C6}"/>
              </a:ext>
            </a:extLst>
          </p:cNvPr>
          <p:cNvSpPr txBox="1">
            <a:spLocks noChangeArrowheads="1"/>
          </p:cNvSpPr>
          <p:nvPr/>
        </p:nvSpPr>
        <p:spPr bwMode="auto">
          <a:xfrm>
            <a:off x="30251400" y="3810000"/>
            <a:ext cx="9372600" cy="1246495"/>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Local Switch Costs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66" name="TextBox 24">
            <a:extLst>
              <a:ext uri="{FF2B5EF4-FFF2-40B4-BE49-F238E27FC236}">
                <a16:creationId xmlns:a16="http://schemas.microsoft.com/office/drawing/2014/main" id="{1AC2AEC0-7891-4342-B883-72C4A798DF8B}"/>
              </a:ext>
            </a:extLst>
          </p:cNvPr>
          <p:cNvSpPr txBox="1">
            <a:spLocks noChangeArrowheads="1"/>
          </p:cNvSpPr>
          <p:nvPr/>
        </p:nvSpPr>
        <p:spPr bwMode="auto">
          <a:xfrm>
            <a:off x="15925800" y="12681228"/>
            <a:ext cx="9372600" cy="1415772"/>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Results: Mean RTs</a:t>
            </a:r>
            <a:endParaRPr lang="en-US" sz="4600" b="1" dirty="0">
              <a:solidFill>
                <a:srgbClr val="0000FF"/>
              </a:solidFill>
            </a:endParaRPr>
          </a:p>
          <a:p>
            <a:pPr algn="ctr" defTabSz="1347788" eaLnBrk="0" hangingPunct="0"/>
            <a:endParaRPr lang="en-US" sz="3800" b="1" dirty="0">
              <a:solidFill>
                <a:srgbClr val="0000FF"/>
              </a:solidFill>
            </a:endParaRPr>
          </a:p>
        </p:txBody>
      </p:sp>
      <p:sp>
        <p:nvSpPr>
          <p:cNvPr id="68" name="TextBox 24">
            <a:extLst>
              <a:ext uri="{FF2B5EF4-FFF2-40B4-BE49-F238E27FC236}">
                <a16:creationId xmlns:a16="http://schemas.microsoft.com/office/drawing/2014/main" id="{CEE74527-5561-4DF8-9CAE-3BE335885B22}"/>
              </a:ext>
            </a:extLst>
          </p:cNvPr>
          <p:cNvSpPr txBox="1">
            <a:spLocks noChangeArrowheads="1"/>
          </p:cNvSpPr>
          <p:nvPr/>
        </p:nvSpPr>
        <p:spPr bwMode="auto">
          <a:xfrm>
            <a:off x="15842004" y="22465605"/>
            <a:ext cx="9372600" cy="138499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Ex-Gaussian Analysis</a:t>
            </a:r>
            <a:endParaRPr lang="en-US" sz="4600" b="1" dirty="0">
              <a:solidFill>
                <a:srgbClr val="0000FF"/>
              </a:solidFill>
            </a:endParaRPr>
          </a:p>
          <a:p>
            <a:pPr algn="ctr" defTabSz="1347788" eaLnBrk="0" hangingPunct="0"/>
            <a:endParaRPr lang="en-US" sz="3800" b="1" dirty="0">
              <a:solidFill>
                <a:srgbClr val="0000FF"/>
              </a:solidFill>
            </a:endParaRPr>
          </a:p>
        </p:txBody>
      </p:sp>
      <p:sp>
        <p:nvSpPr>
          <p:cNvPr id="64" name="TextBox 24">
            <a:extLst>
              <a:ext uri="{FF2B5EF4-FFF2-40B4-BE49-F238E27FC236}">
                <a16:creationId xmlns:a16="http://schemas.microsoft.com/office/drawing/2014/main" id="{CA995715-7EF2-43DF-ACC8-A19C248709D1}"/>
              </a:ext>
            </a:extLst>
          </p:cNvPr>
          <p:cNvSpPr txBox="1">
            <a:spLocks noChangeArrowheads="1"/>
          </p:cNvSpPr>
          <p:nvPr/>
        </p:nvSpPr>
        <p:spPr bwMode="auto">
          <a:xfrm>
            <a:off x="29659366" y="2743200"/>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err="1">
                <a:solidFill>
                  <a:srgbClr val="0080FF"/>
                </a:solidFill>
              </a:rPr>
              <a:t>Vincentile</a:t>
            </a:r>
            <a:r>
              <a:rPr lang="en-US" sz="4600" b="1" u="sng" dirty="0">
                <a:solidFill>
                  <a:srgbClr val="0080FF"/>
                </a:solidFill>
              </a:rPr>
              <a:t> Plots</a:t>
            </a:r>
          </a:p>
          <a:p>
            <a:pPr algn="ctr" defTabSz="1347788" eaLnBrk="0" hangingPunct="0"/>
            <a:endParaRPr lang="en-US" sz="4400" b="1" u="sng" dirty="0">
              <a:solidFill>
                <a:srgbClr val="0000FF"/>
              </a:solidFill>
            </a:endParaRPr>
          </a:p>
        </p:txBody>
      </p:sp>
      <p:pic>
        <p:nvPicPr>
          <p:cNvPr id="20" name="Picture 19" descr="Chart&#10;&#10;Description automatically generated">
            <a:extLst>
              <a:ext uri="{FF2B5EF4-FFF2-40B4-BE49-F238E27FC236}">
                <a16:creationId xmlns:a16="http://schemas.microsoft.com/office/drawing/2014/main" id="{1775B3F8-3C06-49EA-A7E6-830E22559017}"/>
              </a:ext>
            </a:extLst>
          </p:cNvPr>
          <p:cNvPicPr>
            <a:picLocks noChangeAspect="1"/>
          </p:cNvPicPr>
          <p:nvPr/>
        </p:nvPicPr>
        <p:blipFill rotWithShape="1">
          <a:blip r:embed="rId6">
            <a:extLst>
              <a:ext uri="{BEBA8EAE-BF5A-486C-A8C5-ECC9F3942E4B}">
                <a14:imgProps xmlns:a14="http://schemas.microsoft.com/office/drawing/2010/main">
                  <a14:imgLayer r:embed="rId7">
                    <a14:imgEffect>
                      <a14:brightnessContrast contrast="-40000"/>
                    </a14:imgEffect>
                  </a14:imgLayer>
                </a14:imgProps>
              </a:ext>
            </a:extLst>
          </a:blip>
          <a:srcRect l="6982" t="6946" r="9005" b="3979"/>
          <a:stretch/>
        </p:blipFill>
        <p:spPr>
          <a:xfrm>
            <a:off x="13792201" y="3713918"/>
            <a:ext cx="12584040" cy="8894929"/>
          </a:xfrm>
          <a:prstGeom prst="rect">
            <a:avLst/>
          </a:prstGeom>
        </p:spPr>
      </p:pic>
      <p:pic>
        <p:nvPicPr>
          <p:cNvPr id="22" name="Picture 21" descr="Chart, bar chart&#10;&#10;Description automatically generated">
            <a:extLst>
              <a:ext uri="{FF2B5EF4-FFF2-40B4-BE49-F238E27FC236}">
                <a16:creationId xmlns:a16="http://schemas.microsoft.com/office/drawing/2014/main" id="{1A445849-368C-4C9C-BFF0-EDFB27DDE49C}"/>
              </a:ext>
            </a:extLst>
          </p:cNvPr>
          <p:cNvPicPr>
            <a:picLocks noChangeAspect="1"/>
          </p:cNvPicPr>
          <p:nvPr/>
        </p:nvPicPr>
        <p:blipFill rotWithShape="1">
          <a:blip r:embed="rId8"/>
          <a:srcRect l="4898" t="7477" r="8898" b="4605"/>
          <a:stretch/>
        </p:blipFill>
        <p:spPr>
          <a:xfrm>
            <a:off x="13487400" y="13639302"/>
            <a:ext cx="12888840" cy="8763498"/>
          </a:xfrm>
          <a:prstGeom prst="rect">
            <a:avLst/>
          </a:prstGeom>
        </p:spPr>
      </p:pic>
      <p:sp>
        <p:nvSpPr>
          <p:cNvPr id="56" name="TextBox 24">
            <a:extLst>
              <a:ext uri="{FF2B5EF4-FFF2-40B4-BE49-F238E27FC236}">
                <a16:creationId xmlns:a16="http://schemas.microsoft.com/office/drawing/2014/main" id="{7B0C828D-A172-473F-9A2D-45C2985B4C41}"/>
              </a:ext>
            </a:extLst>
          </p:cNvPr>
          <p:cNvSpPr txBox="1">
            <a:spLocks noChangeArrowheads="1"/>
          </p:cNvSpPr>
          <p:nvPr/>
        </p:nvSpPr>
        <p:spPr bwMode="auto">
          <a:xfrm>
            <a:off x="30031266" y="17318572"/>
            <a:ext cx="9372600" cy="1415772"/>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Conclusions</a:t>
            </a:r>
            <a:endParaRPr lang="en-US" sz="4600" b="1" dirty="0">
              <a:solidFill>
                <a:srgbClr val="0000FF"/>
              </a:solidFill>
            </a:endParaRPr>
          </a:p>
          <a:p>
            <a:pPr algn="ctr" defTabSz="1347788" eaLnBrk="0" hangingPunct="0"/>
            <a:endParaRPr lang="en-US" sz="3800" b="1" dirty="0">
              <a:solidFill>
                <a:srgbClr val="0000FF"/>
              </a:solidFill>
            </a:endParaRPr>
          </a:p>
        </p:txBody>
      </p:sp>
      <p:sp>
        <p:nvSpPr>
          <p:cNvPr id="65" name="TextBox 64">
            <a:extLst>
              <a:ext uri="{FF2B5EF4-FFF2-40B4-BE49-F238E27FC236}">
                <a16:creationId xmlns:a16="http://schemas.microsoft.com/office/drawing/2014/main" id="{4DE903CA-F716-420C-A9B0-838206C8E6B5}"/>
              </a:ext>
            </a:extLst>
          </p:cNvPr>
          <p:cNvSpPr txBox="1"/>
          <p:nvPr/>
        </p:nvSpPr>
        <p:spPr>
          <a:xfrm>
            <a:off x="24093826" y="1224909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11" name="TextBox 10">
            <a:extLst>
              <a:ext uri="{FF2B5EF4-FFF2-40B4-BE49-F238E27FC236}">
                <a16:creationId xmlns:a16="http://schemas.microsoft.com/office/drawing/2014/main" id="{D6A2EED3-9446-44F0-A529-DD37A13D3D0C}"/>
              </a:ext>
            </a:extLst>
          </p:cNvPr>
          <p:cNvSpPr txBox="1"/>
          <p:nvPr/>
        </p:nvSpPr>
        <p:spPr>
          <a:xfrm>
            <a:off x="24346155" y="2215509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63" name="TextBox 24">
            <a:extLst>
              <a:ext uri="{FF2B5EF4-FFF2-40B4-BE49-F238E27FC236}">
                <a16:creationId xmlns:a16="http://schemas.microsoft.com/office/drawing/2014/main" id="{3D7111D9-4587-4639-87BF-AD237104C9D1}"/>
              </a:ext>
            </a:extLst>
          </p:cNvPr>
          <p:cNvSpPr txBox="1">
            <a:spLocks noChangeArrowheads="1"/>
          </p:cNvSpPr>
          <p:nvPr/>
        </p:nvSpPr>
        <p:spPr bwMode="auto">
          <a:xfrm>
            <a:off x="30569957" y="9833283"/>
            <a:ext cx="9372600" cy="1215717"/>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Global Switch Costs</a:t>
            </a:r>
          </a:p>
          <a:p>
            <a:pPr algn="ctr" defTabSz="1347788" eaLnBrk="0" hangingPunct="0"/>
            <a:endParaRPr lang="en-US" sz="100" b="1" dirty="0">
              <a:solidFill>
                <a:srgbClr val="000090"/>
              </a:solidFill>
              <a:highlight>
                <a:srgbClr val="FFFF00"/>
              </a:highlight>
            </a:endParaRPr>
          </a:p>
          <a:p>
            <a:pPr algn="ctr" defTabSz="1347788" eaLnBrk="0" hangingPunct="0"/>
            <a:endParaRPr lang="en-US" sz="3600" b="1" dirty="0">
              <a:solidFill>
                <a:srgbClr val="0000FF"/>
              </a:solidFill>
            </a:endParaRPr>
          </a:p>
        </p:txBody>
      </p:sp>
      <p:sp>
        <p:nvSpPr>
          <p:cNvPr id="130" name="TextBox 129">
            <a:extLst>
              <a:ext uri="{FF2B5EF4-FFF2-40B4-BE49-F238E27FC236}">
                <a16:creationId xmlns:a16="http://schemas.microsoft.com/office/drawing/2014/main" id="{BE118301-E727-413A-BB42-47203528E0D8}"/>
              </a:ext>
            </a:extLst>
          </p:cNvPr>
          <p:cNvSpPr txBox="1"/>
          <p:nvPr/>
        </p:nvSpPr>
        <p:spPr>
          <a:xfrm>
            <a:off x="39167302" y="16284465"/>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73" name="Google Shape;462;p29">
            <a:extLst>
              <a:ext uri="{FF2B5EF4-FFF2-40B4-BE49-F238E27FC236}">
                <a16:creationId xmlns:a16="http://schemas.microsoft.com/office/drawing/2014/main" id="{A4016241-144D-45E5-B55F-1C04B9929FFC}"/>
              </a:ext>
            </a:extLst>
          </p:cNvPr>
          <p:cNvSpPr/>
          <p:nvPr/>
        </p:nvSpPr>
        <p:spPr>
          <a:xfrm>
            <a:off x="5026636" y="26547379"/>
            <a:ext cx="3279164" cy="3378511"/>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Switch Blocks</a:t>
            </a:r>
          </a:p>
          <a:p>
            <a:pPr marL="0" marR="0" lvl="0" indent="0" algn="ctr" rtl="0">
              <a:lnSpc>
                <a:spcPct val="100000"/>
              </a:lnSpc>
              <a:spcBef>
                <a:spcPts val="0"/>
              </a:spcBef>
              <a:spcAft>
                <a:spcPts val="0"/>
              </a:spcAft>
              <a:buClr>
                <a:srgbClr val="000000"/>
              </a:buClr>
              <a:buSzPts val="4400"/>
              <a:buFont typeface="Arial"/>
              <a:buNone/>
            </a:pPr>
            <a:endParaRPr lang="en-US" sz="2000" b="1" i="0" u="none" strike="noStrike" cap="none"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r>
              <a:rPr lang="en-US" sz="3600" b="1" dirty="0">
                <a:solidFill>
                  <a:srgbClr val="000090"/>
                </a:solidFill>
                <a:latin typeface="Arial"/>
                <a:ea typeface="Arial"/>
                <a:cs typeface="Arial"/>
                <a:sym typeface="Arial"/>
              </a:rPr>
              <a:t>(2 Blocks)</a:t>
            </a:r>
            <a:endParaRPr sz="3600" b="0" i="0" u="none" strike="noStrike" cap="none" dirty="0">
              <a:solidFill>
                <a:srgbClr val="000090"/>
              </a:solidFill>
              <a:latin typeface="Arial"/>
              <a:ea typeface="Arial"/>
              <a:cs typeface="Arial"/>
              <a:sym typeface="Arial"/>
            </a:endParaRPr>
          </a:p>
        </p:txBody>
      </p:sp>
      <p:sp>
        <p:nvSpPr>
          <p:cNvPr id="83" name="Google Shape;462;p29">
            <a:extLst>
              <a:ext uri="{FF2B5EF4-FFF2-40B4-BE49-F238E27FC236}">
                <a16:creationId xmlns:a16="http://schemas.microsoft.com/office/drawing/2014/main" id="{7093765C-CA67-427F-AF36-187B24F64F11}"/>
              </a:ext>
            </a:extLst>
          </p:cNvPr>
          <p:cNvSpPr/>
          <p:nvPr/>
        </p:nvSpPr>
        <p:spPr>
          <a:xfrm>
            <a:off x="9144000" y="26517600"/>
            <a:ext cx="3279164" cy="3378511"/>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MoCA</a:t>
            </a:r>
            <a:endParaRPr sz="4800" b="0" i="0" u="none" strike="noStrike" cap="none" dirty="0">
              <a:solidFill>
                <a:srgbClr val="000000"/>
              </a:solidFill>
              <a:latin typeface="Arial"/>
              <a:ea typeface="Arial"/>
              <a:cs typeface="Arial"/>
              <a:sym typeface="Arial"/>
            </a:endParaRPr>
          </a:p>
        </p:txBody>
      </p:sp>
      <p:grpSp>
        <p:nvGrpSpPr>
          <p:cNvPr id="60" name="Google Shape;461;p29">
            <a:extLst>
              <a:ext uri="{FF2B5EF4-FFF2-40B4-BE49-F238E27FC236}">
                <a16:creationId xmlns:a16="http://schemas.microsoft.com/office/drawing/2014/main" id="{033B4EBA-2220-4813-BFBA-5A7BBD35873C}"/>
              </a:ext>
            </a:extLst>
          </p:cNvPr>
          <p:cNvGrpSpPr/>
          <p:nvPr/>
        </p:nvGrpSpPr>
        <p:grpSpPr>
          <a:xfrm>
            <a:off x="683236" y="26547379"/>
            <a:ext cx="4574567" cy="3378511"/>
            <a:chOff x="12506446" y="15971046"/>
            <a:chExt cx="3124565" cy="1736584"/>
          </a:xfrm>
        </p:grpSpPr>
        <p:sp>
          <p:nvSpPr>
            <p:cNvPr id="61" name="Google Shape;462;p29">
              <a:extLst>
                <a:ext uri="{FF2B5EF4-FFF2-40B4-BE49-F238E27FC236}">
                  <a16:creationId xmlns:a16="http://schemas.microsoft.com/office/drawing/2014/main" id="{83EB7919-85A0-49E0-84E4-8088560A8226}"/>
                </a:ext>
              </a:extLst>
            </p:cNvPr>
            <p:cNvSpPr/>
            <p:nvPr/>
          </p:nvSpPr>
          <p:spPr>
            <a:xfrm>
              <a:off x="12506446" y="15971046"/>
              <a:ext cx="2239767" cy="1736584"/>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Pure </a:t>
              </a:r>
              <a:r>
                <a:rPr lang="en-US" sz="4800" b="1" dirty="0">
                  <a:solidFill>
                    <a:srgbClr val="FFFFFF"/>
                  </a:solidFill>
                  <a:latin typeface="Arial"/>
                  <a:ea typeface="Arial"/>
                  <a:cs typeface="Arial"/>
                  <a:sym typeface="Arial"/>
                </a:rPr>
                <a:t>Trials</a:t>
              </a:r>
            </a:p>
            <a:p>
              <a:pPr marL="0" marR="0" lvl="0" indent="0" algn="ctr" rtl="0">
                <a:lnSpc>
                  <a:spcPct val="100000"/>
                </a:lnSpc>
                <a:spcBef>
                  <a:spcPts val="0"/>
                </a:spcBef>
                <a:spcAft>
                  <a:spcPts val="0"/>
                </a:spcAft>
                <a:buClr>
                  <a:srgbClr val="000000"/>
                </a:buClr>
                <a:buSzPts val="4400"/>
                <a:buFont typeface="Arial"/>
                <a:buNone/>
              </a:pPr>
              <a:endParaRPr lang="en-US" sz="2000" b="1"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r>
                <a:rPr lang="en-US" sz="3600" b="1" i="0" u="none" strike="noStrike" cap="none" dirty="0">
                  <a:solidFill>
                    <a:srgbClr val="000090"/>
                  </a:solidFill>
                  <a:latin typeface="Arial"/>
                  <a:ea typeface="Arial"/>
                  <a:cs typeface="Arial"/>
                  <a:sym typeface="Arial"/>
                </a:rPr>
                <a:t>(2 Blocks)</a:t>
              </a:r>
              <a:endParaRPr sz="3600" b="0" i="0" u="none" strike="noStrike" cap="none" dirty="0">
                <a:solidFill>
                  <a:srgbClr val="000090"/>
                </a:solidFill>
                <a:latin typeface="Arial"/>
                <a:ea typeface="Arial"/>
                <a:cs typeface="Arial"/>
                <a:sym typeface="Arial"/>
              </a:endParaRPr>
            </a:p>
          </p:txBody>
        </p:sp>
        <p:sp>
          <p:nvSpPr>
            <p:cNvPr id="70" name="Google Shape;463;p29">
              <a:extLst>
                <a:ext uri="{FF2B5EF4-FFF2-40B4-BE49-F238E27FC236}">
                  <a16:creationId xmlns:a16="http://schemas.microsoft.com/office/drawing/2014/main" id="{1DAD7E96-503A-4A60-AC58-F170300B4434}"/>
                </a:ext>
              </a:extLst>
            </p:cNvPr>
            <p:cNvSpPr/>
            <p:nvPr/>
          </p:nvSpPr>
          <p:spPr>
            <a:xfrm>
              <a:off x="14532411" y="16500119"/>
              <a:ext cx="1098600" cy="6444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grpSp>
      <p:sp>
        <p:nvSpPr>
          <p:cNvPr id="76" name="Google Shape;463;p29">
            <a:extLst>
              <a:ext uri="{FF2B5EF4-FFF2-40B4-BE49-F238E27FC236}">
                <a16:creationId xmlns:a16="http://schemas.microsoft.com/office/drawing/2014/main" id="{92407F67-DCAD-4A19-9092-85DF207E6962}"/>
              </a:ext>
            </a:extLst>
          </p:cNvPr>
          <p:cNvSpPr/>
          <p:nvPr/>
        </p:nvSpPr>
        <p:spPr>
          <a:xfrm>
            <a:off x="7916578" y="27542240"/>
            <a:ext cx="1608422" cy="1253675"/>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pic>
        <p:nvPicPr>
          <p:cNvPr id="14" name="Picture 13" descr="Graphical user interface, chart&#10;&#10;Description automatically generated">
            <a:extLst>
              <a:ext uri="{FF2B5EF4-FFF2-40B4-BE49-F238E27FC236}">
                <a16:creationId xmlns:a16="http://schemas.microsoft.com/office/drawing/2014/main" id="{5A2262F5-2275-4626-B5F2-23DB4CB8FDA7}"/>
              </a:ext>
            </a:extLst>
          </p:cNvPr>
          <p:cNvPicPr>
            <a:picLocks noChangeAspect="1"/>
          </p:cNvPicPr>
          <p:nvPr/>
        </p:nvPicPr>
        <p:blipFill rotWithShape="1">
          <a:blip r:embed="rId9"/>
          <a:srcRect l="6157" t="9578" r="9816" b="51135"/>
          <a:stretch/>
        </p:blipFill>
        <p:spPr>
          <a:xfrm>
            <a:off x="27127200" y="4585854"/>
            <a:ext cx="14560967" cy="4862946"/>
          </a:xfrm>
          <a:prstGeom prst="rect">
            <a:avLst/>
          </a:prstGeom>
        </p:spPr>
      </p:pic>
      <p:pic>
        <p:nvPicPr>
          <p:cNvPr id="62" name="Picture 61" descr="Graphical user interface, chart&#10;&#10;Description automatically generated">
            <a:extLst>
              <a:ext uri="{FF2B5EF4-FFF2-40B4-BE49-F238E27FC236}">
                <a16:creationId xmlns:a16="http://schemas.microsoft.com/office/drawing/2014/main" id="{1C0B0BE2-9B1C-4BED-B42C-D92C70A6B006}"/>
              </a:ext>
            </a:extLst>
          </p:cNvPr>
          <p:cNvPicPr>
            <a:picLocks noChangeAspect="1"/>
          </p:cNvPicPr>
          <p:nvPr/>
        </p:nvPicPr>
        <p:blipFill rotWithShape="1">
          <a:blip r:embed="rId9"/>
          <a:srcRect l="6157" t="53218" r="9816" b="7078"/>
          <a:stretch/>
        </p:blipFill>
        <p:spPr>
          <a:xfrm>
            <a:off x="27120433" y="10515600"/>
            <a:ext cx="14560967" cy="4914525"/>
          </a:xfrm>
          <a:prstGeom prst="rect">
            <a:avLst/>
          </a:prstGeom>
        </p:spPr>
      </p:pic>
      <p:sp>
        <p:nvSpPr>
          <p:cNvPr id="69" name="TextBox 68">
            <a:extLst>
              <a:ext uri="{FF2B5EF4-FFF2-40B4-BE49-F238E27FC236}">
                <a16:creationId xmlns:a16="http://schemas.microsoft.com/office/drawing/2014/main" id="{B3A8D048-D491-4925-BE94-08FC8335514E}"/>
              </a:ext>
            </a:extLst>
          </p:cNvPr>
          <p:cNvSpPr txBox="1"/>
          <p:nvPr/>
        </p:nvSpPr>
        <p:spPr>
          <a:xfrm>
            <a:off x="39485806" y="9601200"/>
            <a:ext cx="1885453" cy="400110"/>
          </a:xfrm>
          <a:prstGeom prst="rect">
            <a:avLst/>
          </a:prstGeom>
          <a:noFill/>
        </p:spPr>
        <p:txBody>
          <a:bodyPr wrap="none" rtlCol="0">
            <a:spAutoFit/>
          </a:bodyPr>
          <a:lstStyle/>
          <a:p>
            <a:pPr algn="ctr"/>
            <a:r>
              <a:rPr lang="en-US" sz="2000" b="1" dirty="0">
                <a:solidFill>
                  <a:srgbClr val="000090"/>
                </a:solidFill>
              </a:rPr>
              <a:t>Bars = 95% CI</a:t>
            </a:r>
          </a:p>
        </p:txBody>
      </p:sp>
      <p:pic>
        <p:nvPicPr>
          <p:cNvPr id="23" name="Picture 22" descr="Chart&#10;&#10;Description automatically generated">
            <a:extLst>
              <a:ext uri="{FF2B5EF4-FFF2-40B4-BE49-F238E27FC236}">
                <a16:creationId xmlns:a16="http://schemas.microsoft.com/office/drawing/2014/main" id="{949E2A46-3D2A-4222-AB36-61C8F2F68B59}"/>
              </a:ext>
            </a:extLst>
          </p:cNvPr>
          <p:cNvPicPr>
            <a:picLocks noChangeAspect="1"/>
          </p:cNvPicPr>
          <p:nvPr/>
        </p:nvPicPr>
        <p:blipFill rotWithShape="1">
          <a:blip r:embed="rId10"/>
          <a:srcRect l="2210" t="3109" r="6703"/>
          <a:stretch/>
        </p:blipFill>
        <p:spPr>
          <a:xfrm>
            <a:off x="13688429" y="23393110"/>
            <a:ext cx="12491881" cy="7086890"/>
          </a:xfrm>
          <a:prstGeom prst="rect">
            <a:avLst/>
          </a:prstGeom>
        </p:spPr>
      </p:pic>
      <p:sp>
        <p:nvSpPr>
          <p:cNvPr id="67" name="TextBox 66">
            <a:extLst>
              <a:ext uri="{FF2B5EF4-FFF2-40B4-BE49-F238E27FC236}">
                <a16:creationId xmlns:a16="http://schemas.microsoft.com/office/drawing/2014/main" id="{1A89A707-0DAB-4C77-B874-F151DE4F9438}"/>
              </a:ext>
            </a:extLst>
          </p:cNvPr>
          <p:cNvSpPr txBox="1"/>
          <p:nvPr/>
        </p:nvSpPr>
        <p:spPr>
          <a:xfrm>
            <a:off x="23805478" y="30175200"/>
            <a:ext cx="1885453" cy="400110"/>
          </a:xfrm>
          <a:prstGeom prst="rect">
            <a:avLst/>
          </a:prstGeom>
          <a:noFill/>
        </p:spPr>
        <p:txBody>
          <a:bodyPr wrap="none" rtlCol="0">
            <a:spAutoFit/>
          </a:bodyPr>
          <a:lstStyle/>
          <a:p>
            <a:pPr algn="ctr"/>
            <a:r>
              <a:rPr lang="en-US" sz="2000" b="1" dirty="0">
                <a:solidFill>
                  <a:srgbClr val="000090"/>
                </a:solidFill>
              </a:rPr>
              <a:t>Bars = 95% CI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8060</TotalTime>
  <Words>877</Words>
  <Application>Microsoft Office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438</cp:revision>
  <dcterms:created xsi:type="dcterms:W3CDTF">2013-06-02T20:38:49Z</dcterms:created>
  <dcterms:modified xsi:type="dcterms:W3CDTF">2022-03-20T20:12:51Z</dcterms:modified>
</cp:coreProperties>
</file>