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47" r:id="rId2"/>
    <p:sldId id="344" r:id="rId3"/>
    <p:sldId id="345" r:id="rId4"/>
    <p:sldId id="316" r:id="rId5"/>
    <p:sldId id="257" r:id="rId6"/>
    <p:sldId id="258" r:id="rId7"/>
    <p:sldId id="259" r:id="rId8"/>
    <p:sldId id="260" r:id="rId9"/>
    <p:sldId id="256" r:id="rId10"/>
    <p:sldId id="261" r:id="rId11"/>
    <p:sldId id="262" r:id="rId12"/>
    <p:sldId id="348" r:id="rId13"/>
    <p:sldId id="263" r:id="rId14"/>
    <p:sldId id="349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Namias" initials="JN" lastIdx="1" clrIdx="0">
    <p:extLst>
      <p:ext uri="{19B8F6BF-5375-455C-9EA6-DF929625EA0E}">
        <p15:presenceInfo xmlns:p15="http://schemas.microsoft.com/office/powerpoint/2012/main" userId="8efcecdf084cf56a" providerId="Windows Live"/>
      </p:ext>
    </p:extLst>
  </p:cmAuthor>
  <p:cmAuthor id="2" name="Mark Huff" initials="MH" lastIdx="1" clrIdx="1">
    <p:extLst>
      <p:ext uri="{19B8F6BF-5375-455C-9EA6-DF929625EA0E}">
        <p15:presenceInfo xmlns:p15="http://schemas.microsoft.com/office/powerpoint/2012/main" userId="Mark Hu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11:03:23.052" idx="1">
    <p:pos x="5708" y="3647"/>
    <p:text>Could not find any old data tables in Nicks Powerpoint.</p:text>
    <p:extLst>
      <p:ext uri="{C676402C-5697-4E1C-873F-D02D1690AC5C}">
        <p15:threadingInfo xmlns:p15="http://schemas.microsoft.com/office/powerpoint/2012/main" timeZoneBias="300"/>
      </p:ext>
    </p:extLst>
  </p:cm>
  <p:cm authorId="2" dt="2020-10-08T21:24:44.185" idx="1">
    <p:pos x="5708" y="3743"/>
    <p:text>You'll have to go to the original paper. Just take a snapshot out of the .pdf. You can find the paper on the lab website.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0529E-5A3D-4BE2-B307-CCC850860F5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2DA9-56F0-476D-889D-5A60A963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Task set reconfiguration is the amount of time it takes to change task goals. So from CV,CV to CV,OE here we are only looking at the switch block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of task set maintenance as measuring differences in maintaining multiple configurations versus only one configuration so CV,OE,CV to CV,CV,CV and here its in the switch vs pure blocks</a:t>
            </a:r>
          </a:p>
          <a:p>
            <a:pPr lvl="1"/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results in the study showed a decrease in local costs and an increase in global cost across age groups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A4DF1-EA0A-4B73-871B-436D37B677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2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E943-DCE0-41E4-A47A-4860EC85486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9C12-C142-4486-8D0A-B259A7F8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2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D056-985E-44E2-B314-898F2A00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21" y="1131094"/>
            <a:ext cx="8159429" cy="97983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 (Body)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09DD-E320-4F2C-8DFB-59590AF2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19" y="2110927"/>
            <a:ext cx="4019557" cy="3698081"/>
          </a:xfrm>
        </p:spPr>
        <p:txBody>
          <a:bodyPr>
            <a:normAutofit lnSpcReduction="10000"/>
          </a:bodyPr>
          <a:lstStyle/>
          <a:p>
            <a:r>
              <a:rPr lang="en-US" sz="1350" dirty="0"/>
              <a:t>Attentional task switching can be very useful for looking at age differences</a:t>
            </a:r>
          </a:p>
          <a:p>
            <a:r>
              <a:rPr lang="en-US" sz="1350" dirty="0"/>
              <a:t>The Consonant Vowel/Odd Even (CVOE) switch task provides participants with a bivalent stimulus         (O 27) with instruction to attend to either the letter or number and classify this as a consonant/vowel or an odd/even</a:t>
            </a:r>
          </a:p>
          <a:p>
            <a:pPr lvl="1"/>
            <a:r>
              <a:rPr lang="en-US" sz="1200" dirty="0"/>
              <a:t>Pure Block vs Switch Block</a:t>
            </a:r>
          </a:p>
          <a:p>
            <a:pPr lvl="1"/>
            <a:endParaRPr lang="en-US" sz="750" dirty="0"/>
          </a:p>
          <a:p>
            <a:r>
              <a:rPr lang="en-US" sz="1350" dirty="0"/>
              <a:t>Huff et al. (2015) compared local and global switching costs across age groups and older adult with mild AD on RTs and errors</a:t>
            </a:r>
          </a:p>
          <a:p>
            <a:pPr lvl="1"/>
            <a:r>
              <a:rPr lang="en-US" sz="1200" b="1" dirty="0"/>
              <a:t>Local Switch Costs </a:t>
            </a:r>
            <a:r>
              <a:rPr lang="en-US" sz="1200" dirty="0"/>
              <a:t>– switch trials minus non switch trials within the switch block, a </a:t>
            </a:r>
            <a:r>
              <a:rPr lang="en-US" sz="1200" b="1" i="1" dirty="0"/>
              <a:t>task-set reconfiguration </a:t>
            </a:r>
            <a:r>
              <a:rPr lang="en-US" sz="1200" dirty="0"/>
              <a:t>cost</a:t>
            </a:r>
          </a:p>
          <a:p>
            <a:pPr lvl="1"/>
            <a:r>
              <a:rPr lang="en-US" sz="1200" b="1" dirty="0"/>
              <a:t>Global Switch Costs </a:t>
            </a:r>
            <a:r>
              <a:rPr lang="en-US" sz="1200" dirty="0"/>
              <a:t>- nonswitch trials minus pure trials, a </a:t>
            </a:r>
            <a:r>
              <a:rPr lang="en-US" sz="1200" b="1" i="1" dirty="0"/>
              <a:t>task-set maintenance </a:t>
            </a:r>
            <a:r>
              <a:rPr lang="en-US" sz="1200" dirty="0"/>
              <a:t>cost</a:t>
            </a:r>
          </a:p>
          <a:p>
            <a:pPr lvl="1"/>
            <a:r>
              <a:rPr lang="en-US" sz="1200" dirty="0"/>
              <a:t>This was done using the alternating runs paradigm. (CV,CV,OE,OE,CV,CV…)</a:t>
            </a:r>
          </a:p>
          <a:p>
            <a:pPr lvl="1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AD321-2183-4B69-87F5-FD0E24A82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70"/>
          <a:stretch/>
        </p:blipFill>
        <p:spPr>
          <a:xfrm>
            <a:off x="4067720" y="2375663"/>
            <a:ext cx="5103711" cy="3168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105F33-B730-4034-92FA-D6DCEBE7B3BB}"/>
              </a:ext>
            </a:extLst>
          </p:cNvPr>
          <p:cNvSpPr txBox="1"/>
          <p:nvPr/>
        </p:nvSpPr>
        <p:spPr>
          <a:xfrm>
            <a:off x="5687571" y="2197151"/>
            <a:ext cx="2332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Huff et al. (2015) -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62DC8-5252-4367-BE75-C867D26BDC9B}"/>
              </a:ext>
            </a:extLst>
          </p:cNvPr>
          <p:cNvSpPr txBox="1"/>
          <p:nvPr/>
        </p:nvSpPr>
        <p:spPr>
          <a:xfrm>
            <a:off x="-777240" y="5787643"/>
            <a:ext cx="1905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3"/>
                </a:solidFill>
              </a:rPr>
              <a:t>(2067) Namias</a:t>
            </a:r>
          </a:p>
        </p:txBody>
      </p:sp>
    </p:spTree>
    <p:extLst>
      <p:ext uri="{BB962C8B-B14F-4D97-AF65-F5344CB8AC3E}">
        <p14:creationId xmlns:p14="http://schemas.microsoft.com/office/powerpoint/2010/main" val="407177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046AC-7595-46B3-BA4B-2EC49B1966E6}"/>
              </a:ext>
            </a:extLst>
          </p:cNvPr>
          <p:cNvSpPr txBox="1"/>
          <p:nvPr/>
        </p:nvSpPr>
        <p:spPr>
          <a:xfrm>
            <a:off x="2554015" y="221727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 Groups </a:t>
            </a:r>
            <a:r>
              <a:rPr lang="en-US" sz="2800" b="1" dirty="0" err="1"/>
              <a:t>Vincentiles</a:t>
            </a:r>
            <a:r>
              <a:rPr lang="en-US" sz="2800" b="1" dirty="0"/>
              <a:t> -- Pure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75A6E-2D0C-460E-B582-6C0D682F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847851"/>
            <a:ext cx="9058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7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046AC-7595-46B3-BA4B-2EC49B1966E6}"/>
              </a:ext>
            </a:extLst>
          </p:cNvPr>
          <p:cNvSpPr txBox="1"/>
          <p:nvPr/>
        </p:nvSpPr>
        <p:spPr>
          <a:xfrm>
            <a:off x="2554015" y="221727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 Groups </a:t>
            </a:r>
            <a:r>
              <a:rPr lang="en-US" sz="2800" b="1" dirty="0" err="1"/>
              <a:t>Vincentiles</a:t>
            </a:r>
            <a:r>
              <a:rPr lang="en-US" sz="2800" b="1" dirty="0"/>
              <a:t> – Alt Runs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75A6E-2D0C-460E-B582-6C0D682F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25" y="814203"/>
            <a:ext cx="9058275" cy="27856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34E3B8-EF52-454C-984E-C3637CF4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49210"/>
            <a:ext cx="9058275" cy="26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9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046AC-7595-46B3-BA4B-2EC49B1966E6}"/>
              </a:ext>
            </a:extLst>
          </p:cNvPr>
          <p:cNvSpPr txBox="1"/>
          <p:nvPr/>
        </p:nvSpPr>
        <p:spPr>
          <a:xfrm>
            <a:off x="2554015" y="221727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 Groups </a:t>
            </a:r>
            <a:r>
              <a:rPr lang="en-US" sz="2800" b="1" dirty="0" err="1"/>
              <a:t>Vincentiles</a:t>
            </a:r>
            <a:r>
              <a:rPr lang="en-US" sz="2800" b="1" dirty="0"/>
              <a:t> – Alt Runs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75A6E-2D0C-460E-B582-6C0D682F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25" y="814203"/>
            <a:ext cx="9058275" cy="27856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34E3B8-EF52-454C-984E-C3637CF4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9" y="3949210"/>
            <a:ext cx="8701096" cy="26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0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046AC-7595-46B3-BA4B-2EC49B1966E6}"/>
              </a:ext>
            </a:extLst>
          </p:cNvPr>
          <p:cNvSpPr txBox="1"/>
          <p:nvPr/>
        </p:nvSpPr>
        <p:spPr>
          <a:xfrm>
            <a:off x="2554015" y="221727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 Groups </a:t>
            </a:r>
            <a:r>
              <a:rPr lang="en-US" sz="2800" b="1" dirty="0" err="1"/>
              <a:t>Vincentiles</a:t>
            </a:r>
            <a:r>
              <a:rPr lang="en-US" sz="2800" b="1" dirty="0"/>
              <a:t> – Random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75A6E-2D0C-460E-B582-6C0D682F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25" y="819955"/>
            <a:ext cx="9058275" cy="2774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34E3B8-EF52-454C-984E-C3637CF4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26018"/>
            <a:ext cx="9058275" cy="27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046AC-7595-46B3-BA4B-2EC49B1966E6}"/>
              </a:ext>
            </a:extLst>
          </p:cNvPr>
          <p:cNvSpPr txBox="1"/>
          <p:nvPr/>
        </p:nvSpPr>
        <p:spPr>
          <a:xfrm>
            <a:off x="2554015" y="221727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 Groups </a:t>
            </a:r>
            <a:r>
              <a:rPr lang="en-US" sz="2800" b="1" dirty="0" err="1"/>
              <a:t>Vincentiles</a:t>
            </a:r>
            <a:r>
              <a:rPr lang="en-US" sz="2800" b="1" dirty="0"/>
              <a:t> – Random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75A6E-2D0C-460E-B582-6C0D682F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25" y="819955"/>
            <a:ext cx="9058275" cy="2774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34E3B8-EF52-454C-984E-C3637CF4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077" y="3925690"/>
            <a:ext cx="8813844" cy="27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7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99" y="910976"/>
            <a:ext cx="9122801" cy="44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1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893" y="910976"/>
            <a:ext cx="8593413" cy="44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2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"/>
          <a:stretch/>
        </p:blipFill>
        <p:spPr>
          <a:xfrm>
            <a:off x="189743" y="998483"/>
            <a:ext cx="8785713" cy="43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B81CFA-A3CF-41B5-8AD8-FF342FED225D}"/>
              </a:ext>
            </a:extLst>
          </p:cNvPr>
          <p:cNvSpPr/>
          <p:nvPr/>
        </p:nvSpPr>
        <p:spPr>
          <a:xfrm>
            <a:off x="27670" y="1359074"/>
            <a:ext cx="2452181" cy="1641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DEDD09-BCE1-4926-AEBE-5689FA4C154D}"/>
              </a:ext>
            </a:extLst>
          </p:cNvPr>
          <p:cNvSpPr/>
          <p:nvPr/>
        </p:nvSpPr>
        <p:spPr>
          <a:xfrm rot="19752251">
            <a:off x="2451936" y="3007727"/>
            <a:ext cx="413412" cy="789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5128B8-2606-4B92-A1D0-F3F6CA627C9F}"/>
              </a:ext>
            </a:extLst>
          </p:cNvPr>
          <p:cNvCxnSpPr>
            <a:cxnSpLocks/>
          </p:cNvCxnSpPr>
          <p:nvPr/>
        </p:nvCxnSpPr>
        <p:spPr>
          <a:xfrm>
            <a:off x="4577962" y="85725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3178D52-A05D-4E59-B584-F77C3D59A9D6}"/>
              </a:ext>
            </a:extLst>
          </p:cNvPr>
          <p:cNvSpPr/>
          <p:nvPr/>
        </p:nvSpPr>
        <p:spPr>
          <a:xfrm>
            <a:off x="2034568" y="852427"/>
            <a:ext cx="958529" cy="23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Pure Block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151D07-B147-485A-A8C4-CF2EDCEE522F}"/>
              </a:ext>
            </a:extLst>
          </p:cNvPr>
          <p:cNvSpPr/>
          <p:nvPr/>
        </p:nvSpPr>
        <p:spPr>
          <a:xfrm>
            <a:off x="6405935" y="855619"/>
            <a:ext cx="960120" cy="23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Block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102017-3FDF-47D8-95CF-D9CFAB0C63C2}"/>
              </a:ext>
            </a:extLst>
          </p:cNvPr>
          <p:cNvSpPr txBox="1"/>
          <p:nvPr/>
        </p:nvSpPr>
        <p:spPr>
          <a:xfrm>
            <a:off x="256911" y="2018900"/>
            <a:ext cx="19847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B 18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25A3FA-63E5-4281-AE1F-95793E2D6660}"/>
              </a:ext>
            </a:extLst>
          </p:cNvPr>
          <p:cNvSpPr txBox="1"/>
          <p:nvPr/>
        </p:nvSpPr>
        <p:spPr>
          <a:xfrm>
            <a:off x="-523690" y="1416353"/>
            <a:ext cx="19847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Q</a:t>
            </a:r>
          </a:p>
          <a:p>
            <a:pPr algn="ctr"/>
            <a:r>
              <a:rPr lang="en-US" sz="1050" b="1" dirty="0"/>
              <a:t>Consonant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E3A672-27CC-40A0-8407-4BBB76F71550}"/>
              </a:ext>
            </a:extLst>
          </p:cNvPr>
          <p:cNvSpPr txBox="1"/>
          <p:nvPr/>
        </p:nvSpPr>
        <p:spPr>
          <a:xfrm>
            <a:off x="1137932" y="1431546"/>
            <a:ext cx="19847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</a:t>
            </a:r>
          </a:p>
          <a:p>
            <a:pPr algn="ctr"/>
            <a:r>
              <a:rPr lang="en-US" sz="1050" b="1" dirty="0"/>
              <a:t>Vowel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EAC1E6-ECFE-4DF1-B1FD-5D64BF590034}"/>
              </a:ext>
            </a:extLst>
          </p:cNvPr>
          <p:cNvSpPr txBox="1"/>
          <p:nvPr/>
        </p:nvSpPr>
        <p:spPr>
          <a:xfrm>
            <a:off x="904632" y="1176050"/>
            <a:ext cx="958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baseline="30000" dirty="0"/>
              <a:t>st</a:t>
            </a:r>
            <a:r>
              <a:rPr lang="en-US" sz="1050" dirty="0"/>
              <a:t> Stimulus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3DD859-1FEF-40A5-9688-A9E315CC74CB}"/>
              </a:ext>
            </a:extLst>
          </p:cNvPr>
          <p:cNvSpPr txBox="1"/>
          <p:nvPr/>
        </p:nvSpPr>
        <p:spPr>
          <a:xfrm>
            <a:off x="147409" y="2980079"/>
            <a:ext cx="2206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 = consonant, </a:t>
            </a:r>
            <a:r>
              <a:rPr lang="en-US" sz="1050" b="1" dirty="0">
                <a:solidFill>
                  <a:schemeClr val="accent1"/>
                </a:solidFill>
              </a:rPr>
              <a:t>q = correct key press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2F2BA2-79D0-4D53-8D3F-CB728E54B5A6}"/>
              </a:ext>
            </a:extLst>
          </p:cNvPr>
          <p:cNvSpPr txBox="1"/>
          <p:nvPr/>
        </p:nvSpPr>
        <p:spPr>
          <a:xfrm>
            <a:off x="2709038" y="866117"/>
            <a:ext cx="1984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(CV -&gt; CV / Letter -&gt; Letter)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139104-B663-4B27-BEA3-628E768FC8E9}"/>
              </a:ext>
            </a:extLst>
          </p:cNvPr>
          <p:cNvSpPr txBox="1"/>
          <p:nvPr/>
        </p:nvSpPr>
        <p:spPr>
          <a:xfrm>
            <a:off x="5483670" y="1160783"/>
            <a:ext cx="958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baseline="30000" dirty="0"/>
              <a:t>st</a:t>
            </a:r>
            <a:r>
              <a:rPr lang="en-US" sz="1050" dirty="0"/>
              <a:t> Stimulus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4F7BFF9-36A3-4E0B-912A-C717466402AF}"/>
              </a:ext>
            </a:extLst>
          </p:cNvPr>
          <p:cNvSpPr/>
          <p:nvPr/>
        </p:nvSpPr>
        <p:spPr>
          <a:xfrm>
            <a:off x="4593030" y="1350416"/>
            <a:ext cx="2455164" cy="16390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1D7E0B-84ED-4C38-A41E-A0CEBB989D8F}"/>
              </a:ext>
            </a:extLst>
          </p:cNvPr>
          <p:cNvSpPr txBox="1"/>
          <p:nvPr/>
        </p:nvSpPr>
        <p:spPr>
          <a:xfrm>
            <a:off x="4875192" y="2074925"/>
            <a:ext cx="19847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D 37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12B601-B6C0-452D-B038-0B6BF4A51DE9}"/>
              </a:ext>
            </a:extLst>
          </p:cNvPr>
          <p:cNvSpPr txBox="1"/>
          <p:nvPr/>
        </p:nvSpPr>
        <p:spPr>
          <a:xfrm>
            <a:off x="3983811" y="1391616"/>
            <a:ext cx="19847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Q</a:t>
            </a:r>
          </a:p>
          <a:p>
            <a:pPr algn="ctr"/>
            <a:r>
              <a:rPr lang="en-US" sz="1050" b="1" dirty="0"/>
              <a:t>Consonant</a:t>
            </a:r>
          </a:p>
          <a:p>
            <a:pPr algn="ctr"/>
            <a:r>
              <a:rPr lang="en-US" sz="1050" b="1" dirty="0"/>
              <a:t>Odd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6EC0C8-8BB8-47A3-B31C-726B1BC45FDD}"/>
              </a:ext>
            </a:extLst>
          </p:cNvPr>
          <p:cNvSpPr txBox="1"/>
          <p:nvPr/>
        </p:nvSpPr>
        <p:spPr>
          <a:xfrm>
            <a:off x="5770236" y="1384394"/>
            <a:ext cx="19847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</a:t>
            </a:r>
          </a:p>
          <a:p>
            <a:pPr algn="ctr"/>
            <a:r>
              <a:rPr lang="en-US" sz="1050" b="1" dirty="0"/>
              <a:t>Vowel</a:t>
            </a:r>
          </a:p>
          <a:p>
            <a:pPr algn="ctr"/>
            <a:r>
              <a:rPr lang="en-US" sz="1050" b="1" dirty="0"/>
              <a:t>Even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502F45-F70C-4538-9E8A-C8BE05A441DF}"/>
              </a:ext>
            </a:extLst>
          </p:cNvPr>
          <p:cNvSpPr txBox="1"/>
          <p:nvPr/>
        </p:nvSpPr>
        <p:spPr>
          <a:xfrm>
            <a:off x="4708083" y="2973100"/>
            <a:ext cx="2206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 = consonant, </a:t>
            </a:r>
            <a:r>
              <a:rPr lang="en-US" sz="1050" b="1" dirty="0">
                <a:solidFill>
                  <a:schemeClr val="accent1"/>
                </a:solidFill>
              </a:rPr>
              <a:t>q = correct key press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6EBD43-8867-4C71-98A3-F7CF186FB5DB}"/>
              </a:ext>
            </a:extLst>
          </p:cNvPr>
          <p:cNvSpPr/>
          <p:nvPr/>
        </p:nvSpPr>
        <p:spPr>
          <a:xfrm>
            <a:off x="2056432" y="4049182"/>
            <a:ext cx="2455164" cy="16390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85B7-113D-4905-B83C-8B145D8915F7}"/>
              </a:ext>
            </a:extLst>
          </p:cNvPr>
          <p:cNvSpPr txBox="1"/>
          <p:nvPr/>
        </p:nvSpPr>
        <p:spPr>
          <a:xfrm>
            <a:off x="2323175" y="4737719"/>
            <a:ext cx="19847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A 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B6FD9B-F0BF-429B-B153-B29CD28A2CDF}"/>
              </a:ext>
            </a:extLst>
          </p:cNvPr>
          <p:cNvSpPr txBox="1"/>
          <p:nvPr/>
        </p:nvSpPr>
        <p:spPr>
          <a:xfrm>
            <a:off x="1482466" y="4126702"/>
            <a:ext cx="19847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Q</a:t>
            </a:r>
          </a:p>
          <a:p>
            <a:pPr algn="ctr"/>
            <a:r>
              <a:rPr lang="en-US" sz="1050" b="1" dirty="0"/>
              <a:t>Consonant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64919F-4E06-4FE7-AF6E-68A68BE00BD0}"/>
              </a:ext>
            </a:extLst>
          </p:cNvPr>
          <p:cNvSpPr txBox="1"/>
          <p:nvPr/>
        </p:nvSpPr>
        <p:spPr>
          <a:xfrm>
            <a:off x="3177033" y="4139603"/>
            <a:ext cx="19847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</a:t>
            </a:r>
          </a:p>
          <a:p>
            <a:pPr algn="ctr"/>
            <a:r>
              <a:rPr lang="en-US" sz="1050" b="1" dirty="0"/>
              <a:t>Vowel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5EBCA8-F026-4008-A90B-7E73D8E5584B}"/>
              </a:ext>
            </a:extLst>
          </p:cNvPr>
          <p:cNvSpPr txBox="1"/>
          <p:nvPr/>
        </p:nvSpPr>
        <p:spPr>
          <a:xfrm>
            <a:off x="2895264" y="3854173"/>
            <a:ext cx="958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r>
              <a:rPr lang="en-US" sz="1050" baseline="30000" dirty="0"/>
              <a:t>nd</a:t>
            </a:r>
            <a:r>
              <a:rPr lang="en-US" sz="1050" dirty="0"/>
              <a:t> Stimulus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B3C79D-D52E-4320-B605-CC015135DEF7}"/>
              </a:ext>
            </a:extLst>
          </p:cNvPr>
          <p:cNvSpPr txBox="1"/>
          <p:nvPr/>
        </p:nvSpPr>
        <p:spPr>
          <a:xfrm>
            <a:off x="2203100" y="5678849"/>
            <a:ext cx="2206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 = Vowel, </a:t>
            </a:r>
            <a:r>
              <a:rPr lang="en-US" sz="1050" b="1" dirty="0">
                <a:solidFill>
                  <a:schemeClr val="accent1"/>
                </a:solidFill>
              </a:rPr>
              <a:t>p = correct key press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5F85112-31BE-4173-A5FE-B6E72DEEBE14}"/>
              </a:ext>
            </a:extLst>
          </p:cNvPr>
          <p:cNvSpPr/>
          <p:nvPr/>
        </p:nvSpPr>
        <p:spPr>
          <a:xfrm>
            <a:off x="6597827" y="4076992"/>
            <a:ext cx="2455164" cy="16390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7C4736-7D9F-4B66-9BEF-0B722A2D6945}"/>
              </a:ext>
            </a:extLst>
          </p:cNvPr>
          <p:cNvSpPr txBox="1"/>
          <p:nvPr/>
        </p:nvSpPr>
        <p:spPr>
          <a:xfrm>
            <a:off x="6831794" y="4829239"/>
            <a:ext cx="19847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O 13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F659C9-4F36-427D-8AFC-78AB4C93FF2C}"/>
              </a:ext>
            </a:extLst>
          </p:cNvPr>
          <p:cNvSpPr txBox="1"/>
          <p:nvPr/>
        </p:nvSpPr>
        <p:spPr>
          <a:xfrm>
            <a:off x="5947605" y="4122951"/>
            <a:ext cx="19847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Q</a:t>
            </a:r>
          </a:p>
          <a:p>
            <a:pPr algn="ctr"/>
            <a:r>
              <a:rPr lang="en-US" sz="1050" b="1" dirty="0"/>
              <a:t>Consonant</a:t>
            </a:r>
          </a:p>
          <a:p>
            <a:pPr algn="ctr"/>
            <a:r>
              <a:rPr lang="en-US" sz="1050" b="1" dirty="0"/>
              <a:t>Odd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BE898B-FF94-4F34-9044-E7697848E7FD}"/>
              </a:ext>
            </a:extLst>
          </p:cNvPr>
          <p:cNvSpPr txBox="1"/>
          <p:nvPr/>
        </p:nvSpPr>
        <p:spPr>
          <a:xfrm>
            <a:off x="7803450" y="4127979"/>
            <a:ext cx="19847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</a:t>
            </a:r>
          </a:p>
          <a:p>
            <a:pPr algn="ctr"/>
            <a:r>
              <a:rPr lang="en-US" sz="1050" b="1" dirty="0"/>
              <a:t>Vowel</a:t>
            </a:r>
          </a:p>
          <a:p>
            <a:pPr algn="ctr"/>
            <a:r>
              <a:rPr lang="en-US" sz="1050" b="1" dirty="0"/>
              <a:t>Even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983C18-64B9-4FC1-AF09-E9B5F1899C5A}"/>
              </a:ext>
            </a:extLst>
          </p:cNvPr>
          <p:cNvSpPr txBox="1"/>
          <p:nvPr/>
        </p:nvSpPr>
        <p:spPr>
          <a:xfrm>
            <a:off x="7441548" y="3904222"/>
            <a:ext cx="958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r>
              <a:rPr lang="en-US" sz="1050" baseline="30000" dirty="0"/>
              <a:t>nd</a:t>
            </a:r>
            <a:r>
              <a:rPr lang="en-US" sz="1050" dirty="0"/>
              <a:t> Stimulus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FBB0BD-AE51-41F0-BDA8-53F548AB0503}"/>
              </a:ext>
            </a:extLst>
          </p:cNvPr>
          <p:cNvSpPr txBox="1"/>
          <p:nvPr/>
        </p:nvSpPr>
        <p:spPr>
          <a:xfrm>
            <a:off x="6753233" y="5711552"/>
            <a:ext cx="2206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13 = Odd, </a:t>
            </a:r>
            <a:r>
              <a:rPr lang="en-US" sz="1050" b="1" dirty="0">
                <a:solidFill>
                  <a:schemeClr val="accent1"/>
                </a:solidFill>
              </a:rPr>
              <a:t>q = correct key press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DB0294-A572-4BF0-93C9-CB20F51AD024}"/>
              </a:ext>
            </a:extLst>
          </p:cNvPr>
          <p:cNvSpPr txBox="1"/>
          <p:nvPr/>
        </p:nvSpPr>
        <p:spPr>
          <a:xfrm>
            <a:off x="4870029" y="1615278"/>
            <a:ext cx="19847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Letter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557EA48-2F24-46F9-97D0-DFBA53940A73}"/>
              </a:ext>
            </a:extLst>
          </p:cNvPr>
          <p:cNvSpPr txBox="1"/>
          <p:nvPr/>
        </p:nvSpPr>
        <p:spPr>
          <a:xfrm>
            <a:off x="6845397" y="4358972"/>
            <a:ext cx="19847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Number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EBAA24-9D00-4840-8949-C7A6A6E41376}"/>
              </a:ext>
            </a:extLst>
          </p:cNvPr>
          <p:cNvSpPr txBox="1"/>
          <p:nvPr/>
        </p:nvSpPr>
        <p:spPr>
          <a:xfrm>
            <a:off x="7133059" y="880172"/>
            <a:ext cx="1984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(CV -&gt; OE / Letter-&gt; Number)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011C8683-7604-4077-BF99-2F6DE2841E41}"/>
              </a:ext>
            </a:extLst>
          </p:cNvPr>
          <p:cNvSpPr/>
          <p:nvPr/>
        </p:nvSpPr>
        <p:spPr>
          <a:xfrm rot="19752251">
            <a:off x="7060820" y="3010747"/>
            <a:ext cx="413412" cy="789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D720A3-DB17-4D60-80B8-1033C1626E31}"/>
              </a:ext>
            </a:extLst>
          </p:cNvPr>
          <p:cNvSpPr txBox="1"/>
          <p:nvPr/>
        </p:nvSpPr>
        <p:spPr>
          <a:xfrm>
            <a:off x="-777240" y="5787643"/>
            <a:ext cx="1905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3"/>
                </a:solidFill>
              </a:rPr>
              <a:t>(2067) Namias</a:t>
            </a:r>
          </a:p>
        </p:txBody>
      </p:sp>
    </p:spTree>
    <p:extLst>
      <p:ext uri="{BB962C8B-B14F-4D97-AF65-F5344CB8AC3E}">
        <p14:creationId xmlns:p14="http://schemas.microsoft.com/office/powerpoint/2010/main" val="609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8" grpId="0" animBg="1"/>
      <p:bldP spid="56" grpId="0"/>
      <p:bldP spid="57" grpId="0"/>
      <p:bldP spid="58" grpId="0"/>
      <p:bldP spid="59" grpId="0"/>
      <p:bldP spid="60" grpId="0"/>
      <p:bldP spid="68" grpId="0"/>
      <p:bldP spid="70" grpId="0" animBg="1"/>
      <p:bldP spid="71" grpId="0"/>
      <p:bldP spid="72" grpId="0"/>
      <p:bldP spid="73" grpId="0"/>
      <p:bldP spid="75" grpId="0"/>
      <p:bldP spid="76" grpId="0" animBg="1"/>
      <p:bldP spid="77" grpId="0"/>
      <p:bldP spid="78" grpId="0"/>
      <p:bldP spid="79" grpId="0"/>
      <p:bldP spid="80" grpId="0"/>
      <p:bldP spid="81" grpId="0"/>
      <p:bldP spid="82" grpId="0" animBg="1"/>
      <p:bldP spid="83" grpId="0"/>
      <p:bldP spid="84" grpId="0"/>
      <p:bldP spid="85" grpId="0"/>
      <p:bldP spid="86" grpId="0"/>
      <p:bldP spid="87" grpId="0"/>
      <p:bldP spid="89" grpId="0"/>
      <p:bldP spid="91" grpId="0"/>
      <p:bldP spid="92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7" y="2334409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Alternating Runs Switch Task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Task instructions change after every other trial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i.e., CV, CV, OE, OE, CV, CV</a:t>
            </a:r>
          </a:p>
        </p:txBody>
      </p:sp>
    </p:spTree>
    <p:extLst>
      <p:ext uri="{BB962C8B-B14F-4D97-AF65-F5344CB8AC3E}">
        <p14:creationId xmlns:p14="http://schemas.microsoft.com/office/powerpoint/2010/main" val="14430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7" y="2334409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Alternating Runs Switch Task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Task instructions change after every other trial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i.e., CV, CV, </a:t>
            </a:r>
            <a:r>
              <a:rPr lang="en-US" sz="2400" b="1" dirty="0">
                <a:solidFill>
                  <a:schemeClr val="accent1"/>
                </a:solidFill>
              </a:rPr>
              <a:t>OE</a:t>
            </a:r>
            <a:r>
              <a:rPr lang="en-US" sz="2400" dirty="0">
                <a:solidFill>
                  <a:schemeClr val="tx1"/>
                </a:solidFill>
              </a:rPr>
              <a:t>, OE, </a:t>
            </a:r>
            <a:r>
              <a:rPr lang="en-US" sz="2400" b="1" dirty="0">
                <a:solidFill>
                  <a:schemeClr val="accent1"/>
                </a:solidFill>
              </a:rPr>
              <a:t>CV</a:t>
            </a:r>
            <a:r>
              <a:rPr lang="en-US" sz="2400" dirty="0">
                <a:solidFill>
                  <a:schemeClr val="tx1"/>
                </a:solidFill>
              </a:rPr>
              <a:t>, CV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Every other trial is a switch trial</a:t>
            </a:r>
          </a:p>
        </p:txBody>
      </p:sp>
    </p:spTree>
    <p:extLst>
      <p:ext uri="{BB962C8B-B14F-4D97-AF65-F5344CB8AC3E}">
        <p14:creationId xmlns:p14="http://schemas.microsoft.com/office/powerpoint/2010/main" val="28597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365"/>
            <a:ext cx="9144000" cy="61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4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58311"/>
            <a:ext cx="9144000" cy="57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8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54" y="558311"/>
            <a:ext cx="8898292" cy="57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AE060-5083-47C9-B225-18F87732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99" y="558311"/>
            <a:ext cx="9122801" cy="57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7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11E5029-70C3-4B0F-B1CA-0B15B87BE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652"/>
            <a:ext cx="9144000" cy="6330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046AC-7595-46B3-BA4B-2EC49B1966E6}"/>
              </a:ext>
            </a:extLst>
          </p:cNvPr>
          <p:cNvSpPr txBox="1"/>
          <p:nvPr/>
        </p:nvSpPr>
        <p:spPr>
          <a:xfrm>
            <a:off x="2554015" y="221727"/>
            <a:ext cx="517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Younger Adult </a:t>
            </a:r>
            <a:r>
              <a:rPr lang="en-US" sz="2800" b="1" dirty="0" err="1"/>
              <a:t>Vincentiles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704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442</Words>
  <Application>Microsoft Office PowerPoint</Application>
  <PresentationFormat>On-screen Show (4:3)</PresentationFormat>
  <Paragraphs>73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Office Theme</vt:lpstr>
      <vt:lpstr>Introduction</vt:lpstr>
      <vt:lpstr>PowerPoint Presentation</vt:lpstr>
      <vt:lpstr>Block Types</vt:lpstr>
      <vt:lpstr>Block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Maxwell</dc:creator>
  <cp:lastModifiedBy>Nick Maxwell</cp:lastModifiedBy>
  <cp:revision>3</cp:revision>
  <dcterms:created xsi:type="dcterms:W3CDTF">2021-10-27T15:56:04Z</dcterms:created>
  <dcterms:modified xsi:type="dcterms:W3CDTF">2021-10-28T15:02:49Z</dcterms:modified>
</cp:coreProperties>
</file>