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6"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5448" autoAdjust="0"/>
  </p:normalViewPr>
  <p:slideViewPr>
    <p:cSldViewPr snapToObjects="1">
      <p:cViewPr>
        <p:scale>
          <a:sx n="33" d="100"/>
          <a:sy n="33" d="100"/>
        </p:scale>
        <p:origin x="120" y="-2370"/>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2-03-03T11:27:51.966" idx="6">
    <p:pos x="26236" y="18376"/>
    <p:text>Take a look at the abstract</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3/3/2022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3/3/2022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omments" Target="../comments/comment1.xm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80827" y="20356181"/>
            <a:ext cx="12828928" cy="952365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245829" y="2701636"/>
            <a:ext cx="12663926" cy="17472084"/>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756465" y="19792890"/>
            <a:ext cx="14107146" cy="1164296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442474" y="3505200"/>
            <a:ext cx="12663926" cy="13682546"/>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150" b="0" i="0" u="none" strike="noStrike" cap="none" dirty="0">
                <a:solidFill>
                  <a:srgbClr val="000090"/>
                </a:solidFill>
                <a:latin typeface="Calibri"/>
                <a:ea typeface="Calibri"/>
                <a:cs typeface="Calibri"/>
                <a:sym typeface="Calibri"/>
              </a:rPr>
              <a:t>In the Consonant-Vowel/Odd-Even switch task (CVOE, </a:t>
            </a:r>
            <a:r>
              <a:rPr lang="en-US" sz="3150" b="0" i="0" u="none" strike="noStrike" cap="none" dirty="0" err="1">
                <a:solidFill>
                  <a:srgbClr val="000090"/>
                </a:solidFill>
                <a:latin typeface="Calibri"/>
                <a:ea typeface="Calibri"/>
                <a:cs typeface="Calibri"/>
                <a:sym typeface="Calibri"/>
              </a:rPr>
              <a:t>Minear</a:t>
            </a:r>
            <a:r>
              <a:rPr lang="en-US" sz="3150" b="0" i="0" u="none" strike="noStrike" cap="none" dirty="0">
                <a:solidFill>
                  <a:srgbClr val="000090"/>
                </a:solidFill>
                <a:latin typeface="Calibri"/>
                <a:ea typeface="Calibri"/>
                <a:cs typeface="Calibri"/>
                <a:sym typeface="Calibri"/>
              </a:rPr>
              <a:t> &amp; Shah, 2008) </a:t>
            </a:r>
            <a:r>
              <a:rPr lang="en-US" sz="3150" dirty="0">
                <a:solidFill>
                  <a:srgbClr val="000090"/>
                </a:solidFill>
                <a:latin typeface="Calibri"/>
                <a:ea typeface="Calibri"/>
                <a:cs typeface="Calibri"/>
                <a:sym typeface="Calibri"/>
              </a:rPr>
              <a:t>participants view bivalent stimuli </a:t>
            </a:r>
            <a:r>
              <a:rPr lang="en-US" sz="3150" b="0" i="0" u="none" strike="noStrike" cap="none" dirty="0">
                <a:solidFill>
                  <a:srgbClr val="000090"/>
                </a:solidFill>
                <a:latin typeface="Calibri"/>
                <a:ea typeface="Calibri"/>
                <a:cs typeface="Calibri"/>
                <a:sym typeface="Calibri"/>
              </a:rPr>
              <a:t>(e.g., A 08) quickly classify the letter (Consonant/Vowel) or the number (Odd/Even). Because participants complete </a:t>
            </a:r>
            <a:r>
              <a:rPr lang="en-US" sz="3150" dirty="0">
                <a:solidFill>
                  <a:srgbClr val="000090"/>
                </a:solidFill>
                <a:latin typeface="Calibri"/>
                <a:ea typeface="Calibri"/>
                <a:cs typeface="Calibri"/>
                <a:sym typeface="Calibri"/>
              </a:rPr>
              <a:t>pure blocks (e.g., all trials are the CV task)</a:t>
            </a:r>
            <a:r>
              <a:rPr lang="en-US" sz="3150" b="0" i="0" u="none" strike="noStrike" cap="none" dirty="0">
                <a:solidFill>
                  <a:srgbClr val="000090"/>
                </a:solidFill>
                <a:latin typeface="Calibri"/>
                <a:ea typeface="Calibri"/>
                <a:cs typeface="Calibri"/>
                <a:sym typeface="Calibri"/>
              </a:rPr>
              <a:t> and switch blocks (e.g., participants switch between both classification tasks), the CVOE paradigm allows for comparisons between </a:t>
            </a:r>
            <a:r>
              <a:rPr lang="en-US" sz="3150" i="1" dirty="0">
                <a:solidFill>
                  <a:srgbClr val="000090"/>
                </a:solidFill>
                <a:latin typeface="Calibri"/>
                <a:ea typeface="Calibri"/>
                <a:cs typeface="Calibri"/>
                <a:sym typeface="Calibri"/>
              </a:rPr>
              <a:t>global </a:t>
            </a:r>
            <a:r>
              <a:rPr lang="en-US" sz="3150" dirty="0">
                <a:solidFill>
                  <a:srgbClr val="000090"/>
                </a:solidFill>
                <a:latin typeface="Calibri"/>
                <a:ea typeface="Calibri"/>
                <a:cs typeface="Calibri"/>
                <a:sym typeface="Calibri"/>
              </a:rPr>
              <a:t>and </a:t>
            </a:r>
            <a:r>
              <a:rPr lang="en-US" sz="3150" i="1" dirty="0">
                <a:solidFill>
                  <a:srgbClr val="000090"/>
                </a:solidFill>
                <a:latin typeface="Calibri"/>
                <a:ea typeface="Calibri"/>
                <a:cs typeface="Calibri"/>
                <a:sym typeface="Calibri"/>
              </a:rPr>
              <a:t>local </a:t>
            </a:r>
            <a:r>
              <a:rPr lang="en-US" sz="3150" dirty="0">
                <a:solidFill>
                  <a:srgbClr val="000090"/>
                </a:solidFill>
                <a:latin typeface="Calibri"/>
                <a:ea typeface="Calibri"/>
                <a:cs typeface="Calibri"/>
                <a:sym typeface="Calibri"/>
              </a:rPr>
              <a:t>switch costs.</a:t>
            </a:r>
            <a:r>
              <a:rPr lang="en-US" sz="3150" b="0" i="0" u="none" strike="noStrike" cap="none" dirty="0">
                <a:solidFill>
                  <a:srgbClr val="000090"/>
                </a:solidFill>
                <a:latin typeface="Calibri"/>
                <a:ea typeface="Calibri"/>
                <a:cs typeface="Calibri"/>
                <a:sym typeface="Calibri"/>
              </a:rPr>
              <a:t> </a:t>
            </a:r>
            <a:r>
              <a:rPr lang="en-US" sz="3150" dirty="0">
                <a:solidFill>
                  <a:srgbClr val="000090"/>
                </a:solidFill>
                <a:latin typeface="Calibri"/>
                <a:ea typeface="Calibri"/>
                <a:cs typeface="Calibri"/>
                <a:sym typeface="Calibri"/>
              </a:rPr>
              <a:t>G</a:t>
            </a:r>
            <a:r>
              <a:rPr lang="en-US" sz="3150" b="0" i="0" u="none" strike="noStrike" cap="none" dirty="0">
                <a:solidFill>
                  <a:srgbClr val="000090"/>
                </a:solidFill>
                <a:latin typeface="Calibri"/>
                <a:ea typeface="Calibri"/>
                <a:cs typeface="Calibri"/>
                <a:sym typeface="Calibri"/>
              </a:rPr>
              <a:t>lobal costs (</a:t>
            </a:r>
            <a:r>
              <a:rPr lang="en-US" sz="3150" dirty="0">
                <a:solidFill>
                  <a:srgbClr val="000090"/>
                </a:solidFill>
                <a:latin typeface="Calibri"/>
                <a:ea typeface="Calibri"/>
                <a:cs typeface="Calibri"/>
                <a:sym typeface="Calibri"/>
              </a:rPr>
              <a:t>i.e., </a:t>
            </a:r>
            <a:r>
              <a:rPr lang="en-US" sz="3150" b="0" i="0" u="none" strike="noStrike" cap="none" dirty="0">
                <a:solidFill>
                  <a:srgbClr val="000090"/>
                </a:solidFill>
                <a:latin typeface="Calibri"/>
                <a:ea typeface="Calibri"/>
                <a:cs typeface="Calibri"/>
                <a:sym typeface="Calibri"/>
              </a:rPr>
              <a:t>non-switch trials - pure trials) represent the cost of keeping multiple task-sets active in working memory. Alternatively, local costs (i.e., switch trials - non-switch trials) reflect task-set reconfiguration processes that occur due to switching</a:t>
            </a:r>
            <a:r>
              <a:rPr lang="en-US" sz="3150" dirty="0">
                <a:solidFill>
                  <a:srgbClr val="000090"/>
                </a:solidFill>
                <a:latin typeface="Calibri"/>
                <a:ea typeface="Calibri"/>
                <a:cs typeface="Calibri"/>
                <a:sym typeface="Calibri"/>
              </a:rPr>
              <a:t>.</a:t>
            </a:r>
          </a:p>
          <a:p>
            <a:pPr lvl="0">
              <a:lnSpc>
                <a:spcPct val="107916"/>
              </a:lnSpc>
              <a:spcBef>
                <a:spcPts val="800"/>
              </a:spcBef>
              <a:spcAft>
                <a:spcPts val="0"/>
              </a:spcAft>
              <a:buClr>
                <a:schemeClr val="dk1"/>
              </a:buClr>
              <a:buSzPts val="1100"/>
            </a:pPr>
            <a:endParaRPr lang="en-US" sz="6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50" dirty="0">
                <a:solidFill>
                  <a:srgbClr val="000090"/>
                </a:solidFill>
                <a:latin typeface="Calibri"/>
                <a:ea typeface="Calibri"/>
                <a:cs typeface="Calibri"/>
                <a:sym typeface="Calibri"/>
              </a:rPr>
              <a:t>Previous research has shown global costs for both errors and response times (RTs) increase with age and for individuals with mild cognitive impairments (MCI; e.g., Alzheimer's Disease), while these conditions decrease local costs for RTs (Huff et al., 2015). Furthermore, Huff et al. showed that distributional analyses of RTs (e.g., Vincentile plots) reveal dissociations between local and global switch costs, such that global costs increase while local costs decrease.</a:t>
            </a:r>
          </a:p>
          <a:p>
            <a:pPr lvl="0">
              <a:lnSpc>
                <a:spcPct val="107916"/>
              </a:lnSpc>
              <a:spcBef>
                <a:spcPts val="800"/>
              </a:spcBef>
              <a:spcAft>
                <a:spcPts val="0"/>
              </a:spcAft>
              <a:buClr>
                <a:schemeClr val="dk1"/>
              </a:buClr>
              <a:buSzPts val="1100"/>
            </a:pPr>
            <a:endParaRPr lang="en-US" sz="6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50" dirty="0">
                <a:solidFill>
                  <a:srgbClr val="000090"/>
                </a:solidFill>
                <a:latin typeface="Calibri"/>
                <a:ea typeface="Calibri"/>
                <a:cs typeface="Calibri"/>
                <a:sym typeface="Calibri"/>
              </a:rPr>
              <a:t>Studies investigating CVOE task switching have often used presented trials via a </a:t>
            </a:r>
            <a:r>
              <a:rPr lang="en-US" sz="3150" b="0" i="0" u="none" strike="noStrike" cap="none" dirty="0">
                <a:solidFill>
                  <a:srgbClr val="000090"/>
                </a:solidFill>
                <a:latin typeface="Calibri"/>
                <a:ea typeface="Calibri"/>
                <a:cs typeface="Calibri"/>
                <a:sym typeface="Calibri"/>
              </a:rPr>
              <a:t>predictable, alternating runs sequence (e.g., CV, CV, OE, OE, CV, CV). </a:t>
            </a:r>
            <a:r>
              <a:rPr lang="en-US" sz="3150" dirty="0">
                <a:solidFill>
                  <a:srgbClr val="000090"/>
                </a:solidFill>
                <a:latin typeface="Calibri"/>
                <a:ea typeface="Calibri"/>
                <a:cs typeface="Calibri"/>
                <a:sym typeface="Calibri"/>
              </a:rPr>
              <a:t>The present study expands upon this by comparing alternating runs switching with random switching. Unlike an alternating runs sequence, random switching has no discernable pattern. As a result, we expected participants would find the random switching task more difficult, and that these difficulties would be reflected in greater error rates and RTs compared to alternating runs switching. Furthermore, given breakdowns in working memory and attentional control processes that are associated with AD, we expected that MCI older adults would particularly struggle with the random switch task. Thus, we expected that differences in switch costs previously found using alternating runs would be particularly exaggerated for these individuals when switching was non-predictive.</a:t>
            </a:r>
          </a:p>
        </p:txBody>
      </p:sp>
      <p:sp>
        <p:nvSpPr>
          <p:cNvPr id="15368" name="TextBox 24"/>
          <p:cNvSpPr txBox="1">
            <a:spLocks noChangeArrowheads="1"/>
          </p:cNvSpPr>
          <p:nvPr/>
        </p:nvSpPr>
        <p:spPr bwMode="auto">
          <a:xfrm>
            <a:off x="1264835" y="2033662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7910963" y="20497800"/>
            <a:ext cx="13886494" cy="10090582"/>
          </a:xfrm>
          <a:prstGeom prst="rect">
            <a:avLst/>
          </a:prstGeom>
          <a:noFill/>
          <a:ln w="9525">
            <a:noFill/>
            <a:miter lim="800000"/>
            <a:headEnd/>
            <a:tailEnd/>
          </a:ln>
        </p:spPr>
        <p:txBody>
          <a:bodyPr lIns="170682" tIns="67367" rIns="170682" bIns="67367"/>
          <a:lstStyle/>
          <a:p>
            <a:pPr defTabSz="1347788" eaLnBrk="0" hangingPunct="0">
              <a:spcBef>
                <a:spcPts val="800"/>
              </a:spcBef>
            </a:pPr>
            <a:r>
              <a:rPr lang="en-US" sz="3150" dirty="0">
                <a:solidFill>
                  <a:srgbClr val="000090"/>
                </a:solidFill>
                <a:latin typeface="Calibri"/>
                <a:cs typeface="Calibri"/>
              </a:rPr>
              <a:t>Across trial types, MCI older adults produced more errors compared to younger and healthy older adults. Additionally, both older adult groups provided consistently slower responses. Regarding mean switch costs for errors, MCI individuals had greater global switch costs (regardless of presentation mode) compared to younger and healthy older adults. For local costs, MCI older adults again showed greater costs, but only when switching was predictive. For RT switch costs, older adults showed greater global costs compared to younger adults, though no differences in local costs were detected between groups. </a:t>
            </a:r>
          </a:p>
          <a:p>
            <a:pPr defTabSz="1347788" eaLnBrk="0" hangingPunct="0">
              <a:spcBef>
                <a:spcPts val="800"/>
              </a:spcBef>
            </a:pPr>
            <a:endParaRPr lang="en-US" sz="600" dirty="0">
              <a:solidFill>
                <a:srgbClr val="000090"/>
              </a:solidFill>
              <a:latin typeface="Calibri"/>
              <a:cs typeface="Calibri"/>
            </a:endParaRPr>
          </a:p>
          <a:p>
            <a:pPr defTabSz="1347788" eaLnBrk="0" hangingPunct="0">
              <a:spcBef>
                <a:spcPts val="800"/>
              </a:spcBef>
            </a:pPr>
            <a:r>
              <a:rPr lang="en-US" sz="3150" dirty="0">
                <a:solidFill>
                  <a:srgbClr val="000090"/>
                </a:solidFill>
                <a:latin typeface="Calibri"/>
                <a:cs typeface="Calibri"/>
              </a:rPr>
              <a:t>Vincentile plots were then used to further assess changes in switch cost RTs. Starting with local costs, all groups showed decreased costs across bins. For alternating runs switching, healthy older adults showed decreases in costs relative to younger adults and MCI older adults. For global costs, all groups showed increases across bins. These increases were greater for alternating runs switching relative to random switching. Finally, an ex-</a:t>
            </a:r>
            <a:r>
              <a:rPr lang="en-US" sz="3150" dirty="0" err="1">
                <a:solidFill>
                  <a:srgbClr val="000090"/>
                </a:solidFill>
                <a:latin typeface="Calibri"/>
                <a:cs typeface="Calibri"/>
              </a:rPr>
              <a:t>Guassian</a:t>
            </a:r>
            <a:r>
              <a:rPr lang="en-US" sz="3150" dirty="0">
                <a:solidFill>
                  <a:srgbClr val="000090"/>
                </a:solidFill>
                <a:latin typeface="Calibri"/>
                <a:cs typeface="Calibri"/>
              </a:rPr>
              <a:t> analysis of RTs indicated that both older adult groups had greater mean Tau values relative to younger adults, indicating that.. </a:t>
            </a:r>
            <a:r>
              <a:rPr lang="en-US" sz="3150" dirty="0">
                <a:solidFill>
                  <a:srgbClr val="000090"/>
                </a:solidFill>
                <a:highlight>
                  <a:srgbClr val="FFFF00"/>
                </a:highlight>
                <a:latin typeface="Calibri"/>
                <a:cs typeface="Calibri"/>
              </a:rPr>
              <a:t>[Expand]</a:t>
            </a:r>
          </a:p>
          <a:p>
            <a:pPr defTabSz="1347788" eaLnBrk="0" hangingPunct="0">
              <a:spcBef>
                <a:spcPts val="800"/>
              </a:spcBef>
            </a:pPr>
            <a:endParaRPr lang="en-US" sz="600" dirty="0">
              <a:solidFill>
                <a:srgbClr val="000090"/>
              </a:solidFill>
              <a:highlight>
                <a:srgbClr val="FFFF00"/>
              </a:highlight>
              <a:latin typeface="Calibri"/>
              <a:cs typeface="Calibri"/>
            </a:endParaRPr>
          </a:p>
          <a:p>
            <a:pPr defTabSz="1347788" eaLnBrk="0" hangingPunct="0">
              <a:spcBef>
                <a:spcPts val="800"/>
              </a:spcBef>
            </a:pPr>
            <a:r>
              <a:rPr lang="en-US" sz="3150" dirty="0">
                <a:solidFill>
                  <a:srgbClr val="000090"/>
                </a:solidFill>
                <a:highlight>
                  <a:srgbClr val="FFFF00"/>
                </a:highlight>
                <a:latin typeface="Calibri"/>
                <a:cs typeface="Calibri"/>
              </a:rPr>
              <a:t>Overall, our findings show that presentation mode does not affect mean errors, RTs, or their respective switch costs. Instead, differences occurred primarily as functions of age and health. </a:t>
            </a:r>
          </a:p>
        </p:txBody>
      </p:sp>
      <p:sp>
        <p:nvSpPr>
          <p:cNvPr id="103" name="Rounded Rectangle 102"/>
          <p:cNvSpPr/>
          <p:nvPr/>
        </p:nvSpPr>
        <p:spPr>
          <a:xfrm>
            <a:off x="27736801" y="2739506"/>
            <a:ext cx="14163794" cy="1684389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13185058" y="2841774"/>
            <a:ext cx="14251750" cy="7848649"/>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5106959" y="28194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General Method</a:t>
            </a:r>
          </a:p>
          <a:p>
            <a:pPr algn="ctr" defTabSz="1347788" eaLnBrk="0" hangingPunct="0"/>
            <a:endParaRPr lang="en-US" sz="4400" b="1" u="sng" dirty="0">
              <a:solidFill>
                <a:srgbClr val="0000FF"/>
              </a:solidFill>
            </a:endParaRPr>
          </a:p>
        </p:txBody>
      </p:sp>
      <p:sp>
        <p:nvSpPr>
          <p:cNvPr id="145" name="Rounded Rectangle 144"/>
          <p:cNvSpPr/>
          <p:nvPr/>
        </p:nvSpPr>
        <p:spPr>
          <a:xfrm>
            <a:off x="13185058" y="10820449"/>
            <a:ext cx="14304097" cy="2061540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131" name="Rounded Rectangle 130"/>
          <p:cNvSpPr/>
          <p:nvPr/>
        </p:nvSpPr>
        <p:spPr>
          <a:xfrm>
            <a:off x="264943" y="30149925"/>
            <a:ext cx="12536657" cy="12859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2"/>
                </a:solidFill>
                <a:latin typeface="+mj-lt"/>
                <a:cs typeface="Arial" pitchFamily="34" charset="0"/>
              </a:rPr>
              <a:t>Correspondence can be addressed to jacob.namias@usm.edu.  </a:t>
            </a:r>
          </a:p>
          <a:p>
            <a:pPr algn="ctr" defTabSz="2194560" fontAlgn="auto">
              <a:spcBef>
                <a:spcPts val="0"/>
              </a:spcBef>
              <a:spcAft>
                <a:spcPts val="0"/>
              </a:spcAft>
              <a:defRPr/>
            </a:pPr>
            <a:r>
              <a:rPr lang="en-US" sz="3200" dirty="0">
                <a:solidFill>
                  <a:schemeClr val="tx2"/>
                </a:solidFill>
                <a:latin typeface="+mj-lt"/>
                <a:cs typeface="Arial" pitchFamily="34" charset="0"/>
              </a:rPr>
              <a:t>More info available at:</a:t>
            </a:r>
            <a:r>
              <a:rPr lang="en-US" sz="3200" dirty="0">
                <a:solidFill>
                  <a:schemeClr val="tx1"/>
                </a:solidFill>
                <a:latin typeface="+mj-lt"/>
                <a:cs typeface="Arial" pitchFamily="34" charset="0"/>
              </a:rPr>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rPr>
              <a:t>https://osf.io/yrdsz/</a:t>
            </a:r>
            <a:endParaRPr lang="en-US" sz="3200" dirty="0">
              <a:solidFill>
                <a:srgbClr val="0080FF"/>
              </a:solidFill>
              <a:latin typeface="+mj-lt"/>
              <a:cs typeface="Arial" pitchFamily="34" charset="0"/>
            </a:endParaRPr>
          </a:p>
        </p:txBody>
      </p:sp>
      <p:sp>
        <p:nvSpPr>
          <p:cNvPr id="15374" name="TextBox 24"/>
          <p:cNvSpPr txBox="1">
            <a:spLocks noChangeArrowheads="1"/>
          </p:cNvSpPr>
          <p:nvPr/>
        </p:nvSpPr>
        <p:spPr bwMode="auto">
          <a:xfrm>
            <a:off x="16002000" y="10744200"/>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Results: 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dirty="0">
                <a:solidFill>
                  <a:srgbClr val="0080FF"/>
                </a:solidFill>
              </a:rPr>
              <a:t>Jacob M. </a:t>
            </a:r>
            <a:r>
              <a:rPr lang="en-US" sz="4000" b="1" dirty="0" err="1">
                <a:solidFill>
                  <a:srgbClr val="0080FF"/>
                </a:solidFill>
              </a:rPr>
              <a:t>Namias</a:t>
            </a:r>
            <a:r>
              <a:rPr lang="en-US" sz="4000" b="1" dirty="0">
                <a:solidFill>
                  <a:srgbClr val="0080FF"/>
                </a:solidFill>
              </a:rPr>
              <a:t>, Nicholas P. Maxwell, &amp; Mark J. Huff</a:t>
            </a:r>
          </a:p>
        </p:txBody>
      </p:sp>
      <p:sp>
        <p:nvSpPr>
          <p:cNvPr id="58" name="Google Shape;459;p29">
            <a:extLst>
              <a:ext uri="{FF2B5EF4-FFF2-40B4-BE49-F238E27FC236}">
                <a16:creationId xmlns:a16="http://schemas.microsoft.com/office/drawing/2014/main" id="{549426FA-A55D-421A-B1DE-309FDE48356B}"/>
              </a:ext>
            </a:extLst>
          </p:cNvPr>
          <p:cNvSpPr/>
          <p:nvPr/>
        </p:nvSpPr>
        <p:spPr>
          <a:xfrm>
            <a:off x="23016600" y="3999468"/>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5000" b="1" i="0" u="none" strike="noStrike" cap="none" dirty="0">
                <a:solidFill>
                  <a:srgbClr val="FFFFFF"/>
                </a:solidFill>
                <a:latin typeface="Arial"/>
                <a:ea typeface="Arial"/>
                <a:cs typeface="Arial"/>
                <a:sym typeface="Arial"/>
              </a:rPr>
              <a:t>MoCA</a:t>
            </a:r>
            <a:endParaRPr sz="5000" b="1" i="0" u="none" strike="noStrike" cap="none" dirty="0">
              <a:solidFill>
                <a:srgbClr val="FFFFFF"/>
              </a:solidFill>
              <a:latin typeface="Arial"/>
              <a:ea typeface="Arial"/>
              <a:cs typeface="Arial"/>
              <a:sym typeface="Arial"/>
            </a:endParaRPr>
          </a:p>
        </p:txBody>
      </p:sp>
      <p:sp>
        <p:nvSpPr>
          <p:cNvPr id="59" name="Google Shape;460;p29">
            <a:extLst>
              <a:ext uri="{FF2B5EF4-FFF2-40B4-BE49-F238E27FC236}">
                <a16:creationId xmlns:a16="http://schemas.microsoft.com/office/drawing/2014/main" id="{6BD24321-02C2-47D3-AC3D-033A179FACF1}"/>
              </a:ext>
            </a:extLst>
          </p:cNvPr>
          <p:cNvSpPr/>
          <p:nvPr/>
        </p:nvSpPr>
        <p:spPr>
          <a:xfrm>
            <a:off x="18595147" y="3971917"/>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5000" b="1" i="0" u="none" strike="noStrike" cap="none" dirty="0">
                <a:solidFill>
                  <a:srgbClr val="FFFFFF"/>
                </a:solidFill>
                <a:latin typeface="Arial"/>
                <a:ea typeface="Arial"/>
                <a:cs typeface="Arial"/>
                <a:sym typeface="Arial"/>
              </a:rPr>
              <a:t>Switch Blocks</a:t>
            </a:r>
          </a:p>
          <a:p>
            <a:pPr marL="0" marR="0" lvl="0" indent="0" algn="ctr" rtl="0">
              <a:lnSpc>
                <a:spcPct val="100000"/>
              </a:lnSpc>
              <a:spcBef>
                <a:spcPts val="0"/>
              </a:spcBef>
              <a:spcAft>
                <a:spcPts val="0"/>
              </a:spcAft>
              <a:buClr>
                <a:srgbClr val="000000"/>
              </a:buClr>
              <a:buSzPts val="4400"/>
              <a:buFont typeface="Arial"/>
              <a:buNone/>
            </a:pPr>
            <a:endParaRPr sz="14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14305262" y="3962400"/>
            <a:ext cx="4641552" cy="4746332"/>
            <a:chOff x="11969326" y="15826330"/>
            <a:chExt cx="3661685" cy="1881300"/>
          </a:xfrm>
        </p:grpSpPr>
        <p:sp>
          <p:nvSpPr>
            <p:cNvPr id="61" name="Google Shape;462;p29">
              <a:extLst>
                <a:ext uri="{FF2B5EF4-FFF2-40B4-BE49-F238E27FC236}">
                  <a16:creationId xmlns:a16="http://schemas.microsoft.com/office/drawing/2014/main" id="{83EB7919-85A0-49E0-84E4-8088560A8226}"/>
                </a:ext>
              </a:extLst>
            </p:cNvPr>
            <p:cNvSpPr/>
            <p:nvPr/>
          </p:nvSpPr>
          <p:spPr>
            <a:xfrm>
              <a:off x="11969326" y="15826330"/>
              <a:ext cx="2701800" cy="18813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5000" b="1" i="0" u="none" strike="noStrike" cap="none" dirty="0">
                  <a:solidFill>
                    <a:srgbClr val="FFFFFF"/>
                  </a:solidFill>
                  <a:latin typeface="Arial"/>
                  <a:ea typeface="Arial"/>
                  <a:cs typeface="Arial"/>
                  <a:sym typeface="Arial"/>
                </a:rPr>
                <a:t>Pure Blocks</a:t>
              </a:r>
              <a:endParaRPr sz="5000" b="0" i="0" u="none" strike="noStrike" cap="none" dirty="0">
                <a:solidFill>
                  <a:srgbClr val="00000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4" name="Google Shape;486;p29">
            <a:extLst>
              <a:ext uri="{FF2B5EF4-FFF2-40B4-BE49-F238E27FC236}">
                <a16:creationId xmlns:a16="http://schemas.microsoft.com/office/drawing/2014/main" id="{B245CAD3-1D2B-4430-A9CD-AF593311AA41}"/>
              </a:ext>
            </a:extLst>
          </p:cNvPr>
          <p:cNvSpPr/>
          <p:nvPr/>
        </p:nvSpPr>
        <p:spPr>
          <a:xfrm>
            <a:off x="21880578" y="5669502"/>
            <a:ext cx="1392600" cy="16257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76200" y="26715600"/>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Pair</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A 15</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D 04</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E 23</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H 36</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3276600" y="26680500"/>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Task</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CV</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CV</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OE</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OE</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8040900" y="26641800"/>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Correct Response</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P</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Q</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Q</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P</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346200" y="26670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13523335" y="8915400"/>
            <a:ext cx="14050609" cy="149048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sng" strike="noStrike" cap="none" dirty="0">
                <a:solidFill>
                  <a:srgbClr val="000090"/>
                </a:solidFill>
                <a:latin typeface="Calibri"/>
                <a:ea typeface="Calibri"/>
                <a:cs typeface="Calibri"/>
                <a:sym typeface="Calibri"/>
              </a:rPr>
              <a:t>Note</a:t>
            </a:r>
            <a:r>
              <a:rPr lang="en-US" sz="3200" b="1" i="0" u="none" strike="noStrike" cap="none" dirty="0">
                <a:solidFill>
                  <a:srgbClr val="000090"/>
                </a:solidFill>
                <a:latin typeface="Calibri"/>
                <a:ea typeface="Calibri"/>
                <a:cs typeface="Calibri"/>
                <a:sym typeface="Calibri"/>
              </a:rPr>
              <a:t>: </a:t>
            </a:r>
            <a:r>
              <a:rPr lang="en-US" sz="3200" b="0" i="0" u="none" strike="noStrike" cap="none" dirty="0">
                <a:solidFill>
                  <a:srgbClr val="000090"/>
                </a:solidFill>
                <a:latin typeface="Calibri"/>
                <a:ea typeface="Calibri"/>
                <a:cs typeface="Calibri"/>
                <a:sym typeface="Calibri"/>
              </a:rPr>
              <a:t>Participants completed four </a:t>
            </a:r>
            <a:r>
              <a:rPr lang="en-US" sz="3200" dirty="0">
                <a:solidFill>
                  <a:srgbClr val="000090"/>
                </a:solidFill>
                <a:latin typeface="Calibri"/>
                <a:ea typeface="Calibri"/>
                <a:cs typeface="Calibri"/>
                <a:sym typeface="Calibri"/>
              </a:rPr>
              <a:t>blocks (CV, OE, Alt Runs, and Random)</a:t>
            </a:r>
            <a:r>
              <a:rPr lang="en-US" sz="3200" b="0" i="0" u="none" strike="noStrike" cap="none" dirty="0">
                <a:solidFill>
                  <a:srgbClr val="000090"/>
                </a:solidFill>
                <a:latin typeface="Calibri"/>
                <a:ea typeface="Calibri"/>
                <a:cs typeface="Calibri"/>
                <a:sym typeface="Calibri"/>
              </a:rPr>
              <a:t>. The first two blocks always contained pure trials (CV or OE). The final two sets of trials were always switch blocks (Alt Runs or Random).</a:t>
            </a:r>
            <a:endParaRPr sz="32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398748063"/>
              </p:ext>
            </p:extLst>
          </p:nvPr>
        </p:nvGraphicFramePr>
        <p:xfrm>
          <a:off x="389545" y="21485325"/>
          <a:ext cx="12031055" cy="3279675"/>
        </p:xfrm>
        <a:graphic>
          <a:graphicData uri="http://schemas.openxmlformats.org/drawingml/2006/table">
            <a:tbl>
              <a:tblPr firstRow="1" bandRow="1">
                <a:tableStyleId>{5C22544A-7EE6-4342-B048-85BDC9FD1C3A}</a:tableStyleId>
              </a:tblPr>
              <a:tblGrid>
                <a:gridCol w="3535766">
                  <a:extLst>
                    <a:ext uri="{9D8B030D-6E8A-4147-A177-3AD203B41FA5}">
                      <a16:colId xmlns:a16="http://schemas.microsoft.com/office/drawing/2014/main" val="1785177098"/>
                    </a:ext>
                  </a:extLst>
                </a:gridCol>
                <a:gridCol w="1660659">
                  <a:extLst>
                    <a:ext uri="{9D8B030D-6E8A-4147-A177-3AD203B41FA5}">
                      <a16:colId xmlns:a16="http://schemas.microsoft.com/office/drawing/2014/main" val="77356670"/>
                    </a:ext>
                  </a:extLst>
                </a:gridCol>
                <a:gridCol w="2278210">
                  <a:extLst>
                    <a:ext uri="{9D8B030D-6E8A-4147-A177-3AD203B41FA5}">
                      <a16:colId xmlns:a16="http://schemas.microsoft.com/office/drawing/2014/main" val="3402814598"/>
                    </a:ext>
                  </a:extLst>
                </a:gridCol>
                <a:gridCol w="2278210">
                  <a:extLst>
                    <a:ext uri="{9D8B030D-6E8A-4147-A177-3AD203B41FA5}">
                      <a16:colId xmlns:a16="http://schemas.microsoft.com/office/drawing/2014/main" val="280787372"/>
                    </a:ext>
                  </a:extLst>
                </a:gridCol>
                <a:gridCol w="2278210">
                  <a:extLst>
                    <a:ext uri="{9D8B030D-6E8A-4147-A177-3AD203B41FA5}">
                      <a16:colId xmlns:a16="http://schemas.microsoft.com/office/drawing/2014/main" val="476310115"/>
                    </a:ext>
                  </a:extLst>
                </a:gridCol>
              </a:tblGrid>
              <a:tr h="718257">
                <a:tc>
                  <a:txBody>
                    <a:bodyPr/>
                    <a:lstStyle/>
                    <a:p>
                      <a:r>
                        <a:rPr lang="en-US" sz="335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u="none" dirty="0">
                          <a:solidFill>
                            <a:srgbClr val="000090"/>
                          </a:solidFill>
                        </a:rPr>
                        <a:t>M</a:t>
                      </a:r>
                      <a:r>
                        <a:rPr lang="en-US" sz="335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dirty="0">
                          <a:solidFill>
                            <a:srgbClr val="000090"/>
                          </a:solidFill>
                        </a:rPr>
                        <a:t>M</a:t>
                      </a:r>
                      <a:r>
                        <a:rPr lang="en-US" sz="335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853806">
                <a:tc>
                  <a:txBody>
                    <a:bodyPr/>
                    <a:lstStyle/>
                    <a:p>
                      <a:r>
                        <a:rPr lang="en-US" sz="3350" dirty="0">
                          <a:solidFill>
                            <a:srgbClr val="000090"/>
                          </a:solidFill>
                          <a:highlight>
                            <a:srgbClr val="FFFF00"/>
                          </a:highlight>
                        </a:rPr>
                        <a:t>Younger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853806">
                <a:tc>
                  <a:txBody>
                    <a:bodyPr/>
                    <a:lstStyle/>
                    <a:p>
                      <a:r>
                        <a:rPr lang="en-US" sz="335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853806">
                <a:tc>
                  <a:txBody>
                    <a:bodyPr/>
                    <a:lstStyle/>
                    <a:p>
                      <a:r>
                        <a:rPr lang="en-US" sz="335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219200" y="24857095"/>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393524" y="25871269"/>
            <a:ext cx="7227171" cy="646331"/>
          </a:xfrm>
          <a:prstGeom prst="rect">
            <a:avLst/>
          </a:prstGeom>
          <a:noFill/>
        </p:spPr>
        <p:txBody>
          <a:bodyPr wrap="square" rtlCol="0">
            <a:spAutoFit/>
          </a:bodyPr>
          <a:lstStyle/>
          <a:p>
            <a:r>
              <a:rPr lang="en-US" sz="3600" b="1" u="sng" dirty="0">
                <a:solidFill>
                  <a:srgbClr val="000090"/>
                </a:solidFill>
              </a:rPr>
              <a:t>Letters</a:t>
            </a:r>
            <a:r>
              <a:rPr lang="en-US" sz="3600" b="1" dirty="0">
                <a:solidFill>
                  <a:srgbClr val="000090"/>
                </a:solidFill>
              </a:rPr>
              <a:t>:</a:t>
            </a:r>
            <a:r>
              <a:rPr lang="en-US" sz="3600" dirty="0"/>
              <a:t> </a:t>
            </a:r>
            <a:r>
              <a:rPr lang="en-US" sz="35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839200" y="25871269"/>
            <a:ext cx="6644850" cy="646331"/>
          </a:xfrm>
          <a:prstGeom prst="rect">
            <a:avLst/>
          </a:prstGeom>
          <a:noFill/>
        </p:spPr>
        <p:txBody>
          <a:bodyPr wrap="square" rtlCol="0">
            <a:spAutoFit/>
          </a:bodyPr>
          <a:lstStyle/>
          <a:p>
            <a:r>
              <a:rPr lang="en-US" sz="3600" b="1" u="sng" dirty="0">
                <a:solidFill>
                  <a:srgbClr val="000090"/>
                </a:solidFill>
              </a:rPr>
              <a:t>Numbers</a:t>
            </a:r>
            <a:r>
              <a:rPr lang="en-US" sz="3600" b="1" dirty="0">
                <a:solidFill>
                  <a:srgbClr val="000090"/>
                </a:solidFill>
              </a:rPr>
              <a:t>:</a:t>
            </a:r>
            <a:r>
              <a:rPr lang="en-US" sz="3600" dirty="0"/>
              <a:t> </a:t>
            </a:r>
            <a:r>
              <a:rPr lang="en-US" sz="35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542918" y="3657600"/>
            <a:ext cx="9372600" cy="1246495"/>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6078200" y="20453628"/>
            <a:ext cx="9372600" cy="1415772"/>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Results: Mean RTs</a:t>
            </a:r>
            <a:endParaRPr lang="en-US" sz="48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30418236" y="13487400"/>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Ex-Gaussian Analysis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29948581" y="26670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err="1">
                <a:solidFill>
                  <a:srgbClr val="0080FF"/>
                </a:solidFill>
              </a:rPr>
              <a:t>Vincentile</a:t>
            </a:r>
            <a:r>
              <a:rPr lang="en-US" sz="4800" b="1" u="sng" dirty="0">
                <a:solidFill>
                  <a:srgbClr val="0080FF"/>
                </a:solidFill>
              </a:rPr>
              <a:t> Plots</a:t>
            </a:r>
          </a:p>
          <a:p>
            <a:pPr algn="ctr" defTabSz="1347788" eaLnBrk="0" hangingPunct="0"/>
            <a:endParaRPr lang="en-US" sz="4400" b="1" u="sng" dirty="0">
              <a:solidFill>
                <a:srgbClr val="0000FF"/>
              </a:solidFill>
            </a:endParaRPr>
          </a:p>
        </p:txBody>
      </p:sp>
      <p:sp>
        <p:nvSpPr>
          <p:cNvPr id="67" name="TextBox 66">
            <a:extLst>
              <a:ext uri="{FF2B5EF4-FFF2-40B4-BE49-F238E27FC236}">
                <a16:creationId xmlns:a16="http://schemas.microsoft.com/office/drawing/2014/main" id="{1A89A707-0DAB-4C77-B874-F151DE4F9438}"/>
              </a:ext>
            </a:extLst>
          </p:cNvPr>
          <p:cNvSpPr txBox="1"/>
          <p:nvPr/>
        </p:nvSpPr>
        <p:spPr>
          <a:xfrm>
            <a:off x="39992302" y="13716000"/>
            <a:ext cx="1885453" cy="400110"/>
          </a:xfrm>
          <a:prstGeom prst="rect">
            <a:avLst/>
          </a:prstGeom>
          <a:noFill/>
        </p:spPr>
        <p:txBody>
          <a:bodyPr wrap="none" rtlCol="0">
            <a:spAutoFit/>
          </a:bodyPr>
          <a:lstStyle/>
          <a:p>
            <a:pPr algn="ctr"/>
            <a:r>
              <a:rPr lang="en-US" sz="2000" b="1" dirty="0">
                <a:solidFill>
                  <a:srgbClr val="000090"/>
                </a:solidFill>
              </a:rPr>
              <a:t>Bars = 95% CI</a:t>
            </a:r>
          </a:p>
        </p:txBody>
      </p:sp>
      <p:pic>
        <p:nvPicPr>
          <p:cNvPr id="20" name="Picture 19" descr="Chart&#10;&#10;Description automatically generated">
            <a:extLst>
              <a:ext uri="{FF2B5EF4-FFF2-40B4-BE49-F238E27FC236}">
                <a16:creationId xmlns:a16="http://schemas.microsoft.com/office/drawing/2014/main" id="{1775B3F8-3C06-49EA-A7E6-830E22559017}"/>
              </a:ext>
            </a:extLst>
          </p:cNvPr>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Lst>
          </a:blip>
          <a:srcRect l="6982" t="6946" r="9005" b="3979"/>
          <a:stretch/>
        </p:blipFill>
        <p:spPr>
          <a:xfrm>
            <a:off x="13956562" y="11473742"/>
            <a:ext cx="12774907" cy="9029841"/>
          </a:xfrm>
          <a:prstGeom prst="rect">
            <a:avLst/>
          </a:prstGeom>
        </p:spPr>
      </p:pic>
      <p:pic>
        <p:nvPicPr>
          <p:cNvPr id="22" name="Picture 21" descr="Chart, bar chart&#10;&#10;Description automatically generated">
            <a:extLst>
              <a:ext uri="{FF2B5EF4-FFF2-40B4-BE49-F238E27FC236}">
                <a16:creationId xmlns:a16="http://schemas.microsoft.com/office/drawing/2014/main" id="{1A445849-368C-4C9C-BFF0-EDFB27DDE49C}"/>
              </a:ext>
            </a:extLst>
          </p:cNvPr>
          <p:cNvPicPr>
            <a:picLocks noChangeAspect="1"/>
          </p:cNvPicPr>
          <p:nvPr/>
        </p:nvPicPr>
        <p:blipFill rotWithShape="1">
          <a:blip r:embed="rId8"/>
          <a:srcRect l="4898" t="7477" r="8898" b="4605"/>
          <a:stretch/>
        </p:blipFill>
        <p:spPr>
          <a:xfrm>
            <a:off x="13618038" y="21412200"/>
            <a:ext cx="13280562" cy="9029841"/>
          </a:xfrm>
          <a:prstGeom prst="rect">
            <a:avLst/>
          </a:prstGeom>
        </p:spPr>
      </p:pic>
      <p:pic>
        <p:nvPicPr>
          <p:cNvPr id="28" name="Picture 27" descr="Chart, bar chart&#10;&#10;Description automatically generated">
            <a:extLst>
              <a:ext uri="{FF2B5EF4-FFF2-40B4-BE49-F238E27FC236}">
                <a16:creationId xmlns:a16="http://schemas.microsoft.com/office/drawing/2014/main" id="{D5DCF515-D382-4223-8C7D-3194F2AA2741}"/>
              </a:ext>
            </a:extLst>
          </p:cNvPr>
          <p:cNvPicPr>
            <a:picLocks noChangeAspect="1"/>
          </p:cNvPicPr>
          <p:nvPr/>
        </p:nvPicPr>
        <p:blipFill rotWithShape="1">
          <a:blip r:embed="rId9"/>
          <a:srcRect l="5241" t="64157" r="9212" b="7342"/>
          <a:stretch/>
        </p:blipFill>
        <p:spPr>
          <a:xfrm>
            <a:off x="28346400" y="14325600"/>
            <a:ext cx="13077011" cy="4307933"/>
          </a:xfrm>
          <a:prstGeom prst="rect">
            <a:avLst/>
          </a:prstGeom>
        </p:spPr>
      </p:pic>
      <p:pic>
        <p:nvPicPr>
          <p:cNvPr id="30" name="Picture 29" descr="Graphical user interface, chart&#10;&#10;Description automatically generated">
            <a:extLst>
              <a:ext uri="{FF2B5EF4-FFF2-40B4-BE49-F238E27FC236}">
                <a16:creationId xmlns:a16="http://schemas.microsoft.com/office/drawing/2014/main" id="{BF8F7D30-F763-4476-8F59-66FE912BEA91}"/>
              </a:ext>
            </a:extLst>
          </p:cNvPr>
          <p:cNvPicPr>
            <a:picLocks noChangeAspect="1"/>
          </p:cNvPicPr>
          <p:nvPr/>
        </p:nvPicPr>
        <p:blipFill rotWithShape="1">
          <a:blip r:embed="rId10"/>
          <a:srcRect l="5995" t="8639" r="9510" b="49155"/>
          <a:stretch/>
        </p:blipFill>
        <p:spPr>
          <a:xfrm>
            <a:off x="27970950" y="4419600"/>
            <a:ext cx="13409801" cy="4018891"/>
          </a:xfrm>
          <a:prstGeom prst="rect">
            <a:avLst/>
          </a:prstGeom>
        </p:spPr>
      </p:pic>
      <p:pic>
        <p:nvPicPr>
          <p:cNvPr id="77" name="Picture 76" descr="Graphical user interface, chart&#10;&#10;Description automatically generated">
            <a:extLst>
              <a:ext uri="{FF2B5EF4-FFF2-40B4-BE49-F238E27FC236}">
                <a16:creationId xmlns:a16="http://schemas.microsoft.com/office/drawing/2014/main" id="{809239AF-C8F1-4E5A-AEFA-12046D9B25D9}"/>
              </a:ext>
            </a:extLst>
          </p:cNvPr>
          <p:cNvPicPr>
            <a:picLocks noChangeAspect="1"/>
          </p:cNvPicPr>
          <p:nvPr/>
        </p:nvPicPr>
        <p:blipFill rotWithShape="1">
          <a:blip r:embed="rId10"/>
          <a:srcRect l="5995" t="49619" r="9510" b="5653"/>
          <a:stretch/>
        </p:blipFill>
        <p:spPr>
          <a:xfrm>
            <a:off x="27956651" y="9027067"/>
            <a:ext cx="13563600" cy="4307933"/>
          </a:xfrm>
          <a:prstGeom prst="rect">
            <a:avLst/>
          </a:prstGeom>
        </p:spPr>
      </p:pic>
      <p:sp>
        <p:nvSpPr>
          <p:cNvPr id="56" name="TextBox 24">
            <a:extLst>
              <a:ext uri="{FF2B5EF4-FFF2-40B4-BE49-F238E27FC236}">
                <a16:creationId xmlns:a16="http://schemas.microsoft.com/office/drawing/2014/main" id="{7B0C828D-A172-473F-9A2D-45C2985B4C41}"/>
              </a:ext>
            </a:extLst>
          </p:cNvPr>
          <p:cNvSpPr txBox="1">
            <a:spLocks noChangeArrowheads="1"/>
          </p:cNvSpPr>
          <p:nvPr/>
        </p:nvSpPr>
        <p:spPr bwMode="auto">
          <a:xfrm>
            <a:off x="30403800" y="19812000"/>
            <a:ext cx="9372600" cy="1415772"/>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Conclusions</a:t>
            </a:r>
            <a:endParaRPr lang="en-US" sz="4800" b="1" dirty="0">
              <a:solidFill>
                <a:srgbClr val="0000FF"/>
              </a:solidFill>
            </a:endParaRPr>
          </a:p>
          <a:p>
            <a:pPr algn="ctr" defTabSz="1347788" eaLnBrk="0" hangingPunct="0"/>
            <a:endParaRPr lang="en-US" sz="3800" b="1"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5165547" y="2026920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4936947" y="3032760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627076" y="8564590"/>
            <a:ext cx="9372600" cy="1215717"/>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9167302" y="18497490"/>
            <a:ext cx="1885453" cy="400110"/>
          </a:xfrm>
          <a:prstGeom prst="rect">
            <a:avLst/>
          </a:prstGeom>
          <a:noFill/>
        </p:spPr>
        <p:txBody>
          <a:bodyPr wrap="none" rtlCol="0">
            <a:spAutoFit/>
          </a:bodyPr>
          <a:lstStyle/>
          <a:p>
            <a:pPr algn="ctr"/>
            <a:r>
              <a:rPr lang="en-US" sz="2000" b="1" dirty="0">
                <a:solidFill>
                  <a:srgbClr val="000090"/>
                </a:solidFill>
              </a:rPr>
              <a:t>Bars = 95% CI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7257</TotalTime>
  <Words>859</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Nicholas Maxwell</cp:lastModifiedBy>
  <cp:revision>377</cp:revision>
  <dcterms:created xsi:type="dcterms:W3CDTF">2013-06-02T20:38:49Z</dcterms:created>
  <dcterms:modified xsi:type="dcterms:W3CDTF">2022-03-03T17:30:12Z</dcterms:modified>
</cp:coreProperties>
</file>