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3"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0"/>
    <a:srgbClr val="0080FF"/>
    <a:srgbClr val="179923"/>
    <a:srgbClr val="00CC00"/>
    <a:srgbClr val="0000FF"/>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9F687-4E13-4B06-B804-44D229819238}" v="36" dt="2019-04-03T19:57:4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0898" autoAdjust="0"/>
  </p:normalViewPr>
  <p:slideViewPr>
    <p:cSldViewPr snapToObjects="1">
      <p:cViewPr>
        <p:scale>
          <a:sx n="33" d="100"/>
          <a:sy n="33" d="100"/>
        </p:scale>
        <p:origin x="-1194" y="-1842"/>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Maxwell" userId="8614ede61265de7b" providerId="LiveId" clId="{27C9F687-4E13-4B06-B804-44D229819238}"/>
    <pc:docChg chg="modSld">
      <pc:chgData name="Nick Maxwell" userId="8614ede61265de7b" providerId="LiveId" clId="{27C9F687-4E13-4B06-B804-44D229819238}" dt="2019-04-03T19:57:42.426" v="35" actId="122"/>
      <pc:docMkLst>
        <pc:docMk/>
      </pc:docMkLst>
      <pc:sldChg chg="modSp">
        <pc:chgData name="Nick Maxwell" userId="8614ede61265de7b" providerId="LiveId" clId="{27C9F687-4E13-4B06-B804-44D229819238}" dt="2019-04-03T19:57:42.426" v="35" actId="122"/>
        <pc:sldMkLst>
          <pc:docMk/>
          <pc:sldMk cId="0" sldId="256"/>
        </pc:sldMkLst>
        <pc:spChg chg="mod">
          <ac:chgData name="Nick Maxwell" userId="8614ede61265de7b" providerId="LiveId" clId="{27C9F687-4E13-4B06-B804-44D229819238}" dt="2019-04-03T19:57:42.426" v="35" actId="122"/>
          <ac:spMkLst>
            <pc:docMk/>
            <pc:sldMk cId="0" sldId="256"/>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3/2/2022</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3/2/2022</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jpe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p:cNvSpPr/>
          <p:nvPr/>
        </p:nvSpPr>
        <p:spPr>
          <a:xfrm>
            <a:off x="80827" y="19693357"/>
            <a:ext cx="12723695" cy="1018647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4600" kern="0" dirty="0">
                <a:solidFill>
                  <a:schemeClr val="bg1"/>
                </a:solidFill>
                <a:latin typeface="Arial Black"/>
                <a:ea typeface="+mj-ea"/>
                <a:cs typeface="Arial Black"/>
              </a:rPr>
              <a:t>Evaluating Switch Costs using Alternating-Runs and Random Sequencing in the Consonant-Vowel/Odd-Even Task in Younger, Healthy Older, and Mildly Impaired Older Adults</a:t>
            </a:r>
            <a:endParaRPr lang="en-US" sz="46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198790" y="2792378"/>
            <a:ext cx="12663926" cy="16649403"/>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831493" y="21226669"/>
            <a:ext cx="14032117" cy="100915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384647" y="3893177"/>
            <a:ext cx="12359822" cy="15156382"/>
          </a:xfrm>
          <a:prstGeom prst="rect">
            <a:avLst/>
          </a:prstGeom>
          <a:noFill/>
          <a:ln w="9525">
            <a:noFill/>
            <a:miter lim="800000"/>
            <a:headEnd/>
            <a:tailEnd/>
          </a:ln>
        </p:spPr>
        <p:txBody>
          <a:bodyPr lIns="170682" tIns="67367" rIns="170682" bIns="67367"/>
          <a:lstStyle/>
          <a:p>
            <a:pPr lvl="0">
              <a:lnSpc>
                <a:spcPct val="107916"/>
              </a:lnSpc>
              <a:spcBef>
                <a:spcPts val="800"/>
              </a:spcBef>
              <a:spcAft>
                <a:spcPts val="0"/>
              </a:spcAft>
              <a:buClr>
                <a:schemeClr val="dk1"/>
              </a:buClr>
              <a:buSzPts val="1100"/>
            </a:pPr>
            <a:r>
              <a:rPr lang="en-US" sz="3500" b="0" i="0" u="none" strike="noStrike" cap="none" dirty="0">
                <a:solidFill>
                  <a:srgbClr val="000090"/>
                </a:solidFill>
                <a:latin typeface="Calibri"/>
                <a:ea typeface="Calibri"/>
                <a:cs typeface="Calibri"/>
                <a:sym typeface="Calibri"/>
              </a:rPr>
              <a:t>In the Consonant-Vowel/Odd-Even switch task (CVOE, </a:t>
            </a:r>
            <a:r>
              <a:rPr lang="en-US" sz="3500" b="0" i="0" u="none" strike="noStrike" cap="none" dirty="0" err="1">
                <a:solidFill>
                  <a:srgbClr val="000090"/>
                </a:solidFill>
                <a:latin typeface="Calibri"/>
                <a:ea typeface="Calibri"/>
                <a:cs typeface="Calibri"/>
                <a:sym typeface="Calibri"/>
              </a:rPr>
              <a:t>Minear</a:t>
            </a:r>
            <a:r>
              <a:rPr lang="en-US" sz="3500" b="0" i="0" u="none" strike="noStrike" cap="none" dirty="0">
                <a:solidFill>
                  <a:srgbClr val="000090"/>
                </a:solidFill>
                <a:latin typeface="Calibri"/>
                <a:ea typeface="Calibri"/>
                <a:cs typeface="Calibri"/>
                <a:sym typeface="Calibri"/>
              </a:rPr>
              <a:t> &amp; Shah, 2008) </a:t>
            </a:r>
            <a:r>
              <a:rPr lang="en-US" sz="3500" dirty="0">
                <a:solidFill>
                  <a:srgbClr val="000090"/>
                </a:solidFill>
                <a:latin typeface="Calibri"/>
                <a:ea typeface="Calibri"/>
                <a:cs typeface="Calibri"/>
                <a:sym typeface="Calibri"/>
              </a:rPr>
              <a:t>participants view bivalent stimuli </a:t>
            </a:r>
            <a:r>
              <a:rPr lang="en-US" sz="3500" b="0" i="0" u="none" strike="noStrike" cap="none" dirty="0">
                <a:solidFill>
                  <a:srgbClr val="000090"/>
                </a:solidFill>
                <a:latin typeface="Calibri"/>
                <a:ea typeface="Calibri"/>
                <a:cs typeface="Calibri"/>
                <a:sym typeface="Calibri"/>
              </a:rPr>
              <a:t>(e.g., A 08) and must quickly classify the letter (Consonant/Vowel) or the number (Odd/Even). Because participants complete </a:t>
            </a:r>
            <a:r>
              <a:rPr lang="en-US" sz="3500" dirty="0">
                <a:solidFill>
                  <a:srgbClr val="000090"/>
                </a:solidFill>
                <a:latin typeface="Calibri"/>
                <a:ea typeface="Calibri"/>
                <a:cs typeface="Calibri"/>
                <a:sym typeface="Calibri"/>
              </a:rPr>
              <a:t>both pure blocks (e.g., all trials are the CV task)</a:t>
            </a:r>
            <a:r>
              <a:rPr lang="en-US" sz="3500" b="0" i="0" u="none" strike="noStrike" cap="none" dirty="0">
                <a:solidFill>
                  <a:srgbClr val="000090"/>
                </a:solidFill>
                <a:latin typeface="Calibri"/>
                <a:ea typeface="Calibri"/>
                <a:cs typeface="Calibri"/>
                <a:sym typeface="Calibri"/>
              </a:rPr>
              <a:t> and switch blocks (e.g., participants switch between both classification tasks), the CVOE paradigm allows for comparisons between </a:t>
            </a:r>
            <a:r>
              <a:rPr lang="en-US" sz="3500" i="1" dirty="0">
                <a:solidFill>
                  <a:srgbClr val="000090"/>
                </a:solidFill>
                <a:latin typeface="Calibri"/>
                <a:ea typeface="Calibri"/>
                <a:cs typeface="Calibri"/>
                <a:sym typeface="Calibri"/>
              </a:rPr>
              <a:t>global </a:t>
            </a:r>
            <a:r>
              <a:rPr lang="en-US" sz="3500" dirty="0">
                <a:solidFill>
                  <a:srgbClr val="000090"/>
                </a:solidFill>
                <a:latin typeface="Calibri"/>
                <a:ea typeface="Calibri"/>
                <a:cs typeface="Calibri"/>
                <a:sym typeface="Calibri"/>
              </a:rPr>
              <a:t>and </a:t>
            </a:r>
            <a:r>
              <a:rPr lang="en-US" sz="3500" i="1" dirty="0">
                <a:solidFill>
                  <a:srgbClr val="000090"/>
                </a:solidFill>
                <a:latin typeface="Calibri"/>
                <a:ea typeface="Calibri"/>
                <a:cs typeface="Calibri"/>
                <a:sym typeface="Calibri"/>
              </a:rPr>
              <a:t>local </a:t>
            </a:r>
            <a:r>
              <a:rPr lang="en-US" sz="3500" dirty="0">
                <a:solidFill>
                  <a:srgbClr val="000090"/>
                </a:solidFill>
                <a:latin typeface="Calibri"/>
                <a:ea typeface="Calibri"/>
                <a:cs typeface="Calibri"/>
                <a:sym typeface="Calibri"/>
              </a:rPr>
              <a:t>switch costs.</a:t>
            </a:r>
            <a:r>
              <a:rPr lang="en-US" sz="3500" b="0" i="0" u="none" strike="noStrike" cap="none" dirty="0">
                <a:solidFill>
                  <a:srgbClr val="000090"/>
                </a:solidFill>
                <a:latin typeface="Calibri"/>
                <a:ea typeface="Calibri"/>
                <a:cs typeface="Calibri"/>
                <a:sym typeface="Calibri"/>
              </a:rPr>
              <a:t> </a:t>
            </a:r>
            <a:r>
              <a:rPr lang="en-US" sz="3500" dirty="0">
                <a:solidFill>
                  <a:srgbClr val="000090"/>
                </a:solidFill>
                <a:latin typeface="Calibri"/>
                <a:ea typeface="Calibri"/>
                <a:cs typeface="Calibri"/>
                <a:sym typeface="Calibri"/>
              </a:rPr>
              <a:t>G</a:t>
            </a:r>
            <a:r>
              <a:rPr lang="en-US" sz="3500" b="0" i="0" u="none" strike="noStrike" cap="none" dirty="0">
                <a:solidFill>
                  <a:srgbClr val="000090"/>
                </a:solidFill>
                <a:latin typeface="Calibri"/>
                <a:ea typeface="Calibri"/>
                <a:cs typeface="Calibri"/>
                <a:sym typeface="Calibri"/>
              </a:rPr>
              <a:t>lobal costs (</a:t>
            </a:r>
            <a:r>
              <a:rPr lang="en-US" sz="3500" dirty="0">
                <a:solidFill>
                  <a:srgbClr val="000090"/>
                </a:solidFill>
                <a:latin typeface="Calibri"/>
                <a:ea typeface="Calibri"/>
                <a:cs typeface="Calibri"/>
                <a:sym typeface="Calibri"/>
              </a:rPr>
              <a:t>i.e., </a:t>
            </a:r>
            <a:r>
              <a:rPr lang="en-US" sz="3500" b="0" i="0" u="none" strike="noStrike" cap="none" dirty="0">
                <a:solidFill>
                  <a:srgbClr val="000090"/>
                </a:solidFill>
                <a:latin typeface="Calibri"/>
                <a:ea typeface="Calibri"/>
                <a:cs typeface="Calibri"/>
                <a:sym typeface="Calibri"/>
              </a:rPr>
              <a:t>non-switch trials - pure trials) represent the cost of keeping multiple task-sets active in working memory. Alternatively, local costs (i.e., switch trials - non-switch trials) reflect task-set reconfiguration processes that occur due to switching.</a:t>
            </a:r>
          </a:p>
          <a:p>
            <a:pPr lvl="0">
              <a:lnSpc>
                <a:spcPct val="107916"/>
              </a:lnSpc>
              <a:spcBef>
                <a:spcPts val="800"/>
              </a:spcBef>
              <a:spcAft>
                <a:spcPts val="0"/>
              </a:spcAft>
              <a:buClr>
                <a:schemeClr val="dk1"/>
              </a:buClr>
              <a:buSzPts val="1100"/>
            </a:pPr>
            <a:endParaRPr lang="en-US" sz="1100" dirty="0">
              <a:solidFill>
                <a:srgbClr val="000090"/>
              </a:solidFill>
              <a:latin typeface="Calibri"/>
              <a:ea typeface="Calibri"/>
              <a:cs typeface="Calibri"/>
              <a:sym typeface="Calibri"/>
            </a:endParaRPr>
          </a:p>
          <a:p>
            <a:pPr lvl="0">
              <a:lnSpc>
                <a:spcPct val="107916"/>
              </a:lnSpc>
              <a:spcBef>
                <a:spcPts val="800"/>
              </a:spcBef>
              <a:spcAft>
                <a:spcPts val="0"/>
              </a:spcAft>
              <a:buClr>
                <a:schemeClr val="dk1"/>
              </a:buClr>
              <a:buSzPts val="1100"/>
            </a:pPr>
            <a:r>
              <a:rPr lang="en-US" sz="3500" dirty="0">
                <a:solidFill>
                  <a:srgbClr val="000090"/>
                </a:solidFill>
                <a:latin typeface="Calibri"/>
                <a:ea typeface="Calibri"/>
                <a:cs typeface="Calibri"/>
                <a:sym typeface="Calibri"/>
              </a:rPr>
              <a:t>Previous research has found that global costs for both RTs and error rates increase as a function of both age and Alzheimer's Disease (AD) diagnosis, while local costs show a decrease for RTs (Huff et al., 2015). However, previous work has used switch blocks in which switching occurs via a </a:t>
            </a:r>
            <a:r>
              <a:rPr lang="en-US" sz="3500" b="0" i="0" u="none" strike="noStrike" cap="none" dirty="0">
                <a:solidFill>
                  <a:srgbClr val="000090"/>
                </a:solidFill>
                <a:latin typeface="Calibri"/>
                <a:ea typeface="Calibri"/>
                <a:cs typeface="Calibri"/>
                <a:sym typeface="Calibri"/>
              </a:rPr>
              <a:t>predictable, alternating runs sequence (e.g., CV, CV, OE, OE, CV, CV). </a:t>
            </a:r>
            <a:r>
              <a:rPr lang="en-US" sz="3500" dirty="0">
                <a:solidFill>
                  <a:srgbClr val="000090"/>
                </a:solidFill>
                <a:latin typeface="Calibri"/>
                <a:ea typeface="Calibri"/>
                <a:cs typeface="Calibri"/>
                <a:sym typeface="Calibri"/>
              </a:rPr>
              <a:t>In the present, we compare alternating runs switching with random switching. Unlike alternating runs, the random switch block had no discernable pattern for participants to detect. We expected that this task would be more difficult for participants, particularly for older adults and individuals with mid AD status. Thus, we expected that differences in switch costs previously found using alternating runs would be exaggerated when switching was non-predictive.</a:t>
            </a:r>
            <a:endParaRPr lang="en-US" sz="3500" b="0" i="0" u="none" strike="noStrike" cap="none" dirty="0">
              <a:solidFill>
                <a:srgbClr val="000090"/>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lang="en-US" sz="3600" dirty="0">
              <a:solidFill>
                <a:schemeClr val="dk1"/>
              </a:solidFill>
              <a:highlight>
                <a:srgbClr val="FFFF00"/>
              </a:highlight>
              <a:latin typeface="Calibri"/>
              <a:ea typeface="Calibri"/>
              <a:cs typeface="Calibri"/>
              <a:sym typeface="Calibri"/>
            </a:endParaRPr>
          </a:p>
        </p:txBody>
      </p:sp>
      <p:sp>
        <p:nvSpPr>
          <p:cNvPr id="15368" name="TextBox 24"/>
          <p:cNvSpPr txBox="1">
            <a:spLocks noChangeArrowheads="1"/>
          </p:cNvSpPr>
          <p:nvPr/>
        </p:nvSpPr>
        <p:spPr bwMode="auto">
          <a:xfrm>
            <a:off x="1264835" y="19882495"/>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Participants</a:t>
            </a:r>
          </a:p>
          <a:p>
            <a:pPr algn="ctr" defTabSz="1347788" eaLnBrk="0" hangingPunct="0"/>
            <a:endParaRPr lang="en-US" sz="4400" b="1" dirty="0">
              <a:solidFill>
                <a:srgbClr val="0000FF"/>
              </a:solidFill>
            </a:endParaRPr>
          </a:p>
        </p:txBody>
      </p:sp>
      <p:sp>
        <p:nvSpPr>
          <p:cNvPr id="54" name="Text Box 4"/>
          <p:cNvSpPr txBox="1">
            <a:spLocks noChangeArrowheads="1"/>
          </p:cNvSpPr>
          <p:nvPr/>
        </p:nvSpPr>
        <p:spPr bwMode="auto">
          <a:xfrm>
            <a:off x="28037926" y="21445781"/>
            <a:ext cx="13943647" cy="9127641"/>
          </a:xfrm>
          <a:prstGeom prst="rect">
            <a:avLst/>
          </a:prstGeom>
          <a:noFill/>
          <a:ln w="9525">
            <a:noFill/>
            <a:miter lim="800000"/>
            <a:headEnd/>
            <a:tailEnd/>
          </a:ln>
        </p:spPr>
        <p:txBody>
          <a:bodyPr lIns="170682" tIns="67367" rIns="170682" bIns="67367"/>
          <a:lstStyle/>
          <a:p>
            <a:pPr algn="ctr" defTabSz="1347788" eaLnBrk="0" hangingPunct="0"/>
            <a:r>
              <a:rPr lang="en-US" sz="4800" b="1" u="sng" dirty="0">
                <a:solidFill>
                  <a:srgbClr val="0080FF"/>
                </a:solidFill>
              </a:rPr>
              <a:t>Conclusions</a:t>
            </a:r>
          </a:p>
          <a:p>
            <a:pPr defTabSz="1347788" eaLnBrk="0" hangingPunct="0"/>
            <a:endParaRPr lang="en-US" sz="6000" dirty="0">
              <a:solidFill>
                <a:srgbClr val="000090"/>
              </a:solidFill>
            </a:endParaRPr>
          </a:p>
        </p:txBody>
      </p:sp>
      <p:sp>
        <p:nvSpPr>
          <p:cNvPr id="103" name="Rounded Rectangle 102"/>
          <p:cNvSpPr/>
          <p:nvPr/>
        </p:nvSpPr>
        <p:spPr>
          <a:xfrm>
            <a:off x="27849985" y="2739506"/>
            <a:ext cx="14050609" cy="1829169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13044588" y="2841774"/>
            <a:ext cx="14603931" cy="7848649"/>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40" name="TextBox 24"/>
          <p:cNvSpPr txBox="1">
            <a:spLocks noChangeArrowheads="1"/>
          </p:cNvSpPr>
          <p:nvPr/>
        </p:nvSpPr>
        <p:spPr bwMode="auto">
          <a:xfrm>
            <a:off x="15106959" y="2819400"/>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General Method</a:t>
            </a:r>
          </a:p>
          <a:p>
            <a:pPr algn="ctr" defTabSz="1347788" eaLnBrk="0" hangingPunct="0"/>
            <a:endParaRPr lang="en-US" sz="4400" b="1" u="sng" dirty="0">
              <a:solidFill>
                <a:srgbClr val="0000FF"/>
              </a:solidFill>
            </a:endParaRPr>
          </a:p>
        </p:txBody>
      </p:sp>
      <p:sp>
        <p:nvSpPr>
          <p:cNvPr id="145" name="Rounded Rectangle 144"/>
          <p:cNvSpPr/>
          <p:nvPr/>
        </p:nvSpPr>
        <p:spPr>
          <a:xfrm>
            <a:off x="12974774" y="10820449"/>
            <a:ext cx="14599170" cy="2061540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131" name="Rounded Rectangle 130"/>
          <p:cNvSpPr/>
          <p:nvPr/>
        </p:nvSpPr>
        <p:spPr>
          <a:xfrm>
            <a:off x="264943" y="30149925"/>
            <a:ext cx="12536657" cy="1285931"/>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200" dirty="0">
                <a:solidFill>
                  <a:schemeClr val="tx2"/>
                </a:solidFill>
                <a:latin typeface="+mj-lt"/>
                <a:cs typeface="Arial" pitchFamily="34" charset="0"/>
              </a:rPr>
              <a:t>Correspondence can be addressed to jacob.namias@usm.edu.  </a:t>
            </a:r>
          </a:p>
          <a:p>
            <a:pPr algn="ctr" defTabSz="2194560" fontAlgn="auto">
              <a:spcBef>
                <a:spcPts val="0"/>
              </a:spcBef>
              <a:spcAft>
                <a:spcPts val="0"/>
              </a:spcAft>
              <a:defRPr/>
            </a:pPr>
            <a:r>
              <a:rPr lang="en-US" sz="3200" dirty="0">
                <a:solidFill>
                  <a:schemeClr val="tx2"/>
                </a:solidFill>
                <a:latin typeface="+mj-lt"/>
                <a:cs typeface="Arial" pitchFamily="34" charset="0"/>
              </a:rPr>
              <a:t>More info available at:</a:t>
            </a:r>
            <a:r>
              <a:rPr lang="en-US" sz="3200" dirty="0">
                <a:solidFill>
                  <a:schemeClr val="tx1"/>
                </a:solidFill>
                <a:latin typeface="+mj-lt"/>
                <a:cs typeface="Arial" pitchFamily="34" charset="0"/>
              </a:rPr>
              <a:t> </a:t>
            </a:r>
            <a:r>
              <a:rPr lang="en-US" sz="3200" dirty="0">
                <a:solidFill>
                  <a:srgbClr val="0080FF"/>
                </a:solidFill>
              </a:rPr>
              <a:t>www.macapsych.com </a:t>
            </a:r>
            <a:r>
              <a:rPr lang="en-US" sz="3200" dirty="0">
                <a:solidFill>
                  <a:srgbClr val="000090"/>
                </a:solidFill>
              </a:rPr>
              <a:t>|</a:t>
            </a:r>
            <a:r>
              <a:rPr lang="en-US" sz="3200" dirty="0">
                <a:solidFill>
                  <a:schemeClr val="tx1"/>
                </a:solidFill>
              </a:rPr>
              <a:t> </a:t>
            </a:r>
            <a:r>
              <a:rPr lang="en-US" sz="3200" dirty="0">
                <a:solidFill>
                  <a:srgbClr val="0080FF"/>
                </a:solidFill>
              </a:rPr>
              <a:t>https://osf.io/yrdsz/</a:t>
            </a:r>
            <a:endParaRPr lang="en-US" sz="3200" dirty="0">
              <a:solidFill>
                <a:srgbClr val="0080FF"/>
              </a:solidFill>
              <a:latin typeface="+mj-lt"/>
              <a:cs typeface="Arial" pitchFamily="34" charset="0"/>
            </a:endParaRPr>
          </a:p>
        </p:txBody>
      </p:sp>
      <p:sp>
        <p:nvSpPr>
          <p:cNvPr id="15374" name="TextBox 24"/>
          <p:cNvSpPr txBox="1">
            <a:spLocks noChangeArrowheads="1"/>
          </p:cNvSpPr>
          <p:nvPr/>
        </p:nvSpPr>
        <p:spPr bwMode="auto">
          <a:xfrm>
            <a:off x="15773400" y="1074420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Errors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130" name="TextBox 129">
            <a:extLst>
              <a:ext uri="{FF2B5EF4-FFF2-40B4-BE49-F238E27FC236}">
                <a16:creationId xmlns:a16="http://schemas.microsoft.com/office/drawing/2014/main" id="{BE118301-E727-413A-BB42-47203528E0D8}"/>
              </a:ext>
            </a:extLst>
          </p:cNvPr>
          <p:cNvSpPr txBox="1"/>
          <p:nvPr/>
        </p:nvSpPr>
        <p:spPr>
          <a:xfrm>
            <a:off x="39167302" y="20021235"/>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7660600"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124640" y="235744"/>
            <a:ext cx="4480560"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78133" y="235744"/>
            <a:ext cx="4478867" cy="23550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27736800" y="384450"/>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2616753" y="457200"/>
            <a:ext cx="4111647" cy="1752505"/>
          </a:xfrm>
          <a:prstGeom prst="rect">
            <a:avLst/>
          </a:prstGeom>
          <a:noFill/>
        </p:spPr>
      </p:pic>
      <p:pic>
        <p:nvPicPr>
          <p:cNvPr id="57" name="Picture 56">
            <a:extLst>
              <a:ext uri="{FF2B5EF4-FFF2-40B4-BE49-F238E27FC236}">
                <a16:creationId xmlns:a16="http://schemas.microsoft.com/office/drawing/2014/main" id="{41740EFF-30E7-4B08-B166-21D37E8FDFE7}"/>
              </a:ext>
            </a:extLst>
          </p:cNvPr>
          <p:cNvPicPr>
            <a:picLocks noChangeAspect="1"/>
          </p:cNvPicPr>
          <p:nvPr/>
        </p:nvPicPr>
        <p:blipFill>
          <a:blip r:embed="rId5"/>
          <a:stretch>
            <a:fillRect/>
          </a:stretch>
        </p:blipFill>
        <p:spPr>
          <a:xfrm>
            <a:off x="38252400" y="457200"/>
            <a:ext cx="2176133" cy="1900176"/>
          </a:xfrm>
          <a:prstGeom prst="rect">
            <a:avLst/>
          </a:prstGeom>
        </p:spPr>
      </p:pic>
      <p:sp>
        <p:nvSpPr>
          <p:cNvPr id="2" name="TextBox 1">
            <a:extLst>
              <a:ext uri="{FF2B5EF4-FFF2-40B4-BE49-F238E27FC236}">
                <a16:creationId xmlns:a16="http://schemas.microsoft.com/office/drawing/2014/main" id="{A2BE185A-A81F-4E72-B1FE-D0FE9BB19CF3}"/>
              </a:ext>
            </a:extLst>
          </p:cNvPr>
          <p:cNvSpPr txBox="1"/>
          <p:nvPr/>
        </p:nvSpPr>
        <p:spPr>
          <a:xfrm>
            <a:off x="5410200" y="1618143"/>
            <a:ext cx="21488400" cy="707886"/>
          </a:xfrm>
          <a:prstGeom prst="rect">
            <a:avLst/>
          </a:prstGeom>
          <a:noFill/>
        </p:spPr>
        <p:txBody>
          <a:bodyPr wrap="square" rtlCol="0">
            <a:spAutoFit/>
          </a:bodyPr>
          <a:lstStyle/>
          <a:p>
            <a:r>
              <a:rPr lang="en-US" sz="4000" b="1" dirty="0">
                <a:solidFill>
                  <a:srgbClr val="0080FF"/>
                </a:solidFill>
              </a:rPr>
              <a:t>Jacob M. </a:t>
            </a:r>
            <a:r>
              <a:rPr lang="en-US" sz="4000" b="1" dirty="0" err="1">
                <a:solidFill>
                  <a:srgbClr val="0080FF"/>
                </a:solidFill>
              </a:rPr>
              <a:t>Namias</a:t>
            </a:r>
            <a:r>
              <a:rPr lang="en-US" sz="4000" b="1" dirty="0">
                <a:solidFill>
                  <a:srgbClr val="0080FF"/>
                </a:solidFill>
              </a:rPr>
              <a:t>, Nicholas P. Maxwell, &amp; Mark J. Huff</a:t>
            </a:r>
          </a:p>
        </p:txBody>
      </p:sp>
      <p:sp>
        <p:nvSpPr>
          <p:cNvPr id="11" name="TextBox 10">
            <a:extLst>
              <a:ext uri="{FF2B5EF4-FFF2-40B4-BE49-F238E27FC236}">
                <a16:creationId xmlns:a16="http://schemas.microsoft.com/office/drawing/2014/main" id="{D6A2EED3-9446-44F0-A529-DD37A13D3D0C}"/>
              </a:ext>
            </a:extLst>
          </p:cNvPr>
          <p:cNvSpPr txBox="1"/>
          <p:nvPr/>
        </p:nvSpPr>
        <p:spPr>
          <a:xfrm>
            <a:off x="24460200" y="306324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58" name="Google Shape;459;p29">
            <a:extLst>
              <a:ext uri="{FF2B5EF4-FFF2-40B4-BE49-F238E27FC236}">
                <a16:creationId xmlns:a16="http://schemas.microsoft.com/office/drawing/2014/main" id="{549426FA-A55D-421A-B1DE-309FDE48356B}"/>
              </a:ext>
            </a:extLst>
          </p:cNvPr>
          <p:cNvSpPr/>
          <p:nvPr/>
        </p:nvSpPr>
        <p:spPr>
          <a:xfrm>
            <a:off x="23016600" y="3999468"/>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MoCA</a:t>
            </a:r>
            <a:endParaRPr sz="4400" b="1" i="0" u="none" strike="noStrike" cap="none" dirty="0">
              <a:solidFill>
                <a:srgbClr val="FFFFFF"/>
              </a:solidFill>
              <a:latin typeface="Arial"/>
              <a:ea typeface="Arial"/>
              <a:cs typeface="Arial"/>
              <a:sym typeface="Arial"/>
            </a:endParaRPr>
          </a:p>
        </p:txBody>
      </p:sp>
      <p:sp>
        <p:nvSpPr>
          <p:cNvPr id="59" name="Google Shape;460;p29">
            <a:extLst>
              <a:ext uri="{FF2B5EF4-FFF2-40B4-BE49-F238E27FC236}">
                <a16:creationId xmlns:a16="http://schemas.microsoft.com/office/drawing/2014/main" id="{6BD24321-02C2-47D3-AC3D-033A179FACF1}"/>
              </a:ext>
            </a:extLst>
          </p:cNvPr>
          <p:cNvSpPr/>
          <p:nvPr/>
        </p:nvSpPr>
        <p:spPr>
          <a:xfrm>
            <a:off x="18595147" y="3971917"/>
            <a:ext cx="3424800" cy="46722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Switch Blocks</a:t>
            </a:r>
          </a:p>
          <a:p>
            <a:pPr marL="0" marR="0" lvl="0" indent="0" algn="ctr" rtl="0">
              <a:lnSpc>
                <a:spcPct val="100000"/>
              </a:lnSpc>
              <a:spcBef>
                <a:spcPts val="0"/>
              </a:spcBef>
              <a:spcAft>
                <a:spcPts val="0"/>
              </a:spcAft>
              <a:buClr>
                <a:srgbClr val="000000"/>
              </a:buClr>
              <a:buSzPts val="4400"/>
              <a:buFont typeface="Arial"/>
              <a:buNone/>
            </a:pPr>
            <a:endParaRPr sz="1400" b="0" i="0" u="none" strike="noStrike" cap="none" dirty="0">
              <a:solidFill>
                <a:srgbClr val="000000"/>
              </a:solidFill>
              <a:latin typeface="Arial"/>
              <a:ea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14305262" y="3962400"/>
            <a:ext cx="4641552" cy="4746332"/>
            <a:chOff x="11969326" y="15826330"/>
            <a:chExt cx="3661685" cy="1881300"/>
          </a:xfrm>
        </p:grpSpPr>
        <p:sp>
          <p:nvSpPr>
            <p:cNvPr id="61" name="Google Shape;462;p29">
              <a:extLst>
                <a:ext uri="{FF2B5EF4-FFF2-40B4-BE49-F238E27FC236}">
                  <a16:creationId xmlns:a16="http://schemas.microsoft.com/office/drawing/2014/main" id="{83EB7919-85A0-49E0-84E4-8088560A8226}"/>
                </a:ext>
              </a:extLst>
            </p:cNvPr>
            <p:cNvSpPr/>
            <p:nvPr/>
          </p:nvSpPr>
          <p:spPr>
            <a:xfrm>
              <a:off x="11969326" y="15826330"/>
              <a:ext cx="2701800" cy="1881300"/>
            </a:xfrm>
            <a:prstGeom prst="roundRect">
              <a:avLst>
                <a:gd name="adj" fmla="val 16667"/>
              </a:avLst>
            </a:prstGeom>
            <a:solidFill>
              <a:srgbClr val="0080FF"/>
            </a:solidFill>
            <a:ln w="76200"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dirty="0">
                  <a:solidFill>
                    <a:srgbClr val="FFFFFF"/>
                  </a:solidFill>
                  <a:latin typeface="Arial"/>
                  <a:ea typeface="Arial"/>
                  <a:cs typeface="Arial"/>
                  <a:sym typeface="Arial"/>
                </a:rPr>
                <a:t>Pure Blocks</a:t>
              </a:r>
              <a:endParaRPr sz="1400" b="0" i="0" u="none" strike="noStrike" cap="none" dirty="0">
                <a:solidFill>
                  <a:srgbClr val="000000"/>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532411" y="16500119"/>
              <a:ext cx="1098600" cy="6444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grpSp>
      <p:sp>
        <p:nvSpPr>
          <p:cNvPr id="74" name="Google Shape;486;p29">
            <a:extLst>
              <a:ext uri="{FF2B5EF4-FFF2-40B4-BE49-F238E27FC236}">
                <a16:creationId xmlns:a16="http://schemas.microsoft.com/office/drawing/2014/main" id="{B245CAD3-1D2B-4430-A9CD-AF593311AA41}"/>
              </a:ext>
            </a:extLst>
          </p:cNvPr>
          <p:cNvSpPr/>
          <p:nvPr/>
        </p:nvSpPr>
        <p:spPr>
          <a:xfrm>
            <a:off x="21880578" y="5669502"/>
            <a:ext cx="1392600" cy="1625700"/>
          </a:xfrm>
          <a:prstGeom prst="rightArrow">
            <a:avLst>
              <a:gd name="adj1" fmla="val 50000"/>
              <a:gd name="adj2" fmla="val 50000"/>
            </a:avLst>
          </a:prstGeom>
          <a:solidFill>
            <a:srgbClr val="000090"/>
          </a:solidFill>
          <a:ln w="47625" cap="flat" cmpd="sng">
            <a:solidFill>
              <a:srgbClr val="00009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a:solidFill>
                <a:srgbClr val="FFFFFF"/>
              </a:solidFill>
              <a:latin typeface="Arial"/>
              <a:ea typeface="Arial"/>
              <a:cs typeface="Arial"/>
              <a:sym typeface="Arial"/>
            </a:endParaRPr>
          </a:p>
        </p:txBody>
      </p:sp>
      <p:sp>
        <p:nvSpPr>
          <p:cNvPr id="75" name="Google Shape;455;p29">
            <a:extLst>
              <a:ext uri="{FF2B5EF4-FFF2-40B4-BE49-F238E27FC236}">
                <a16:creationId xmlns:a16="http://schemas.microsoft.com/office/drawing/2014/main" id="{1AFA9CEA-7B87-4EB2-A6D6-17A348DE9007}"/>
              </a:ext>
            </a:extLst>
          </p:cNvPr>
          <p:cNvSpPr txBox="1"/>
          <p:nvPr/>
        </p:nvSpPr>
        <p:spPr>
          <a:xfrm>
            <a:off x="-76200" y="26646762"/>
            <a:ext cx="3626700" cy="391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Pair</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A 15</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D 04</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E 23</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H 36</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8" name="Google Shape;456;p29">
            <a:extLst>
              <a:ext uri="{FF2B5EF4-FFF2-40B4-BE49-F238E27FC236}">
                <a16:creationId xmlns:a16="http://schemas.microsoft.com/office/drawing/2014/main" id="{42957C95-50B2-4122-A8A6-F38C0BF27ADB}"/>
              </a:ext>
            </a:extLst>
          </p:cNvPr>
          <p:cNvSpPr txBox="1"/>
          <p:nvPr/>
        </p:nvSpPr>
        <p:spPr>
          <a:xfrm>
            <a:off x="3276600" y="26579318"/>
            <a:ext cx="4684500" cy="3647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Task</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CV</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OE</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000000"/>
              </a:solidFill>
              <a:latin typeface="Arial"/>
              <a:ea typeface="Arial"/>
              <a:cs typeface="Arial"/>
              <a:sym typeface="Arial"/>
            </a:endParaRPr>
          </a:p>
        </p:txBody>
      </p:sp>
      <p:sp>
        <p:nvSpPr>
          <p:cNvPr id="79" name="Google Shape;457;p29">
            <a:extLst>
              <a:ext uri="{FF2B5EF4-FFF2-40B4-BE49-F238E27FC236}">
                <a16:creationId xmlns:a16="http://schemas.microsoft.com/office/drawing/2014/main" id="{21D615E1-9AA6-498B-A787-AD9EFB4F705F}"/>
              </a:ext>
            </a:extLst>
          </p:cNvPr>
          <p:cNvSpPr txBox="1"/>
          <p:nvPr/>
        </p:nvSpPr>
        <p:spPr>
          <a:xfrm>
            <a:off x="8040900" y="26577905"/>
            <a:ext cx="4684500" cy="3000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sng" strike="noStrike" cap="none" dirty="0">
                <a:solidFill>
                  <a:srgbClr val="0080FF"/>
                </a:solidFill>
                <a:latin typeface="Arial"/>
                <a:ea typeface="Arial"/>
                <a:cs typeface="Arial"/>
                <a:sym typeface="Arial"/>
              </a:rPr>
              <a:t>Correct Response</a:t>
            </a:r>
            <a:endParaRPr sz="1400" b="0" i="0" u="none" strike="noStrike" cap="none" dirty="0">
              <a:solidFill>
                <a:srgbClr val="0080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rgbClr val="FF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Q</a:t>
            </a:r>
            <a:endParaRPr sz="1400" b="0" i="0" u="none" strike="noStrike" cap="none" dirty="0">
              <a:solidFill>
                <a:srgbClr val="00009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0090"/>
                </a:solidFill>
                <a:latin typeface="Arial"/>
                <a:ea typeface="Arial"/>
                <a:cs typeface="Arial"/>
                <a:sym typeface="Arial"/>
              </a:rPr>
              <a:t>P</a:t>
            </a:r>
            <a:endParaRPr sz="1400" b="0" i="0" u="none" strike="noStrike" cap="none" dirty="0">
              <a:solidFill>
                <a:srgbClr val="000090"/>
              </a:solidFill>
              <a:latin typeface="Arial"/>
              <a:ea typeface="Arial"/>
              <a:cs typeface="Arial"/>
              <a:sym typeface="Arial"/>
            </a:endParaRP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785547" y="2972370"/>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a:solidFill>
                  <a:srgbClr val="0080FF"/>
                </a:solidFill>
              </a:rPr>
              <a:t>Introduction</a:t>
            </a:r>
          </a:p>
          <a:p>
            <a:pPr algn="ctr" defTabSz="1347788" eaLnBrk="0" hangingPunct="0"/>
            <a:endParaRPr lang="en-US" sz="4400" b="1" u="sng" dirty="0">
              <a:solidFill>
                <a:srgbClr val="0000FF"/>
              </a:solidFill>
            </a:endParaRPr>
          </a:p>
        </p:txBody>
      </p:sp>
      <p:sp>
        <p:nvSpPr>
          <p:cNvPr id="82" name="Google Shape;468;p29">
            <a:extLst>
              <a:ext uri="{FF2B5EF4-FFF2-40B4-BE49-F238E27FC236}">
                <a16:creationId xmlns:a16="http://schemas.microsoft.com/office/drawing/2014/main" id="{DDEE0168-BE5F-4C79-8E4D-3BC5CECC570D}"/>
              </a:ext>
            </a:extLst>
          </p:cNvPr>
          <p:cNvSpPr txBox="1"/>
          <p:nvPr/>
        </p:nvSpPr>
        <p:spPr>
          <a:xfrm>
            <a:off x="13523335" y="8915400"/>
            <a:ext cx="14050609" cy="149048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400" b="1" i="0" u="none" strike="noStrike" cap="none" dirty="0">
                <a:solidFill>
                  <a:srgbClr val="000090"/>
                </a:solidFill>
                <a:latin typeface="Calibri"/>
                <a:ea typeface="Calibri"/>
                <a:cs typeface="Calibri"/>
                <a:sym typeface="Calibri"/>
              </a:rPr>
              <a:t>Note: </a:t>
            </a:r>
            <a:r>
              <a:rPr lang="en-US" sz="3400" b="0" i="0" u="none" strike="noStrike" cap="none" dirty="0">
                <a:solidFill>
                  <a:srgbClr val="000090"/>
                </a:solidFill>
                <a:latin typeface="Calibri"/>
                <a:ea typeface="Calibri"/>
                <a:cs typeface="Calibri"/>
                <a:sym typeface="Calibri"/>
              </a:rPr>
              <a:t>Participants completed </a:t>
            </a:r>
            <a:r>
              <a:rPr lang="en-US" sz="3400" dirty="0">
                <a:solidFill>
                  <a:srgbClr val="000090"/>
                </a:solidFill>
                <a:latin typeface="Calibri"/>
                <a:ea typeface="Calibri"/>
                <a:cs typeface="Calibri"/>
                <a:sym typeface="Calibri"/>
              </a:rPr>
              <a:t>blocks</a:t>
            </a:r>
            <a:r>
              <a:rPr lang="en-US" sz="3400" b="0" i="0" u="none" strike="noStrike" cap="none" dirty="0">
                <a:solidFill>
                  <a:srgbClr val="000090"/>
                </a:solidFill>
                <a:latin typeface="Calibri"/>
                <a:ea typeface="Calibri"/>
                <a:cs typeface="Calibri"/>
                <a:sym typeface="Calibri"/>
              </a:rPr>
              <a:t>. The first two blocks always contained pure trials (CV or OE). The final two sets of trials were always switch blocks (Alt Runs or Random)</a:t>
            </a:r>
            <a:endParaRPr sz="3400" b="0" i="0" u="none" strike="noStrike" cap="none" dirty="0">
              <a:solidFill>
                <a:srgbClr val="000090"/>
              </a:solidFill>
              <a:latin typeface="Calibri"/>
              <a:ea typeface="Calibri"/>
              <a:cs typeface="Calibri"/>
              <a:sym typeface="Calibri"/>
            </a:endParaRPr>
          </a:p>
        </p:txBody>
      </p:sp>
      <p:graphicFrame>
        <p:nvGraphicFramePr>
          <p:cNvPr id="3" name="Table 5">
            <a:extLst>
              <a:ext uri="{FF2B5EF4-FFF2-40B4-BE49-F238E27FC236}">
                <a16:creationId xmlns:a16="http://schemas.microsoft.com/office/drawing/2014/main" id="{5AE325FC-FCB2-464E-A778-467D0A0AAF2E}"/>
              </a:ext>
            </a:extLst>
          </p:cNvPr>
          <p:cNvGraphicFramePr>
            <a:graphicFrameLocks noGrp="1"/>
          </p:cNvGraphicFramePr>
          <p:nvPr>
            <p:extLst>
              <p:ext uri="{D42A27DB-BD31-4B8C-83A1-F6EECF244321}">
                <p14:modId xmlns:p14="http://schemas.microsoft.com/office/powerpoint/2010/main" val="673676625"/>
              </p:ext>
            </p:extLst>
          </p:nvPr>
        </p:nvGraphicFramePr>
        <p:xfrm>
          <a:off x="389545" y="21031200"/>
          <a:ext cx="12031055" cy="3279675"/>
        </p:xfrm>
        <a:graphic>
          <a:graphicData uri="http://schemas.openxmlformats.org/drawingml/2006/table">
            <a:tbl>
              <a:tblPr firstRow="1" bandRow="1">
                <a:tableStyleId>{5C22544A-7EE6-4342-B048-85BDC9FD1C3A}</a:tableStyleId>
              </a:tblPr>
              <a:tblGrid>
                <a:gridCol w="3535766">
                  <a:extLst>
                    <a:ext uri="{9D8B030D-6E8A-4147-A177-3AD203B41FA5}">
                      <a16:colId xmlns:a16="http://schemas.microsoft.com/office/drawing/2014/main" val="1785177098"/>
                    </a:ext>
                  </a:extLst>
                </a:gridCol>
                <a:gridCol w="1660659">
                  <a:extLst>
                    <a:ext uri="{9D8B030D-6E8A-4147-A177-3AD203B41FA5}">
                      <a16:colId xmlns:a16="http://schemas.microsoft.com/office/drawing/2014/main" val="77356670"/>
                    </a:ext>
                  </a:extLst>
                </a:gridCol>
                <a:gridCol w="2278210">
                  <a:extLst>
                    <a:ext uri="{9D8B030D-6E8A-4147-A177-3AD203B41FA5}">
                      <a16:colId xmlns:a16="http://schemas.microsoft.com/office/drawing/2014/main" val="3402814598"/>
                    </a:ext>
                  </a:extLst>
                </a:gridCol>
                <a:gridCol w="2278210">
                  <a:extLst>
                    <a:ext uri="{9D8B030D-6E8A-4147-A177-3AD203B41FA5}">
                      <a16:colId xmlns:a16="http://schemas.microsoft.com/office/drawing/2014/main" val="280787372"/>
                    </a:ext>
                  </a:extLst>
                </a:gridCol>
                <a:gridCol w="2278210">
                  <a:extLst>
                    <a:ext uri="{9D8B030D-6E8A-4147-A177-3AD203B41FA5}">
                      <a16:colId xmlns:a16="http://schemas.microsoft.com/office/drawing/2014/main" val="476310115"/>
                    </a:ext>
                  </a:extLst>
                </a:gridCol>
              </a:tblGrid>
              <a:tr h="718257">
                <a:tc>
                  <a:txBody>
                    <a:bodyPr/>
                    <a:lstStyle/>
                    <a:p>
                      <a:r>
                        <a:rPr lang="en-US" sz="3350" dirty="0">
                          <a:solidFill>
                            <a:srgbClr val="000090"/>
                          </a:solidFill>
                        </a:rPr>
                        <a:t>Group</a:t>
                      </a:r>
                    </a:p>
                  </a:txBody>
                  <a:tcPr>
                    <a:lnL w="12700" cmpd="sng">
                      <a:noFill/>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n</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u="none" dirty="0">
                          <a:solidFill>
                            <a:srgbClr val="000090"/>
                          </a:solidFill>
                        </a:rPr>
                        <a:t>M</a:t>
                      </a:r>
                      <a:r>
                        <a:rPr lang="en-US" sz="3350" dirty="0">
                          <a:solidFill>
                            <a:srgbClr val="000090"/>
                          </a:solidFill>
                        </a:rPr>
                        <a:t> Age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 Female</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i="1" dirty="0">
                          <a:solidFill>
                            <a:srgbClr val="000090"/>
                          </a:solidFill>
                        </a:rPr>
                        <a:t>M</a:t>
                      </a:r>
                      <a:r>
                        <a:rPr lang="en-US" sz="3350" dirty="0">
                          <a:solidFill>
                            <a:srgbClr val="000090"/>
                          </a:solidFill>
                        </a:rPr>
                        <a:t> MoCA</a:t>
                      </a:r>
                    </a:p>
                  </a:txBody>
                  <a:tcPr>
                    <a:lnL w="28575" cap="flat" cmpd="sng" algn="ctr">
                      <a:no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6172214"/>
                  </a:ext>
                </a:extLst>
              </a:tr>
              <a:tr h="853806">
                <a:tc>
                  <a:txBody>
                    <a:bodyPr/>
                    <a:lstStyle/>
                    <a:p>
                      <a:r>
                        <a:rPr lang="en-US" sz="3350" dirty="0">
                          <a:solidFill>
                            <a:srgbClr val="000090"/>
                          </a:solidFill>
                        </a:rPr>
                        <a:t>Young Adults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89</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3350" dirty="0">
                        <a:solidFill>
                          <a:srgbClr val="000090"/>
                        </a:solidFill>
                      </a:endParaRPr>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3275921"/>
                  </a:ext>
                </a:extLst>
              </a:tr>
              <a:tr h="853806">
                <a:tc>
                  <a:txBody>
                    <a:bodyPr/>
                    <a:lstStyle/>
                    <a:p>
                      <a:r>
                        <a:rPr lang="en-US" sz="3350" dirty="0">
                          <a:solidFill>
                            <a:srgbClr val="000090"/>
                          </a:solidFill>
                        </a:rPr>
                        <a:t>Healthy Older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33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73.92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27.75</a:t>
                      </a:r>
                    </a:p>
                  </a:txBody>
                  <a:tcPr>
                    <a:lnL w="12700" cmpd="sng">
                      <a:noFill/>
                    </a:lnL>
                    <a:lnR w="12700" cmpd="sng">
                      <a:noFill/>
                    </a:lnR>
                    <a:lnT w="285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1672889"/>
                  </a:ext>
                </a:extLst>
              </a:tr>
              <a:tr h="853806">
                <a:tc>
                  <a:txBody>
                    <a:bodyPr/>
                    <a:lstStyle/>
                    <a:p>
                      <a:r>
                        <a:rPr lang="en-US" sz="3350" dirty="0">
                          <a:solidFill>
                            <a:srgbClr val="000090"/>
                          </a:solidFill>
                        </a:rPr>
                        <a:t>MCI Older</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26</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75.88</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41%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3350" dirty="0">
                          <a:solidFill>
                            <a:srgbClr val="000090"/>
                          </a:solidFill>
                        </a:rPr>
                        <a:t>24.00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79182881"/>
                  </a:ext>
                </a:extLst>
              </a:tr>
            </a:tbl>
          </a:graphicData>
        </a:graphic>
      </p:graphicFrame>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1219200" y="24536400"/>
            <a:ext cx="10617200"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Materials</a:t>
            </a:r>
          </a:p>
          <a:p>
            <a:pPr algn="ctr" defTabSz="1347788" eaLnBrk="0" hangingPunct="0"/>
            <a:endParaRPr lang="en-US" sz="4400" b="1" dirty="0">
              <a:solidFill>
                <a:srgbClr val="0000FF"/>
              </a:solidFill>
            </a:endParaRPr>
          </a:p>
        </p:txBody>
      </p:sp>
      <p:sp>
        <p:nvSpPr>
          <p:cNvPr id="6" name="TextBox 5">
            <a:extLst>
              <a:ext uri="{FF2B5EF4-FFF2-40B4-BE49-F238E27FC236}">
                <a16:creationId xmlns:a16="http://schemas.microsoft.com/office/drawing/2014/main" id="{9516091C-96E6-4466-86B8-287B19A577B3}"/>
              </a:ext>
            </a:extLst>
          </p:cNvPr>
          <p:cNvSpPr txBox="1"/>
          <p:nvPr/>
        </p:nvSpPr>
        <p:spPr>
          <a:xfrm>
            <a:off x="393524" y="25699368"/>
            <a:ext cx="7227171" cy="646331"/>
          </a:xfrm>
          <a:prstGeom prst="rect">
            <a:avLst/>
          </a:prstGeom>
          <a:noFill/>
        </p:spPr>
        <p:txBody>
          <a:bodyPr wrap="square" rtlCol="0">
            <a:spAutoFit/>
          </a:bodyPr>
          <a:lstStyle/>
          <a:p>
            <a:r>
              <a:rPr lang="en-US" sz="3600" b="1" u="sng" dirty="0">
                <a:solidFill>
                  <a:srgbClr val="000090"/>
                </a:solidFill>
              </a:rPr>
              <a:t>Letters:</a:t>
            </a:r>
            <a:r>
              <a:rPr lang="en-US" sz="3600" dirty="0"/>
              <a:t> </a:t>
            </a:r>
            <a:r>
              <a:rPr lang="en-US" sz="3600" dirty="0">
                <a:solidFill>
                  <a:srgbClr val="000090"/>
                </a:solidFill>
              </a:rPr>
              <a:t>A, D, E, H, I, J, I, P, S, U </a:t>
            </a:r>
          </a:p>
        </p:txBody>
      </p:sp>
      <p:sp>
        <p:nvSpPr>
          <p:cNvPr id="44" name="TextBox 43">
            <a:extLst>
              <a:ext uri="{FF2B5EF4-FFF2-40B4-BE49-F238E27FC236}">
                <a16:creationId xmlns:a16="http://schemas.microsoft.com/office/drawing/2014/main" id="{3E41189A-371E-471D-A837-DD676212B412}"/>
              </a:ext>
            </a:extLst>
          </p:cNvPr>
          <p:cNvSpPr txBox="1"/>
          <p:nvPr/>
        </p:nvSpPr>
        <p:spPr>
          <a:xfrm>
            <a:off x="8534400" y="25679400"/>
            <a:ext cx="6644850" cy="646331"/>
          </a:xfrm>
          <a:prstGeom prst="rect">
            <a:avLst/>
          </a:prstGeom>
          <a:noFill/>
        </p:spPr>
        <p:txBody>
          <a:bodyPr wrap="square" rtlCol="0">
            <a:spAutoFit/>
          </a:bodyPr>
          <a:lstStyle/>
          <a:p>
            <a:r>
              <a:rPr lang="en-US" sz="3600" b="1" dirty="0">
                <a:solidFill>
                  <a:srgbClr val="000090"/>
                </a:solidFill>
              </a:rPr>
              <a:t>Numbers:</a:t>
            </a:r>
            <a:r>
              <a:rPr lang="en-US" sz="3600" dirty="0"/>
              <a:t> </a:t>
            </a:r>
            <a:r>
              <a:rPr lang="en-US" sz="3600" dirty="0">
                <a:solidFill>
                  <a:srgbClr val="000090"/>
                </a:solidFill>
              </a:rPr>
              <a:t>1-99</a:t>
            </a:r>
          </a:p>
        </p:txBody>
      </p:sp>
      <p:sp>
        <p:nvSpPr>
          <p:cNvPr id="45" name="TextBox 24">
            <a:extLst>
              <a:ext uri="{FF2B5EF4-FFF2-40B4-BE49-F238E27FC236}">
                <a16:creationId xmlns:a16="http://schemas.microsoft.com/office/drawing/2014/main" id="{F7DB8564-D703-4C83-8549-D8251C2938C6}"/>
              </a:ext>
            </a:extLst>
          </p:cNvPr>
          <p:cNvSpPr txBox="1">
            <a:spLocks noChangeArrowheads="1"/>
          </p:cNvSpPr>
          <p:nvPr/>
        </p:nvSpPr>
        <p:spPr bwMode="auto">
          <a:xfrm>
            <a:off x="30542918" y="3810000"/>
            <a:ext cx="9372600" cy="1308050"/>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000090"/>
                </a:solidFill>
              </a:rPr>
              <a:t>Local Switch Costs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6" name="TextBox 24">
            <a:extLst>
              <a:ext uri="{FF2B5EF4-FFF2-40B4-BE49-F238E27FC236}">
                <a16:creationId xmlns:a16="http://schemas.microsoft.com/office/drawing/2014/main" id="{1AC2AEC0-7891-4342-B883-72C4A798DF8B}"/>
              </a:ext>
            </a:extLst>
          </p:cNvPr>
          <p:cNvSpPr txBox="1">
            <a:spLocks noChangeArrowheads="1"/>
          </p:cNvSpPr>
          <p:nvPr/>
        </p:nvSpPr>
        <p:spPr bwMode="auto">
          <a:xfrm>
            <a:off x="15849600" y="20514439"/>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Results: Mean RTs</a:t>
            </a:r>
            <a:endParaRPr lang="en-US" sz="100" b="1" dirty="0">
              <a:solidFill>
                <a:srgbClr val="0000FF"/>
              </a:solidFill>
            </a:endParaRPr>
          </a:p>
          <a:p>
            <a:pPr algn="ctr" defTabSz="1347788" eaLnBrk="0" hangingPunct="0"/>
            <a:endParaRPr lang="en-US" sz="3800" b="1" dirty="0">
              <a:solidFill>
                <a:srgbClr val="0000FF"/>
              </a:solidFill>
            </a:endParaRPr>
          </a:p>
        </p:txBody>
      </p:sp>
      <p:sp>
        <p:nvSpPr>
          <p:cNvPr id="68" name="TextBox 24">
            <a:extLst>
              <a:ext uri="{FF2B5EF4-FFF2-40B4-BE49-F238E27FC236}">
                <a16:creationId xmlns:a16="http://schemas.microsoft.com/office/drawing/2014/main" id="{CEE74527-5561-4DF8-9CAE-3BE335885B22}"/>
              </a:ext>
            </a:extLst>
          </p:cNvPr>
          <p:cNvSpPr txBox="1">
            <a:spLocks noChangeArrowheads="1"/>
          </p:cNvSpPr>
          <p:nvPr/>
        </p:nvSpPr>
        <p:spPr bwMode="auto">
          <a:xfrm>
            <a:off x="30418236" y="14097000"/>
            <a:ext cx="9372600" cy="1431161"/>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80FF"/>
                </a:solidFill>
              </a:rPr>
              <a:t>Ex-Gaussian Analyses</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63" name="TextBox 24">
            <a:extLst>
              <a:ext uri="{FF2B5EF4-FFF2-40B4-BE49-F238E27FC236}">
                <a16:creationId xmlns:a16="http://schemas.microsoft.com/office/drawing/2014/main" id="{3D7111D9-4587-4639-87BF-AD237104C9D1}"/>
              </a:ext>
            </a:extLst>
          </p:cNvPr>
          <p:cNvSpPr txBox="1">
            <a:spLocks noChangeArrowheads="1"/>
          </p:cNvSpPr>
          <p:nvPr/>
        </p:nvSpPr>
        <p:spPr bwMode="auto">
          <a:xfrm>
            <a:off x="30627076" y="8754614"/>
            <a:ext cx="9372600" cy="1277273"/>
          </a:xfrm>
          <a:prstGeom prst="rect">
            <a:avLst/>
          </a:prstGeom>
          <a:noFill/>
          <a:ln w="9525">
            <a:noFill/>
            <a:miter lim="800000"/>
            <a:headEnd/>
            <a:tailEnd/>
          </a:ln>
        </p:spPr>
        <p:txBody>
          <a:bodyPr wrap="square">
            <a:spAutoFit/>
          </a:bodyPr>
          <a:lstStyle/>
          <a:p>
            <a:pPr algn="ctr" defTabSz="1347788" eaLnBrk="0" hangingPunct="0"/>
            <a:r>
              <a:rPr lang="en-US" sz="4000" b="1" u="sng" dirty="0">
                <a:solidFill>
                  <a:srgbClr val="000090"/>
                </a:solidFill>
              </a:rPr>
              <a:t>Global Switch Costs</a:t>
            </a:r>
          </a:p>
          <a:p>
            <a:pPr algn="ctr" defTabSz="1347788" eaLnBrk="0" hangingPunct="0"/>
            <a:endParaRPr lang="en-US" sz="100" b="1" dirty="0">
              <a:solidFill>
                <a:srgbClr val="000090"/>
              </a:solidFill>
              <a:highlight>
                <a:srgbClr val="FFFF00"/>
              </a:highlight>
            </a:endParaRPr>
          </a:p>
          <a:p>
            <a:pPr algn="ctr" defTabSz="1347788" eaLnBrk="0" hangingPunct="0"/>
            <a:endParaRPr lang="en-US" sz="3600" b="1" dirty="0">
              <a:solidFill>
                <a:srgbClr val="0000FF"/>
              </a:solidFill>
            </a:endParaRPr>
          </a:p>
        </p:txBody>
      </p:sp>
      <p:sp>
        <p:nvSpPr>
          <p:cNvPr id="64" name="TextBox 24">
            <a:extLst>
              <a:ext uri="{FF2B5EF4-FFF2-40B4-BE49-F238E27FC236}">
                <a16:creationId xmlns:a16="http://schemas.microsoft.com/office/drawing/2014/main" id="{CA995715-7EF2-43DF-ACC8-A19C248709D1}"/>
              </a:ext>
            </a:extLst>
          </p:cNvPr>
          <p:cNvSpPr txBox="1">
            <a:spLocks noChangeArrowheads="1"/>
          </p:cNvSpPr>
          <p:nvPr/>
        </p:nvSpPr>
        <p:spPr bwMode="auto">
          <a:xfrm>
            <a:off x="29922156" y="2742962"/>
            <a:ext cx="10617200" cy="1600438"/>
          </a:xfrm>
          <a:prstGeom prst="rect">
            <a:avLst/>
          </a:prstGeom>
          <a:noFill/>
          <a:ln w="9525">
            <a:noFill/>
            <a:miter lim="800000"/>
            <a:headEnd/>
            <a:tailEnd/>
          </a:ln>
        </p:spPr>
        <p:txBody>
          <a:bodyPr wrap="square">
            <a:spAutoFit/>
          </a:bodyPr>
          <a:lstStyle/>
          <a:p>
            <a:pPr algn="ctr" defTabSz="1347788" eaLnBrk="0" hangingPunct="0"/>
            <a:r>
              <a:rPr lang="en-US" sz="5400" b="1" u="sng" dirty="0" err="1">
                <a:solidFill>
                  <a:srgbClr val="0080FF"/>
                </a:solidFill>
              </a:rPr>
              <a:t>Vincentile</a:t>
            </a:r>
            <a:r>
              <a:rPr lang="en-US" sz="5400" b="1" u="sng" dirty="0">
                <a:solidFill>
                  <a:srgbClr val="0080FF"/>
                </a:solidFill>
              </a:rPr>
              <a:t> Plots</a:t>
            </a:r>
          </a:p>
          <a:p>
            <a:pPr algn="ctr" defTabSz="1347788" eaLnBrk="0" hangingPunct="0"/>
            <a:endParaRPr lang="en-US" sz="4400" b="1" u="sng" dirty="0">
              <a:solidFill>
                <a:srgbClr val="0000FF"/>
              </a:solidFill>
            </a:endParaRPr>
          </a:p>
        </p:txBody>
      </p:sp>
      <p:sp>
        <p:nvSpPr>
          <p:cNvPr id="65" name="TextBox 64">
            <a:extLst>
              <a:ext uri="{FF2B5EF4-FFF2-40B4-BE49-F238E27FC236}">
                <a16:creationId xmlns:a16="http://schemas.microsoft.com/office/drawing/2014/main" id="{4DE903CA-F716-420C-A9B0-838206C8E6B5}"/>
              </a:ext>
            </a:extLst>
          </p:cNvPr>
          <p:cNvSpPr txBox="1"/>
          <p:nvPr/>
        </p:nvSpPr>
        <p:spPr>
          <a:xfrm>
            <a:off x="24781432" y="21031200"/>
            <a:ext cx="1885453" cy="400110"/>
          </a:xfrm>
          <a:prstGeom prst="rect">
            <a:avLst/>
          </a:prstGeom>
          <a:noFill/>
        </p:spPr>
        <p:txBody>
          <a:bodyPr wrap="none" rtlCol="0">
            <a:spAutoFit/>
          </a:bodyPr>
          <a:lstStyle/>
          <a:p>
            <a:pPr algn="ctr"/>
            <a:r>
              <a:rPr lang="en-US" sz="2000" b="1" dirty="0">
                <a:solidFill>
                  <a:srgbClr val="000090"/>
                </a:solidFill>
              </a:rPr>
              <a:t>Bars = 95% CI</a:t>
            </a:r>
          </a:p>
        </p:txBody>
      </p:sp>
      <p:sp>
        <p:nvSpPr>
          <p:cNvPr id="67" name="TextBox 66">
            <a:extLst>
              <a:ext uri="{FF2B5EF4-FFF2-40B4-BE49-F238E27FC236}">
                <a16:creationId xmlns:a16="http://schemas.microsoft.com/office/drawing/2014/main" id="{1A89A707-0DAB-4C77-B874-F151DE4F9438}"/>
              </a:ext>
            </a:extLst>
          </p:cNvPr>
          <p:cNvSpPr txBox="1"/>
          <p:nvPr/>
        </p:nvSpPr>
        <p:spPr>
          <a:xfrm>
            <a:off x="39992302" y="14283955"/>
            <a:ext cx="1885453" cy="400110"/>
          </a:xfrm>
          <a:prstGeom prst="rect">
            <a:avLst/>
          </a:prstGeom>
          <a:noFill/>
        </p:spPr>
        <p:txBody>
          <a:bodyPr wrap="none" rtlCol="0">
            <a:spAutoFit/>
          </a:bodyPr>
          <a:lstStyle/>
          <a:p>
            <a:pPr algn="ctr"/>
            <a:r>
              <a:rPr lang="en-US" sz="2000" b="1" dirty="0">
                <a:solidFill>
                  <a:srgbClr val="000090"/>
                </a:solidFill>
              </a:rPr>
              <a:t>Bars = 95% CI</a:t>
            </a:r>
          </a:p>
        </p:txBody>
      </p:sp>
      <p:pic>
        <p:nvPicPr>
          <p:cNvPr id="20" name="Picture 19" descr="Chart&#10;&#10;Description automatically generated">
            <a:extLst>
              <a:ext uri="{FF2B5EF4-FFF2-40B4-BE49-F238E27FC236}">
                <a16:creationId xmlns:a16="http://schemas.microsoft.com/office/drawing/2014/main" id="{1775B3F8-3C06-49EA-A7E6-830E22559017}"/>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Lst>
          </a:blip>
          <a:srcRect l="6982" t="6946" r="9005" b="3979"/>
          <a:stretch/>
        </p:blipFill>
        <p:spPr>
          <a:xfrm>
            <a:off x="13985608" y="11582400"/>
            <a:ext cx="12836792" cy="9073584"/>
          </a:xfrm>
          <a:prstGeom prst="rect">
            <a:avLst/>
          </a:prstGeom>
        </p:spPr>
      </p:pic>
      <p:pic>
        <p:nvPicPr>
          <p:cNvPr id="22" name="Picture 21" descr="Chart, bar chart&#10;&#10;Description automatically generated">
            <a:extLst>
              <a:ext uri="{FF2B5EF4-FFF2-40B4-BE49-F238E27FC236}">
                <a16:creationId xmlns:a16="http://schemas.microsoft.com/office/drawing/2014/main" id="{1A445849-368C-4C9C-BFF0-EDFB27DDE49C}"/>
              </a:ext>
            </a:extLst>
          </p:cNvPr>
          <p:cNvPicPr>
            <a:picLocks noChangeAspect="1"/>
          </p:cNvPicPr>
          <p:nvPr/>
        </p:nvPicPr>
        <p:blipFill rotWithShape="1">
          <a:blip r:embed="rId8"/>
          <a:srcRect l="4898" t="7477" r="8898" b="4605"/>
          <a:stretch/>
        </p:blipFill>
        <p:spPr>
          <a:xfrm>
            <a:off x="13548094" y="21488400"/>
            <a:ext cx="13350506" cy="9077398"/>
          </a:xfrm>
          <a:prstGeom prst="rect">
            <a:avLst/>
          </a:prstGeom>
        </p:spPr>
      </p:pic>
      <p:pic>
        <p:nvPicPr>
          <p:cNvPr id="28" name="Picture 27" descr="Chart, bar chart&#10;&#10;Description automatically generated">
            <a:extLst>
              <a:ext uri="{FF2B5EF4-FFF2-40B4-BE49-F238E27FC236}">
                <a16:creationId xmlns:a16="http://schemas.microsoft.com/office/drawing/2014/main" id="{D5DCF515-D382-4223-8C7D-3194F2AA2741}"/>
              </a:ext>
            </a:extLst>
          </p:cNvPr>
          <p:cNvPicPr>
            <a:picLocks noChangeAspect="1"/>
          </p:cNvPicPr>
          <p:nvPr/>
        </p:nvPicPr>
        <p:blipFill rotWithShape="1">
          <a:blip r:embed="rId9"/>
          <a:srcRect l="5241" t="64157" r="9212" b="7342"/>
          <a:stretch/>
        </p:blipFill>
        <p:spPr>
          <a:xfrm>
            <a:off x="28041600" y="15163800"/>
            <a:ext cx="13563600" cy="4468229"/>
          </a:xfrm>
          <a:prstGeom prst="rect">
            <a:avLst/>
          </a:prstGeom>
        </p:spPr>
      </p:pic>
      <p:pic>
        <p:nvPicPr>
          <p:cNvPr id="30" name="Picture 29" descr="Graphical user interface, chart&#10;&#10;Description automatically generated">
            <a:extLst>
              <a:ext uri="{FF2B5EF4-FFF2-40B4-BE49-F238E27FC236}">
                <a16:creationId xmlns:a16="http://schemas.microsoft.com/office/drawing/2014/main" id="{BF8F7D30-F763-4476-8F59-66FE912BEA91}"/>
              </a:ext>
            </a:extLst>
          </p:cNvPr>
          <p:cNvPicPr>
            <a:picLocks noChangeAspect="1"/>
          </p:cNvPicPr>
          <p:nvPr/>
        </p:nvPicPr>
        <p:blipFill rotWithShape="1">
          <a:blip r:embed="rId10"/>
          <a:srcRect l="5995" t="8639" r="9510" b="49155"/>
          <a:stretch/>
        </p:blipFill>
        <p:spPr>
          <a:xfrm>
            <a:off x="27970950" y="4684531"/>
            <a:ext cx="13862850" cy="4154669"/>
          </a:xfrm>
          <a:prstGeom prst="rect">
            <a:avLst/>
          </a:prstGeom>
        </p:spPr>
      </p:pic>
      <p:pic>
        <p:nvPicPr>
          <p:cNvPr id="77" name="Picture 76" descr="Graphical user interface, chart&#10;&#10;Description automatically generated">
            <a:extLst>
              <a:ext uri="{FF2B5EF4-FFF2-40B4-BE49-F238E27FC236}">
                <a16:creationId xmlns:a16="http://schemas.microsoft.com/office/drawing/2014/main" id="{809239AF-C8F1-4E5A-AEFA-12046D9B25D9}"/>
              </a:ext>
            </a:extLst>
          </p:cNvPr>
          <p:cNvPicPr>
            <a:picLocks noChangeAspect="1"/>
          </p:cNvPicPr>
          <p:nvPr/>
        </p:nvPicPr>
        <p:blipFill rotWithShape="1">
          <a:blip r:embed="rId10"/>
          <a:srcRect l="5995" t="49619" r="9510" b="5653"/>
          <a:stretch/>
        </p:blipFill>
        <p:spPr>
          <a:xfrm>
            <a:off x="27956651" y="9486732"/>
            <a:ext cx="13862850" cy="44029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7054</TotalTime>
  <Words>523</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333</cp:revision>
  <dcterms:created xsi:type="dcterms:W3CDTF">2013-06-02T20:38:49Z</dcterms:created>
  <dcterms:modified xsi:type="dcterms:W3CDTF">2022-03-03T01:13:17Z</dcterms:modified>
</cp:coreProperties>
</file>