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062400" cy="31546800"/>
  <p:notesSz cx="32099250" cy="4952365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936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Pyc" initials="MP" lastIdx="1" clrIdx="0"/>
  <p:cmAuthor id="2" name="Mark Huff" initials="MH" lastIdx="6" clrIdx="1">
    <p:extLst>
      <p:ext uri="{19B8F6BF-5375-455C-9EA6-DF929625EA0E}">
        <p15:presenceInfo xmlns:p15="http://schemas.microsoft.com/office/powerpoint/2012/main" userId="1401e3e00133cd3c" providerId="Windows Live"/>
      </p:ext>
    </p:extLst>
  </p:cmAuthor>
  <p:cmAuthor id="3" name="Nick Maxwell" initials="NM" lastIdx="5" clrIdx="2">
    <p:extLst>
      <p:ext uri="{19B8F6BF-5375-455C-9EA6-DF929625EA0E}">
        <p15:presenceInfo xmlns:p15="http://schemas.microsoft.com/office/powerpoint/2012/main" userId="8614ede61265de7b" providerId="Windows Live"/>
      </p:ext>
    </p:extLst>
  </p:cmAuthor>
  <p:cmAuthor id="4" name="Nicholas Maxwell" initials="NM" lastIdx="3" clrIdx="3">
    <p:extLst>
      <p:ext uri="{19B8F6BF-5375-455C-9EA6-DF929625EA0E}">
        <p15:presenceInfo xmlns:p15="http://schemas.microsoft.com/office/powerpoint/2012/main" userId="S::w10026941@usm.edu::1a044d9d-3e7b-4dec-96dd-0930cc4f0d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0"/>
    <a:srgbClr val="0080FF"/>
    <a:srgbClr val="179923"/>
    <a:srgbClr val="00CC00"/>
    <a:srgbClr val="0000FF"/>
    <a:srgbClr val="07E32C"/>
    <a:srgbClr val="09104F"/>
    <a:srgbClr val="202248"/>
    <a:srgbClr val="2E3150"/>
    <a:srgbClr val="37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9F687-4E13-4B06-B804-44D229819238}" v="36" dt="2019-04-03T19:57:42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0898" autoAdjust="0"/>
  </p:normalViewPr>
  <p:slideViewPr>
    <p:cSldViewPr snapToObjects="1">
      <p:cViewPr varScale="1">
        <p:scale>
          <a:sx n="20" d="100"/>
          <a:sy n="20" d="100"/>
        </p:scale>
        <p:origin x="948" y="78"/>
      </p:cViewPr>
      <p:guideLst>
        <p:guide orient="horz" pos="9936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27C9F687-4E13-4B06-B804-44D229819238}"/>
    <pc:docChg chg="modSld">
      <pc:chgData name="Nick Maxwell" userId="8614ede61265de7b" providerId="LiveId" clId="{27C9F687-4E13-4B06-B804-44D229819238}" dt="2019-04-03T19:57:42.426" v="35" actId="122"/>
      <pc:docMkLst>
        <pc:docMk/>
      </pc:docMkLst>
      <pc:sldChg chg="modSp">
        <pc:chgData name="Nick Maxwell" userId="8614ede61265de7b" providerId="LiveId" clId="{27C9F687-4E13-4B06-B804-44D229819238}" dt="2019-04-03T19:57:42.426" v="35" actId="122"/>
        <pc:sldMkLst>
          <pc:docMk/>
          <pc:sldMk cId="0" sldId="256"/>
        </pc:sldMkLst>
        <pc:spChg chg="mod">
          <ac:chgData name="Nick Maxwell" userId="8614ede61265de7b" providerId="LiveId" clId="{27C9F687-4E13-4B06-B804-44D229819238}" dt="2019-04-03T19:57:42.426" v="35" actId="122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3-01T11:17:47.654" idx="1">
    <p:pos x="5123" y="12945"/>
    <p:text>Need a demographics table somewhere</p:text>
    <p:extLst>
      <p:ext uri="{C676402C-5697-4E1C-873F-D02D1690AC5C}">
        <p15:threadingInfo xmlns:p15="http://schemas.microsoft.com/office/powerpoint/2012/main" timeZoneBias="360"/>
      </p:ext>
    </p:extLst>
  </p:cm>
  <p:cm authorId="4" dt="2022-03-01T11:18:02.270" idx="2">
    <p:pos x="17267" y="7676"/>
    <p:text>Need error/RT bar charts</p:text>
    <p:extLst>
      <p:ext uri="{C676402C-5697-4E1C-873F-D02D1690AC5C}">
        <p15:threadingInfo xmlns:p15="http://schemas.microsoft.com/office/powerpoint/2012/main" timeZoneBias="360"/>
      </p:ext>
    </p:extLst>
  </p:cm>
  <p:cm authorId="4" dt="2022-03-01T11:18:22.055" idx="3">
    <p:pos x="26382" y="2105"/>
    <p:text>Need Vincentile and Ex-gauss for errors and RTs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146C44-DBBC-4DC3-BC1B-D95C60BD55A4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059D5-DA22-434C-9FD4-68A29573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5723581-BD50-4342-A046-BA9E0087A503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70300" y="3714750"/>
            <a:ext cx="24758650" cy="1857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66408" tIns="233204" rIns="466408" bIns="2332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9925" y="23523733"/>
            <a:ext cx="25679400" cy="22285643"/>
          </a:xfrm>
          <a:prstGeom prst="rect">
            <a:avLst/>
          </a:prstGeom>
        </p:spPr>
        <p:txBody>
          <a:bodyPr vert="horz" lIns="466408" tIns="233204" rIns="466408" bIns="233204" rtlCol="0"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8F59EE-7A49-48BD-94EE-9EE133FD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670300" y="3714750"/>
            <a:ext cx="24758650" cy="18570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190553" fontAlgn="base">
              <a:spcBef>
                <a:spcPct val="0"/>
              </a:spcBef>
              <a:spcAft>
                <a:spcPct val="0"/>
              </a:spcAft>
            </a:pPr>
            <a:fld id="{A79FC9CB-CBC5-466A-80F1-59D166C03F36}" type="slidenum">
              <a:rPr lang="en-US">
                <a:cs typeface="Arial" charset="0"/>
              </a:rPr>
              <a:pPr defTabSz="1119055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799957"/>
            <a:ext cx="35753040" cy="6762115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876520"/>
            <a:ext cx="29443680" cy="806196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263337"/>
            <a:ext cx="946404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263337"/>
            <a:ext cx="2769108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0271742"/>
            <a:ext cx="35753040" cy="6265545"/>
          </a:xfrm>
          <a:prstGeom prst="rect">
            <a:avLst/>
          </a:prstGeom>
        </p:spPr>
        <p:txBody>
          <a:bodyPr vert="horz" lIns="438912" tIns="219456" rIns="438912" bIns="219456"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370882"/>
            <a:ext cx="35753040" cy="690086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1" y="7061520"/>
            <a:ext cx="185848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1" y="10004425"/>
            <a:ext cx="185848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8" y="7061520"/>
            <a:ext cx="185921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8" y="10004425"/>
            <a:ext cx="185921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56030"/>
            <a:ext cx="13838240" cy="534543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56032"/>
            <a:ext cx="23514050" cy="2692432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601462"/>
            <a:ext cx="13838240" cy="2157889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2082760"/>
            <a:ext cx="25237440" cy="260699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818765"/>
            <a:ext cx="25237440" cy="1892808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689755"/>
            <a:ext cx="25237440" cy="3702365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76956" y="20416764"/>
            <a:ext cx="13057241" cy="9225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3524" y="173667"/>
            <a:ext cx="27343276" cy="301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9484" tIns="184741" rIns="369484" bIns="184741" anchor="ctr"/>
          <a:lstStyle/>
          <a:p>
            <a:pPr defTabSz="3694113">
              <a:defRPr/>
            </a:pPr>
            <a:r>
              <a:rPr lang="en-US" sz="4800" kern="0" dirty="0">
                <a:solidFill>
                  <a:schemeClr val="bg1"/>
                </a:solidFill>
                <a:latin typeface="Arial Black"/>
                <a:ea typeface="+mj-ea"/>
                <a:cs typeface="Arial Black"/>
              </a:rPr>
              <a:t>Evaluating Switch Costs using Alternating-Runs and Random Sequencing in the Consonant-Vowel/Odd-Even Task in Younger, Healthy Older, and Mildly Impaired Older Adults</a:t>
            </a:r>
            <a:endParaRPr lang="en-US" sz="3200" i="1" kern="0" dirty="0">
              <a:solidFill>
                <a:schemeClr val="bg1"/>
              </a:solidFill>
              <a:latin typeface="Arial Black" panose="020B0A040201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790" y="3419590"/>
            <a:ext cx="13093202" cy="16806921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648519" y="22131414"/>
            <a:ext cx="14215091" cy="91867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81148" y="4343400"/>
            <a:ext cx="12951380" cy="1515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Consonant-Vowel/Odd-Even task (CVOE,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Minear</a:t>
            </a:r>
            <a:r>
              <a:rPr lang="en-US" sz="4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&amp; Shah, 2008) is a task-switching paradigm in which a letter-number stimulus (e.g., A 08) is classified as containing either a consonant or vowel stimulus (CV) following a letter cue or containing an odd or even stimulus (OE) following a number cue. Individuals complete a pure block of trials in which the same task is completed for all trials (all consonant/vowel or all odd/even trials) and a switch block in which the letter-number classifications change (switch trials) or are repeated (non-switch trials). The different trial types allow for the computation of global switch costs (non-switch trials vs. pure trials) and local switch costs (switch trials vs. non-switch trials). Previous work (Huff et al., 2015) has shown sensitivities to global and local switch costs as a function of age and very mild AD status (CDR 0.5), however this work has used a predictive alternating runs switch block in which CV and OE trials and presented in interleaved pairs (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US" sz="4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, CV, CV, OE, OE, CV, CV). </a:t>
            </a: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RATIONALE HERE</a:t>
            </a:r>
          </a:p>
        </p:txBody>
      </p:sp>
      <p:sp>
        <p:nvSpPr>
          <p:cNvPr id="15368" name="TextBox 24"/>
          <p:cNvSpPr txBox="1">
            <a:spLocks noChangeArrowheads="1"/>
          </p:cNvSpPr>
          <p:nvPr/>
        </p:nvSpPr>
        <p:spPr bwMode="auto">
          <a:xfrm>
            <a:off x="1341299" y="20573786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800" b="1" u="sng" dirty="0">
                <a:solidFill>
                  <a:srgbClr val="0080FF"/>
                </a:solidFill>
              </a:rPr>
              <a:t>Materials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28157194" y="22419159"/>
            <a:ext cx="13943647" cy="912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algn="ctr" defTabSz="1347788" eaLnBrk="0" hangingPunct="0"/>
            <a:r>
              <a:rPr lang="en-US" sz="4800" b="1" dirty="0">
                <a:solidFill>
                  <a:srgbClr val="0080FF"/>
                </a:solidFill>
              </a:rPr>
              <a:t>Conclusions</a:t>
            </a:r>
          </a:p>
          <a:p>
            <a:pPr defTabSz="1347788" eaLnBrk="0" hangingPunct="0"/>
            <a:endParaRPr lang="en-US" sz="6000" dirty="0">
              <a:solidFill>
                <a:srgbClr val="00009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831493" y="3341192"/>
            <a:ext cx="14050609" cy="185567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AutoShape 4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6" name="AutoShape 6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7" name="AutoShape 8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8" name="AutoShape 10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571613" y="3475461"/>
            <a:ext cx="13911843" cy="8417815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24"/>
          <p:cNvSpPr txBox="1">
            <a:spLocks noChangeArrowheads="1"/>
          </p:cNvSpPr>
          <p:nvPr/>
        </p:nvSpPr>
        <p:spPr bwMode="auto">
          <a:xfrm>
            <a:off x="15253142" y="3613556"/>
            <a:ext cx="10617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5400" b="1" u="sng" dirty="0">
                <a:solidFill>
                  <a:srgbClr val="0080FF"/>
                </a:solidFill>
              </a:rPr>
              <a:t>General Method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3469759" y="12186321"/>
            <a:ext cx="13941529" cy="191868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81148" y="29784314"/>
            <a:ext cx="12875180" cy="16515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cs typeface="Arial" pitchFamily="34" charset="0"/>
              </a:rPr>
              <a:t>Correspondence can be addressed to Jacob.namias@usm.edu.  </a:t>
            </a:r>
          </a:p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cs typeface="Arial" pitchFamily="34" charset="0"/>
              </a:rPr>
              <a:t>More info available at: </a:t>
            </a:r>
            <a:r>
              <a:rPr lang="en-US" sz="3200" dirty="0">
                <a:solidFill>
                  <a:srgbClr val="0080FF"/>
                </a:solidFill>
              </a:rPr>
              <a:t>www.macapsych.com </a:t>
            </a:r>
            <a:r>
              <a:rPr lang="en-US" sz="3200" dirty="0">
                <a:solidFill>
                  <a:schemeClr val="tx1"/>
                </a:solidFill>
              </a:rPr>
              <a:t>| </a:t>
            </a:r>
            <a:r>
              <a:rPr lang="en-US" sz="3200" dirty="0">
                <a:solidFill>
                  <a:srgbClr val="0080FF"/>
                </a:solidFill>
                <a:highlight>
                  <a:srgbClr val="FFFF00"/>
                </a:highlight>
              </a:rPr>
              <a:t>[OSF LINK]</a:t>
            </a:r>
            <a:endParaRPr lang="en-US" sz="3200" dirty="0">
              <a:solidFill>
                <a:srgbClr val="0080FF"/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15374" name="TextBox 24"/>
          <p:cNvSpPr txBox="1">
            <a:spLocks noChangeArrowheads="1"/>
          </p:cNvSpPr>
          <p:nvPr/>
        </p:nvSpPr>
        <p:spPr bwMode="auto">
          <a:xfrm>
            <a:off x="15754223" y="12176250"/>
            <a:ext cx="93726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800" b="1" dirty="0">
                <a:solidFill>
                  <a:srgbClr val="0080FF"/>
                </a:solidFill>
              </a:rPr>
              <a:t>Results – Experiment 1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E118301-E727-413A-BB42-47203528E0D8}"/>
              </a:ext>
            </a:extLst>
          </p:cNvPr>
          <p:cNvSpPr txBox="1"/>
          <p:nvPr/>
        </p:nvSpPr>
        <p:spPr>
          <a:xfrm>
            <a:off x="38372965" y="21296303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Bars = 95% CI</a:t>
            </a: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F88957A9-2022-4364-8FE5-3B02125CA965}"/>
              </a:ext>
            </a:extLst>
          </p:cNvPr>
          <p:cNvSpPr/>
          <p:nvPr/>
        </p:nvSpPr>
        <p:spPr bwMode="auto">
          <a:xfrm>
            <a:off x="27660600" y="235744"/>
            <a:ext cx="4478867" cy="2355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110">
            <a:extLst>
              <a:ext uri="{FF2B5EF4-FFF2-40B4-BE49-F238E27FC236}">
                <a16:creationId xmlns:a16="http://schemas.microsoft.com/office/drawing/2014/main" id="{D3F1828B-2095-410F-8ED8-93EA252CA636}"/>
              </a:ext>
            </a:extLst>
          </p:cNvPr>
          <p:cNvSpPr/>
          <p:nvPr/>
        </p:nvSpPr>
        <p:spPr>
          <a:xfrm>
            <a:off x="37124640" y="235744"/>
            <a:ext cx="4480560" cy="2355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E0937BB1-3E60-488B-9B04-673B3826479A}"/>
              </a:ext>
            </a:extLst>
          </p:cNvPr>
          <p:cNvSpPr/>
          <p:nvPr/>
        </p:nvSpPr>
        <p:spPr bwMode="auto">
          <a:xfrm>
            <a:off x="32478133" y="235744"/>
            <a:ext cx="4478867" cy="2355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2" descr="https://static.wixstatic.com/media/73bb89_9f15da66f1cf44d3bde9cf2721005373~mv2.jpg/v1/fill/w_243,h_116,al_c,q_80,usm_0.66_1.00_0.01/73bb89_9f15da66f1cf44d3bde9cf2721005373~mv2.jpg">
            <a:extLst>
              <a:ext uri="{FF2B5EF4-FFF2-40B4-BE49-F238E27FC236}">
                <a16:creationId xmlns:a16="http://schemas.microsoft.com/office/drawing/2014/main" id="{163B0F64-1E4B-4618-9F5C-F2F59E5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6800" y="384450"/>
            <a:ext cx="4132936" cy="1972926"/>
          </a:xfrm>
          <a:prstGeom prst="rect">
            <a:avLst/>
          </a:prstGeom>
          <a:noFill/>
        </p:spPr>
      </p:pic>
      <p:pic>
        <p:nvPicPr>
          <p:cNvPr id="55" name="Picture 4" descr="https://static.wixstatic.com/media/73bb89_084693ce6dd5412e9af5749680e41fe3~mv2.jpg/v1/fill/w_305,h_130,al_c,q_80,usm_0.66_1.00_0.01/73bb89_084693ce6dd5412e9af5749680e41fe3~mv2.jpg">
            <a:extLst>
              <a:ext uri="{FF2B5EF4-FFF2-40B4-BE49-F238E27FC236}">
                <a16:creationId xmlns:a16="http://schemas.microsoft.com/office/drawing/2014/main" id="{4F07CA47-DAD1-4274-BA83-25FD9322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16753" y="457200"/>
            <a:ext cx="4111647" cy="1752505"/>
          </a:xfrm>
          <a:prstGeom prst="rect">
            <a:avLst/>
          </a:prstGeom>
          <a:noFill/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1740EFF-30E7-4B08-B166-21D37E8F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2400" y="457200"/>
            <a:ext cx="2176133" cy="1900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E185A-A81F-4E72-B1FE-D0FE9BB19CF3}"/>
              </a:ext>
            </a:extLst>
          </p:cNvPr>
          <p:cNvSpPr txBox="1"/>
          <p:nvPr/>
        </p:nvSpPr>
        <p:spPr>
          <a:xfrm>
            <a:off x="9825098" y="2231087"/>
            <a:ext cx="2148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80FF"/>
                </a:solidFill>
              </a:rPr>
              <a:t>Jacob M. </a:t>
            </a:r>
            <a:r>
              <a:rPr lang="en-US" sz="4400" b="1" dirty="0" err="1">
                <a:solidFill>
                  <a:srgbClr val="0080FF"/>
                </a:solidFill>
              </a:rPr>
              <a:t>Namias</a:t>
            </a:r>
            <a:r>
              <a:rPr lang="en-US" sz="4400" b="1" dirty="0">
                <a:solidFill>
                  <a:srgbClr val="0080FF"/>
                </a:solidFill>
              </a:rPr>
              <a:t>, Nicholas P. Maxwell, &amp; Mark J. Huff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16439E-1BC3-4A67-8E6F-411B5CE9DD81}"/>
              </a:ext>
            </a:extLst>
          </p:cNvPr>
          <p:cNvSpPr txBox="1"/>
          <p:nvPr/>
        </p:nvSpPr>
        <p:spPr>
          <a:xfrm>
            <a:off x="38660056" y="4008312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Bars = 95% 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2EED3-9446-44F0-A529-DD37A13D3D0C}"/>
              </a:ext>
            </a:extLst>
          </p:cNvPr>
          <p:cNvSpPr txBox="1"/>
          <p:nvPr/>
        </p:nvSpPr>
        <p:spPr>
          <a:xfrm>
            <a:off x="25163702" y="22107678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Bars = 95% CI</a:t>
            </a:r>
          </a:p>
        </p:txBody>
      </p:sp>
      <p:sp>
        <p:nvSpPr>
          <p:cNvPr id="58" name="Google Shape;459;p29">
            <a:extLst>
              <a:ext uri="{FF2B5EF4-FFF2-40B4-BE49-F238E27FC236}">
                <a16:creationId xmlns:a16="http://schemas.microsoft.com/office/drawing/2014/main" id="{549426FA-A55D-421A-B1DE-309FDE48356B}"/>
              </a:ext>
            </a:extLst>
          </p:cNvPr>
          <p:cNvSpPr/>
          <p:nvPr/>
        </p:nvSpPr>
        <p:spPr>
          <a:xfrm>
            <a:off x="23205011" y="4837668"/>
            <a:ext cx="3424800" cy="4672200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76200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MoCA</a:t>
            </a:r>
            <a:endParaRPr sz="4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60;p29">
            <a:extLst>
              <a:ext uri="{FF2B5EF4-FFF2-40B4-BE49-F238E27FC236}">
                <a16:creationId xmlns:a16="http://schemas.microsoft.com/office/drawing/2014/main" id="{6BD24321-02C2-47D3-AC3D-033A179FACF1}"/>
              </a:ext>
            </a:extLst>
          </p:cNvPr>
          <p:cNvSpPr/>
          <p:nvPr/>
        </p:nvSpPr>
        <p:spPr>
          <a:xfrm>
            <a:off x="18783558" y="4810117"/>
            <a:ext cx="3424800" cy="4672200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76200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 Blocks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461;p29">
            <a:extLst>
              <a:ext uri="{FF2B5EF4-FFF2-40B4-BE49-F238E27FC236}">
                <a16:creationId xmlns:a16="http://schemas.microsoft.com/office/drawing/2014/main" id="{033B4EBA-2220-4813-BFBA-5A7BBD35873C}"/>
              </a:ext>
            </a:extLst>
          </p:cNvPr>
          <p:cNvGrpSpPr/>
          <p:nvPr/>
        </p:nvGrpSpPr>
        <p:grpSpPr>
          <a:xfrm>
            <a:off x="14493673" y="4800600"/>
            <a:ext cx="4641552" cy="4746332"/>
            <a:chOff x="11969326" y="15826330"/>
            <a:chExt cx="3661685" cy="1881300"/>
          </a:xfrm>
        </p:grpSpPr>
        <p:sp>
          <p:nvSpPr>
            <p:cNvPr id="61" name="Google Shape;462;p29">
              <a:extLst>
                <a:ext uri="{FF2B5EF4-FFF2-40B4-BE49-F238E27FC236}">
                  <a16:creationId xmlns:a16="http://schemas.microsoft.com/office/drawing/2014/main" id="{83EB7919-85A0-49E0-84E4-8088560A8226}"/>
                </a:ext>
              </a:extLst>
            </p:cNvPr>
            <p:cNvSpPr/>
            <p:nvPr/>
          </p:nvSpPr>
          <p:spPr>
            <a:xfrm>
              <a:off x="11969326" y="15826330"/>
              <a:ext cx="2701800" cy="1881300"/>
            </a:xfrm>
            <a:prstGeom prst="roundRect">
              <a:avLst>
                <a:gd name="adj" fmla="val 16667"/>
              </a:avLst>
            </a:prstGeom>
            <a:solidFill>
              <a:srgbClr val="0080FF"/>
            </a:solidFill>
            <a:ln w="76200" cap="flat" cmpd="sng">
              <a:solidFill>
                <a:srgbClr val="0000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Pure Blocks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463;p29">
              <a:extLst>
                <a:ext uri="{FF2B5EF4-FFF2-40B4-BE49-F238E27FC236}">
                  <a16:creationId xmlns:a16="http://schemas.microsoft.com/office/drawing/2014/main" id="{1DAD7E96-503A-4A60-AC58-F170300B4434}"/>
                </a:ext>
              </a:extLst>
            </p:cNvPr>
            <p:cNvSpPr/>
            <p:nvPr/>
          </p:nvSpPr>
          <p:spPr>
            <a:xfrm>
              <a:off x="14532411" y="16500119"/>
              <a:ext cx="1098600" cy="64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90"/>
            </a:solidFill>
            <a:ln w="47625" cap="flat" cmpd="sng">
              <a:solidFill>
                <a:srgbClr val="0000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486;p29">
            <a:extLst>
              <a:ext uri="{FF2B5EF4-FFF2-40B4-BE49-F238E27FC236}">
                <a16:creationId xmlns:a16="http://schemas.microsoft.com/office/drawing/2014/main" id="{B245CAD3-1D2B-4430-A9CD-AF593311AA41}"/>
              </a:ext>
            </a:extLst>
          </p:cNvPr>
          <p:cNvSpPr/>
          <p:nvPr/>
        </p:nvSpPr>
        <p:spPr>
          <a:xfrm>
            <a:off x="22068989" y="6507702"/>
            <a:ext cx="1392600" cy="162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47625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455;p29">
            <a:extLst>
              <a:ext uri="{FF2B5EF4-FFF2-40B4-BE49-F238E27FC236}">
                <a16:creationId xmlns:a16="http://schemas.microsoft.com/office/drawing/2014/main" id="{1AFA9CEA-7B87-4EB2-A6D6-17A348DE9007}"/>
              </a:ext>
            </a:extLst>
          </p:cNvPr>
          <p:cNvSpPr txBox="1"/>
          <p:nvPr/>
        </p:nvSpPr>
        <p:spPr>
          <a:xfrm>
            <a:off x="-160275" y="22742776"/>
            <a:ext cx="3626700" cy="3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sng" strike="noStrike" cap="none" dirty="0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Pair</a:t>
            </a:r>
            <a:endParaRPr sz="1400" b="0" i="0" u="none" strike="noStrike" cap="none" dirty="0">
              <a:solidFill>
                <a:srgbClr val="008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 15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 04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E 23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H 36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456;p29">
            <a:extLst>
              <a:ext uri="{FF2B5EF4-FFF2-40B4-BE49-F238E27FC236}">
                <a16:creationId xmlns:a16="http://schemas.microsoft.com/office/drawing/2014/main" id="{42957C95-50B2-4122-A8A6-F38C0BF27ADB}"/>
              </a:ext>
            </a:extLst>
          </p:cNvPr>
          <p:cNvSpPr txBox="1"/>
          <p:nvPr/>
        </p:nvSpPr>
        <p:spPr>
          <a:xfrm>
            <a:off x="1783250" y="22778259"/>
            <a:ext cx="46845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sng" strike="noStrike" cap="none" dirty="0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 sz="1400" b="0" i="0" u="none" strike="noStrike" cap="none" dirty="0">
              <a:solidFill>
                <a:srgbClr val="008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OE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OE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57;p29">
            <a:extLst>
              <a:ext uri="{FF2B5EF4-FFF2-40B4-BE49-F238E27FC236}">
                <a16:creationId xmlns:a16="http://schemas.microsoft.com/office/drawing/2014/main" id="{21D615E1-9AA6-498B-A787-AD9EFB4F705F}"/>
              </a:ext>
            </a:extLst>
          </p:cNvPr>
          <p:cNvSpPr txBox="1"/>
          <p:nvPr/>
        </p:nvSpPr>
        <p:spPr>
          <a:xfrm>
            <a:off x="5958061" y="22696275"/>
            <a:ext cx="468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sng" strike="noStrike" cap="none" dirty="0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Correct Response</a:t>
            </a:r>
            <a:endParaRPr sz="1400" b="0" i="0" u="none" strike="noStrike" cap="none" dirty="0">
              <a:solidFill>
                <a:srgbClr val="008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TextBox 24">
            <a:extLst>
              <a:ext uri="{FF2B5EF4-FFF2-40B4-BE49-F238E27FC236}">
                <a16:creationId xmlns:a16="http://schemas.microsoft.com/office/drawing/2014/main" id="{A9CFA957-EEDC-4446-AA3D-29AA7E59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299" y="3524795"/>
            <a:ext cx="10617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5400" b="1" u="sng" dirty="0">
                <a:solidFill>
                  <a:srgbClr val="0080FF"/>
                </a:solidFill>
              </a:rPr>
              <a:t>Introduction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82" name="Google Shape;468;p29">
            <a:extLst>
              <a:ext uri="{FF2B5EF4-FFF2-40B4-BE49-F238E27FC236}">
                <a16:creationId xmlns:a16="http://schemas.microsoft.com/office/drawing/2014/main" id="{DDEE0168-BE5F-4C79-8E4D-3BC5CECC570D}"/>
              </a:ext>
            </a:extLst>
          </p:cNvPr>
          <p:cNvSpPr txBox="1"/>
          <p:nvPr/>
        </p:nvSpPr>
        <p:spPr>
          <a:xfrm>
            <a:off x="13953374" y="9753600"/>
            <a:ext cx="13240800" cy="21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3600" b="0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Participants completed four sets of trials. The first two blocks always contained pure trials (CV/OE). The final two sets of trials were always switch blocks (Alt Runs/Random)</a:t>
            </a:r>
            <a:endParaRPr sz="36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6509</TotalTime>
  <Words>374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Huff</dc:creator>
  <cp:lastModifiedBy>Nicholas Maxwell</cp:lastModifiedBy>
  <cp:revision>287</cp:revision>
  <dcterms:created xsi:type="dcterms:W3CDTF">2013-06-02T20:38:49Z</dcterms:created>
  <dcterms:modified xsi:type="dcterms:W3CDTF">2022-03-01T17:33:07Z</dcterms:modified>
</cp:coreProperties>
</file>