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p:scale>
          <a:sx n="33" d="100"/>
          <a:sy n="33" d="100"/>
        </p:scale>
        <p:origin x="-1272" y="-3366"/>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2-03-03T11:27:51.966" idx="6">
    <p:pos x="26236" y="18376"/>
    <p:text>Take a look at the abstract</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3/3/2022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3/3/2022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omments" Target="../comments/comment1.xm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80827" y="21063156"/>
            <a:ext cx="12828928" cy="881667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6"/>
            <a:ext cx="12663926" cy="18103310"/>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756465" y="19621285"/>
            <a:ext cx="14107146" cy="1181457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81000" y="3538654"/>
            <a:ext cx="12663926" cy="13682546"/>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150" b="0" i="0" u="none" strike="noStrike" cap="none" dirty="0">
                <a:solidFill>
                  <a:srgbClr val="000090"/>
                </a:solidFill>
                <a:latin typeface="Calibri"/>
                <a:ea typeface="Calibri"/>
                <a:cs typeface="Calibri"/>
                <a:sym typeface="Calibri"/>
              </a:rPr>
              <a:t>In the Consonant-Vowel/Odd-Even switch task (CVOE, </a:t>
            </a:r>
            <a:r>
              <a:rPr lang="en-US" sz="3150" b="0" i="0" u="none" strike="noStrike" cap="none" dirty="0" err="1">
                <a:solidFill>
                  <a:srgbClr val="000090"/>
                </a:solidFill>
                <a:latin typeface="Calibri"/>
                <a:ea typeface="Calibri"/>
                <a:cs typeface="Calibri"/>
                <a:sym typeface="Calibri"/>
              </a:rPr>
              <a:t>Minear</a:t>
            </a:r>
            <a:r>
              <a:rPr lang="en-US" sz="3150" b="0" i="0" u="none" strike="noStrike" cap="none" dirty="0">
                <a:solidFill>
                  <a:srgbClr val="000090"/>
                </a:solidFill>
                <a:latin typeface="Calibri"/>
                <a:ea typeface="Calibri"/>
                <a:cs typeface="Calibri"/>
                <a:sym typeface="Calibri"/>
              </a:rPr>
              <a:t> &amp; Shah, 2008), </a:t>
            </a:r>
            <a:r>
              <a:rPr lang="en-US" sz="3150" dirty="0">
                <a:solidFill>
                  <a:srgbClr val="000090"/>
                </a:solidFill>
                <a:latin typeface="Calibri"/>
                <a:ea typeface="Calibri"/>
                <a:cs typeface="Calibri"/>
                <a:sym typeface="Calibri"/>
              </a:rPr>
              <a:t>participants view bivalent stimuli </a:t>
            </a:r>
            <a:r>
              <a:rPr lang="en-US" sz="3150" b="0" i="0" u="none" strike="noStrike" cap="none" dirty="0">
                <a:solidFill>
                  <a:srgbClr val="000090"/>
                </a:solidFill>
                <a:latin typeface="Calibri"/>
                <a:ea typeface="Calibri"/>
                <a:cs typeface="Calibri"/>
                <a:sym typeface="Calibri"/>
              </a:rPr>
              <a:t>(e.g., A 08) and quickly classify the letter (Consonant/Vowel) or the number (Odd/Even). Because participants complete both </a:t>
            </a:r>
            <a:r>
              <a:rPr lang="en-US" sz="3150" dirty="0">
                <a:solidFill>
                  <a:srgbClr val="000090"/>
                </a:solidFill>
                <a:latin typeface="Calibri"/>
                <a:ea typeface="Calibri"/>
                <a:cs typeface="Calibri"/>
                <a:sym typeface="Calibri"/>
              </a:rPr>
              <a:t>pure blocks (e.g., all trials are the CV task)</a:t>
            </a:r>
            <a:r>
              <a:rPr lang="en-US" sz="3150" b="0" i="0" u="none" strike="noStrike" cap="none" dirty="0">
                <a:solidFill>
                  <a:srgbClr val="000090"/>
                </a:solidFill>
                <a:latin typeface="Calibri"/>
                <a:ea typeface="Calibri"/>
                <a:cs typeface="Calibri"/>
                <a:sym typeface="Calibri"/>
              </a:rPr>
              <a:t> and switch blocks (e.g., participants switch between both classification tasks), this task allows for comparisons between </a:t>
            </a:r>
            <a:r>
              <a:rPr lang="en-US" sz="3150" i="1" dirty="0">
                <a:solidFill>
                  <a:srgbClr val="000090"/>
                </a:solidFill>
                <a:latin typeface="Calibri"/>
                <a:ea typeface="Calibri"/>
                <a:cs typeface="Calibri"/>
                <a:sym typeface="Calibri"/>
              </a:rPr>
              <a:t>global </a:t>
            </a:r>
            <a:r>
              <a:rPr lang="en-US" sz="3150" dirty="0">
                <a:solidFill>
                  <a:srgbClr val="000090"/>
                </a:solidFill>
                <a:latin typeface="Calibri"/>
                <a:ea typeface="Calibri"/>
                <a:cs typeface="Calibri"/>
                <a:sym typeface="Calibri"/>
              </a:rPr>
              <a:t>and </a:t>
            </a:r>
            <a:r>
              <a:rPr lang="en-US" sz="3150" i="1" dirty="0">
                <a:solidFill>
                  <a:srgbClr val="000090"/>
                </a:solidFill>
                <a:latin typeface="Calibri"/>
                <a:ea typeface="Calibri"/>
                <a:cs typeface="Calibri"/>
                <a:sym typeface="Calibri"/>
              </a:rPr>
              <a:t>local </a:t>
            </a:r>
            <a:r>
              <a:rPr lang="en-US" sz="3150" dirty="0">
                <a:solidFill>
                  <a:srgbClr val="000090"/>
                </a:solidFill>
                <a:latin typeface="Calibri"/>
                <a:ea typeface="Calibri"/>
                <a:cs typeface="Calibri"/>
                <a:sym typeface="Calibri"/>
              </a:rPr>
              <a:t>switch costs.</a:t>
            </a:r>
            <a:r>
              <a:rPr lang="en-US" sz="3150" b="0" i="0" u="none" strike="noStrike" cap="none" dirty="0">
                <a:solidFill>
                  <a:srgbClr val="000090"/>
                </a:solidFill>
                <a:latin typeface="Calibri"/>
                <a:ea typeface="Calibri"/>
                <a:cs typeface="Calibri"/>
                <a:sym typeface="Calibri"/>
              </a:rPr>
              <a:t> </a:t>
            </a:r>
            <a:r>
              <a:rPr lang="en-US" sz="3150" dirty="0">
                <a:solidFill>
                  <a:srgbClr val="000090"/>
                </a:solidFill>
                <a:latin typeface="Calibri"/>
                <a:ea typeface="Calibri"/>
                <a:cs typeface="Calibri"/>
                <a:sym typeface="Calibri"/>
              </a:rPr>
              <a:t>G</a:t>
            </a:r>
            <a:r>
              <a:rPr lang="en-US" sz="3150" b="0" i="0" u="none" strike="noStrike" cap="none" dirty="0">
                <a:solidFill>
                  <a:srgbClr val="000090"/>
                </a:solidFill>
                <a:latin typeface="Calibri"/>
                <a:ea typeface="Calibri"/>
                <a:cs typeface="Calibri"/>
                <a:sym typeface="Calibri"/>
              </a:rPr>
              <a:t>lobal costs (</a:t>
            </a:r>
            <a:r>
              <a:rPr lang="en-US" sz="3150" dirty="0">
                <a:solidFill>
                  <a:srgbClr val="000090"/>
                </a:solidFill>
                <a:latin typeface="Calibri"/>
                <a:ea typeface="Calibri"/>
                <a:cs typeface="Calibri"/>
                <a:sym typeface="Calibri"/>
              </a:rPr>
              <a:t>i.e., </a:t>
            </a:r>
            <a:r>
              <a:rPr lang="en-US" sz="3150" b="0" i="0" u="none" strike="noStrike" cap="none" dirty="0">
                <a:solidFill>
                  <a:srgbClr val="000090"/>
                </a:solidFill>
                <a:latin typeface="Calibri"/>
                <a:ea typeface="Calibri"/>
                <a:cs typeface="Calibri"/>
                <a:sym typeface="Calibri"/>
              </a:rPr>
              <a:t>non-switch trials - pure trials) represent the cost of keeping multiple task-sets active in working memory. Alternatively, local costs (i.e., switch trials - non-switch trials) reflect task-set reconfiguration processes that occur due to switching tasks within the same block</a:t>
            </a:r>
            <a:r>
              <a:rPr lang="en-US" sz="3150" dirty="0">
                <a:solidFill>
                  <a:srgbClr val="000090"/>
                </a:solidFill>
                <a:latin typeface="Calibri"/>
                <a:ea typeface="Calibri"/>
                <a:cs typeface="Calibri"/>
                <a:sym typeface="Calibri"/>
              </a:rPr>
              <a:t>.</a:t>
            </a:r>
          </a:p>
          <a:p>
            <a:pPr lvl="0">
              <a:lnSpc>
                <a:spcPct val="107916"/>
              </a:lnSpc>
              <a:spcBef>
                <a:spcPts val="800"/>
              </a:spcBef>
              <a:spcAft>
                <a:spcPts val="0"/>
              </a:spcAft>
              <a:buClr>
                <a:schemeClr val="dk1"/>
              </a:buClr>
              <a:buSzPts val="1100"/>
            </a:pPr>
            <a:endParaRPr lang="en-US" sz="6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50" dirty="0">
                <a:solidFill>
                  <a:srgbClr val="000090"/>
                </a:solidFill>
                <a:latin typeface="Calibri"/>
                <a:ea typeface="Calibri"/>
                <a:cs typeface="Calibri"/>
                <a:sym typeface="Calibri"/>
              </a:rPr>
              <a:t>Previous research has found that global costs for both errors and response times (RTs) increase with age and for individuals with mild cognitive impairments (MCI; e.g., Alzheimer's Disease), while these conditions decrease local costs for RTs (Huff et al., 2015). Furthermore, Huff et al. showed that distributional analyses of RTs (e.g., Vincentile plots) can be used to further investigate this dissociation between costs.</a:t>
            </a:r>
          </a:p>
          <a:p>
            <a:pPr lvl="0">
              <a:lnSpc>
                <a:spcPct val="107916"/>
              </a:lnSpc>
              <a:spcBef>
                <a:spcPts val="800"/>
              </a:spcBef>
              <a:spcAft>
                <a:spcPts val="0"/>
              </a:spcAft>
              <a:buClr>
                <a:schemeClr val="dk1"/>
              </a:buClr>
              <a:buSzPts val="1100"/>
            </a:pPr>
            <a:endParaRPr lang="en-US" sz="6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150" dirty="0">
                <a:solidFill>
                  <a:srgbClr val="000090"/>
                </a:solidFill>
                <a:latin typeface="Calibri"/>
                <a:ea typeface="Calibri"/>
                <a:cs typeface="Calibri"/>
                <a:sym typeface="Calibri"/>
              </a:rPr>
              <a:t>CVOE studies often present switch trials via a </a:t>
            </a:r>
            <a:r>
              <a:rPr lang="en-US" sz="3150" b="0" i="0" u="none" strike="noStrike" cap="none" dirty="0">
                <a:solidFill>
                  <a:srgbClr val="000090"/>
                </a:solidFill>
                <a:latin typeface="Calibri"/>
                <a:ea typeface="Calibri"/>
                <a:cs typeface="Calibri"/>
                <a:sym typeface="Calibri"/>
              </a:rPr>
              <a:t>predictable, alternating runs sequence (e.g., CV, CV, OE, OE, CV, CV). </a:t>
            </a:r>
            <a:r>
              <a:rPr lang="en-US" sz="3150" dirty="0">
                <a:solidFill>
                  <a:srgbClr val="000090"/>
                </a:solidFill>
                <a:latin typeface="Calibri"/>
                <a:ea typeface="Calibri"/>
                <a:cs typeface="Calibri"/>
                <a:sym typeface="Calibri"/>
              </a:rPr>
              <a:t>The present study expands upon this by comparing predictable switching with random switching in which there is no discernable pattern. Specifically, we investigate the effects of random (vs. predictive) switching on younger, healthy older, and MCI older adults. We then assess changes in mean errors, RTs, and switch costs as well as RT distributions using </a:t>
            </a:r>
            <a:r>
              <a:rPr lang="en-US" sz="3150" dirty="0" err="1">
                <a:solidFill>
                  <a:srgbClr val="000090"/>
                </a:solidFill>
                <a:latin typeface="Calibri"/>
                <a:ea typeface="Calibri"/>
                <a:cs typeface="Calibri"/>
                <a:sym typeface="Calibri"/>
              </a:rPr>
              <a:t>Vincentile</a:t>
            </a:r>
            <a:r>
              <a:rPr lang="en-US" sz="3150" dirty="0">
                <a:solidFill>
                  <a:srgbClr val="000090"/>
                </a:solidFill>
                <a:latin typeface="Calibri"/>
                <a:ea typeface="Calibri"/>
                <a:cs typeface="Calibri"/>
                <a:sym typeface="Calibri"/>
              </a:rPr>
              <a:t> plots and an ex-Gaussian analysis. We expected participants would find the random switching task more difficult, and that these difficulties would be reflected in greater error rates and RTs compared to alternating runs switching. Given breakdowns in working memory and attentional control processes that are associated with AD, we expected that MCI older adults would particularly struggle with the random switch task. Thus, we expected that differences in switch costs previously found using alternating runs would be particularly exaggerated for these individuals when switching was non-predictive. </a:t>
            </a:r>
          </a:p>
        </p:txBody>
      </p:sp>
      <p:sp>
        <p:nvSpPr>
          <p:cNvPr id="15368" name="TextBox 24"/>
          <p:cNvSpPr txBox="1">
            <a:spLocks noChangeArrowheads="1"/>
          </p:cNvSpPr>
          <p:nvPr/>
        </p:nvSpPr>
        <p:spPr bwMode="auto">
          <a:xfrm>
            <a:off x="1480563" y="210312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500249" y="20345400"/>
            <a:ext cx="12952551" cy="10965656"/>
          </a:xfrm>
          <a:prstGeom prst="rect">
            <a:avLst/>
          </a:prstGeom>
          <a:noFill/>
          <a:ln w="9525">
            <a:noFill/>
            <a:miter lim="800000"/>
            <a:headEnd/>
            <a:tailEnd/>
          </a:ln>
        </p:spPr>
        <p:txBody>
          <a:bodyPr lIns="170682" tIns="67367" rIns="170682" bIns="67367"/>
          <a:lstStyle/>
          <a:p>
            <a:pPr defTabSz="1347788" eaLnBrk="0" hangingPunct="0">
              <a:spcBef>
                <a:spcPts val="800"/>
              </a:spcBef>
            </a:pPr>
            <a:r>
              <a:rPr lang="en-US" sz="3050" dirty="0">
                <a:solidFill>
                  <a:srgbClr val="000090"/>
                </a:solidFill>
                <a:latin typeface="Calibri"/>
                <a:cs typeface="Calibri"/>
              </a:rPr>
              <a:t>Overall, MCI older adults produced more errors compared to younger and healthy older adults. Additionally, both older adult groups were consistently slower when responding. Mean errors and RTs did not differ between alternating runs and random switching. Regarding costs, global error costs did not differ between switch task as function of age group. However, for local error costs, MCI older adults showed greater costs for predictive vs. non-predictive switching. For mean RT switch costs, global costs did not differ as function of switch type. However younger and healthy older adults showed greater local RT costs when switching was random, suggesting that the random switch task was more taxing towards task-set reconfiguration processes.</a:t>
            </a:r>
          </a:p>
          <a:p>
            <a:pPr defTabSz="1347788" eaLnBrk="0" hangingPunct="0">
              <a:spcBef>
                <a:spcPts val="800"/>
              </a:spcBef>
            </a:pPr>
            <a:r>
              <a:rPr lang="en-US" sz="3050" dirty="0">
                <a:solidFill>
                  <a:srgbClr val="000090"/>
                </a:solidFill>
                <a:latin typeface="Calibri"/>
                <a:cs typeface="Calibri"/>
              </a:rPr>
              <a:t>Next, </a:t>
            </a:r>
            <a:r>
              <a:rPr lang="en-US" sz="3050" dirty="0" err="1">
                <a:solidFill>
                  <a:srgbClr val="000090"/>
                </a:solidFill>
                <a:latin typeface="Calibri"/>
                <a:cs typeface="Calibri"/>
              </a:rPr>
              <a:t>Vincentile</a:t>
            </a:r>
            <a:r>
              <a:rPr lang="en-US" sz="3050" dirty="0">
                <a:solidFill>
                  <a:srgbClr val="000090"/>
                </a:solidFill>
                <a:latin typeface="Calibri"/>
                <a:cs typeface="Calibri"/>
              </a:rPr>
              <a:t> plots showed that local costs decreased for all groups, with these decreases being particularly pronounced for healthy older adults when switching was predictive. Analysis of these plots, however, indicated that local costs did not differ between random and predictive switching regardless of participant type. For global costs, all groups showed steady increases across bins, with no differences as a function of switch type. Finally, an ex-Gaussian analysis of RTs indicated that both older adult groups had greater mean Tau values relative to younger adults, which suggests that older individuals had more responses in the tail of the RT distribution relative to younger adults (i.e., slower task responses). However, no differences occurred as a function of switch type. Thus, it appears that random task-switching can increase local RT costs for healthy individuals, however these increases are not captured by RT distributions.</a:t>
            </a:r>
            <a:endParaRPr lang="en-US" sz="3050" dirty="0">
              <a:solidFill>
                <a:srgbClr val="000090"/>
              </a:solidFill>
              <a:highlight>
                <a:srgbClr val="FFFF00"/>
              </a:highlight>
              <a:latin typeface="Calibri"/>
              <a:cs typeface="Calibri"/>
            </a:endParaRPr>
          </a:p>
        </p:txBody>
      </p:sp>
      <p:sp>
        <p:nvSpPr>
          <p:cNvPr id="103" name="Rounded Rectangle 102"/>
          <p:cNvSpPr/>
          <p:nvPr/>
        </p:nvSpPr>
        <p:spPr>
          <a:xfrm>
            <a:off x="27736801" y="2739506"/>
            <a:ext cx="14163794" cy="1667228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185058" y="2841774"/>
            <a:ext cx="14251750" cy="7848649"/>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06959" y="28194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General Method</a:t>
            </a:r>
          </a:p>
          <a:p>
            <a:pPr algn="ctr" defTabSz="1347788" eaLnBrk="0" hangingPunct="0"/>
            <a:endParaRPr lang="en-US" sz="4400" b="1" u="sng" dirty="0">
              <a:solidFill>
                <a:srgbClr val="0000FF"/>
              </a:solidFill>
            </a:endParaRPr>
          </a:p>
        </p:txBody>
      </p:sp>
      <p:sp>
        <p:nvSpPr>
          <p:cNvPr id="145" name="Rounded Rectangle 144"/>
          <p:cNvSpPr/>
          <p:nvPr/>
        </p:nvSpPr>
        <p:spPr>
          <a:xfrm>
            <a:off x="13185058" y="10820449"/>
            <a:ext cx="14304097" cy="2061540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264943" y="30149925"/>
            <a:ext cx="12536657" cy="12859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rgbClr val="000090"/>
                </a:solidFill>
                <a:latin typeface="+mj-lt"/>
                <a:cs typeface="Arial" pitchFamily="34" charset="0"/>
              </a:rPr>
              <a:t>Correspondence can be addressed to jacob.namias@usm.edu.  </a:t>
            </a:r>
          </a:p>
          <a:p>
            <a:pPr algn="ctr" defTabSz="2194560" fontAlgn="auto">
              <a:spcBef>
                <a:spcPts val="0"/>
              </a:spcBef>
              <a:spcAft>
                <a:spcPts val="0"/>
              </a:spcAft>
              <a:defRPr/>
            </a:pPr>
            <a:r>
              <a:rPr lang="en-US" sz="3200" dirty="0">
                <a:solidFill>
                  <a:srgbClr val="000090"/>
                </a:solidFill>
                <a:latin typeface="+mj-lt"/>
                <a:cs typeface="Arial" pitchFamily="34" charset="0"/>
              </a:rPr>
              <a:t>More info available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6002000" y="1074420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dirty="0">
                <a:solidFill>
                  <a:srgbClr val="0080FF"/>
                </a:solidFill>
              </a:rPr>
              <a:t>Jacob M. </a:t>
            </a:r>
            <a:r>
              <a:rPr lang="en-US" sz="4000" b="1" dirty="0" err="1">
                <a:solidFill>
                  <a:srgbClr val="0080FF"/>
                </a:solidFill>
              </a:rPr>
              <a:t>Namias</a:t>
            </a:r>
            <a:r>
              <a:rPr lang="en-US" sz="4000" b="1" dirty="0">
                <a:solidFill>
                  <a:srgbClr val="0080FF"/>
                </a:solidFill>
              </a:rPr>
              <a:t>, Nicholas P. Maxwell, &amp; Mark J. Huff</a:t>
            </a:r>
          </a:p>
        </p:txBody>
      </p:sp>
      <p:sp>
        <p:nvSpPr>
          <p:cNvPr id="58" name="Google Shape;459;p29">
            <a:extLst>
              <a:ext uri="{FF2B5EF4-FFF2-40B4-BE49-F238E27FC236}">
                <a16:creationId xmlns:a16="http://schemas.microsoft.com/office/drawing/2014/main" id="{549426FA-A55D-421A-B1DE-309FDE48356B}"/>
              </a:ext>
            </a:extLst>
          </p:cNvPr>
          <p:cNvSpPr/>
          <p:nvPr/>
        </p:nvSpPr>
        <p:spPr>
          <a:xfrm>
            <a:off x="23016600" y="3999468"/>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5000" b="1" i="0" u="none" strike="noStrike" cap="none" dirty="0">
                <a:solidFill>
                  <a:srgbClr val="FFFFFF"/>
                </a:solidFill>
                <a:latin typeface="Arial"/>
                <a:ea typeface="Arial"/>
                <a:cs typeface="Arial"/>
                <a:sym typeface="Arial"/>
              </a:rPr>
              <a:t>MoCA</a:t>
            </a:r>
            <a:endParaRPr sz="5000" b="1" i="0" u="none" strike="noStrike" cap="none" dirty="0">
              <a:solidFill>
                <a:srgbClr val="FFFFFF"/>
              </a:solidFill>
              <a:latin typeface="Arial"/>
              <a:ea typeface="Arial"/>
              <a:cs typeface="Arial"/>
              <a:sym typeface="Arial"/>
            </a:endParaRPr>
          </a:p>
        </p:txBody>
      </p:sp>
      <p:sp>
        <p:nvSpPr>
          <p:cNvPr id="59" name="Google Shape;460;p29">
            <a:extLst>
              <a:ext uri="{FF2B5EF4-FFF2-40B4-BE49-F238E27FC236}">
                <a16:creationId xmlns:a16="http://schemas.microsoft.com/office/drawing/2014/main" id="{6BD24321-02C2-47D3-AC3D-033A179FACF1}"/>
              </a:ext>
            </a:extLst>
          </p:cNvPr>
          <p:cNvSpPr/>
          <p:nvPr/>
        </p:nvSpPr>
        <p:spPr>
          <a:xfrm>
            <a:off x="18595147" y="3971917"/>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50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sz="14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14305262" y="3962400"/>
            <a:ext cx="4641552" cy="4746332"/>
            <a:chOff x="11969326" y="15826330"/>
            <a:chExt cx="3661685" cy="1881300"/>
          </a:xfrm>
        </p:grpSpPr>
        <p:sp>
          <p:nvSpPr>
            <p:cNvPr id="61" name="Google Shape;462;p29">
              <a:extLst>
                <a:ext uri="{FF2B5EF4-FFF2-40B4-BE49-F238E27FC236}">
                  <a16:creationId xmlns:a16="http://schemas.microsoft.com/office/drawing/2014/main" id="{83EB7919-85A0-49E0-84E4-8088560A8226}"/>
                </a:ext>
              </a:extLst>
            </p:cNvPr>
            <p:cNvSpPr/>
            <p:nvPr/>
          </p:nvSpPr>
          <p:spPr>
            <a:xfrm>
              <a:off x="11969326" y="15826330"/>
              <a:ext cx="2701800" cy="18813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5000" b="1" i="0" u="none" strike="noStrike" cap="none" dirty="0">
                  <a:solidFill>
                    <a:srgbClr val="FFFFFF"/>
                  </a:solidFill>
                  <a:latin typeface="Arial"/>
                  <a:ea typeface="Arial"/>
                  <a:cs typeface="Arial"/>
                  <a:sym typeface="Arial"/>
                </a:rPr>
                <a:t>Pure Blocks</a:t>
              </a:r>
              <a:endParaRPr sz="5000" b="0" i="0" u="none" strike="noStrike" cap="none" dirty="0">
                <a:solidFill>
                  <a:srgbClr val="00000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4" name="Google Shape;486;p29">
            <a:extLst>
              <a:ext uri="{FF2B5EF4-FFF2-40B4-BE49-F238E27FC236}">
                <a16:creationId xmlns:a16="http://schemas.microsoft.com/office/drawing/2014/main" id="{B245CAD3-1D2B-4430-A9CD-AF593311AA41}"/>
              </a:ext>
            </a:extLst>
          </p:cNvPr>
          <p:cNvSpPr/>
          <p:nvPr/>
        </p:nvSpPr>
        <p:spPr>
          <a:xfrm>
            <a:off x="21880578" y="5669502"/>
            <a:ext cx="1392600" cy="16257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228600" y="27099000"/>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Pair</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A 15</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D 04</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E 23</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H 36</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3849900" y="27080610"/>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Task</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CV</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OE</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8040900" y="27099000"/>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i="0" u="sng" strike="noStrike" cap="none" dirty="0">
                <a:solidFill>
                  <a:srgbClr val="0080FF"/>
                </a:solidFill>
                <a:latin typeface="Arial"/>
                <a:ea typeface="Arial"/>
                <a:cs typeface="Arial"/>
                <a:sym typeface="Arial"/>
              </a:rPr>
              <a:t>Correct Response</a:t>
            </a:r>
            <a:endParaRPr sz="12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05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P</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Q</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Q</a:t>
            </a:r>
            <a:endParaRPr sz="12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346200" y="2759095"/>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13523335" y="8915400"/>
            <a:ext cx="14050609" cy="149048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sng" strike="noStrike" cap="none" dirty="0">
                <a:solidFill>
                  <a:srgbClr val="000090"/>
                </a:solidFill>
                <a:latin typeface="Calibri"/>
                <a:ea typeface="Calibri"/>
                <a:cs typeface="Calibri"/>
                <a:sym typeface="Calibri"/>
              </a:rPr>
              <a:t>Note</a:t>
            </a:r>
            <a:r>
              <a:rPr lang="en-US" sz="3200" b="1" i="0" u="none" strike="noStrike" cap="none" dirty="0">
                <a:solidFill>
                  <a:srgbClr val="000090"/>
                </a:solidFill>
                <a:latin typeface="Calibri"/>
                <a:ea typeface="Calibri"/>
                <a:cs typeface="Calibri"/>
                <a:sym typeface="Calibri"/>
              </a:rPr>
              <a:t>: </a:t>
            </a:r>
            <a:r>
              <a:rPr lang="en-US" sz="3200" b="0" i="0" u="none" strike="noStrike" cap="none" dirty="0">
                <a:solidFill>
                  <a:srgbClr val="000090"/>
                </a:solidFill>
                <a:latin typeface="Calibri"/>
                <a:ea typeface="Calibri"/>
                <a:cs typeface="Calibri"/>
                <a:sym typeface="Calibri"/>
              </a:rPr>
              <a:t>Participants completed four </a:t>
            </a:r>
            <a:r>
              <a:rPr lang="en-US" sz="3200" dirty="0">
                <a:solidFill>
                  <a:srgbClr val="000090"/>
                </a:solidFill>
                <a:latin typeface="Calibri"/>
                <a:ea typeface="Calibri"/>
                <a:cs typeface="Calibri"/>
                <a:sym typeface="Calibri"/>
              </a:rPr>
              <a:t>blocks (CV, OE, Alt Runs, and Random)</a:t>
            </a:r>
            <a:r>
              <a:rPr lang="en-US" sz="3200" b="0" i="0" u="none" strike="noStrike" cap="none" dirty="0">
                <a:solidFill>
                  <a:srgbClr val="000090"/>
                </a:solidFill>
                <a:latin typeface="Calibri"/>
                <a:ea typeface="Calibri"/>
                <a:cs typeface="Calibri"/>
                <a:sym typeface="Calibri"/>
              </a:rPr>
              <a:t>. The first two blocks always contained pure trials (CV or OE). The final two sets of trials were always switch blocks (Alt Runs or Random).</a:t>
            </a:r>
            <a:endParaRPr sz="32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4113194960"/>
              </p:ext>
            </p:extLst>
          </p:nvPr>
        </p:nvGraphicFramePr>
        <p:xfrm>
          <a:off x="198790" y="22188281"/>
          <a:ext cx="12602811" cy="2629073"/>
        </p:xfrm>
        <a:graphic>
          <a:graphicData uri="http://schemas.openxmlformats.org/drawingml/2006/table">
            <a:tbl>
              <a:tblPr firstRow="1" bandRow="1">
                <a:tableStyleId>{5C22544A-7EE6-4342-B048-85BDC9FD1C3A}</a:tableStyleId>
              </a:tblPr>
              <a:tblGrid>
                <a:gridCol w="3703798">
                  <a:extLst>
                    <a:ext uri="{9D8B030D-6E8A-4147-A177-3AD203B41FA5}">
                      <a16:colId xmlns:a16="http://schemas.microsoft.com/office/drawing/2014/main" val="1785177098"/>
                    </a:ext>
                  </a:extLst>
                </a:gridCol>
                <a:gridCol w="1739579">
                  <a:extLst>
                    <a:ext uri="{9D8B030D-6E8A-4147-A177-3AD203B41FA5}">
                      <a16:colId xmlns:a16="http://schemas.microsoft.com/office/drawing/2014/main" val="77356670"/>
                    </a:ext>
                  </a:extLst>
                </a:gridCol>
                <a:gridCol w="2386478">
                  <a:extLst>
                    <a:ext uri="{9D8B030D-6E8A-4147-A177-3AD203B41FA5}">
                      <a16:colId xmlns:a16="http://schemas.microsoft.com/office/drawing/2014/main" val="3402814598"/>
                    </a:ext>
                  </a:extLst>
                </a:gridCol>
                <a:gridCol w="2386478">
                  <a:extLst>
                    <a:ext uri="{9D8B030D-6E8A-4147-A177-3AD203B41FA5}">
                      <a16:colId xmlns:a16="http://schemas.microsoft.com/office/drawing/2014/main" val="280787372"/>
                    </a:ext>
                  </a:extLst>
                </a:gridCol>
                <a:gridCol w="2386478">
                  <a:extLst>
                    <a:ext uri="{9D8B030D-6E8A-4147-A177-3AD203B41FA5}">
                      <a16:colId xmlns:a16="http://schemas.microsoft.com/office/drawing/2014/main" val="476310115"/>
                    </a:ext>
                  </a:extLst>
                </a:gridCol>
              </a:tblGrid>
              <a:tr h="597476">
                <a:tc>
                  <a:txBody>
                    <a:bodyPr/>
                    <a:lstStyle/>
                    <a:p>
                      <a:r>
                        <a:rPr lang="en-US" sz="330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i="1" u="none" dirty="0">
                          <a:solidFill>
                            <a:srgbClr val="000090"/>
                          </a:solidFill>
                        </a:rPr>
                        <a:t>M</a:t>
                      </a:r>
                      <a:r>
                        <a:rPr lang="en-US" sz="330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i="1" dirty="0">
                          <a:solidFill>
                            <a:srgbClr val="000090"/>
                          </a:solidFill>
                        </a:rPr>
                        <a:t>M</a:t>
                      </a:r>
                      <a:r>
                        <a:rPr lang="en-US" sz="330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677199">
                <a:tc>
                  <a:txBody>
                    <a:bodyPr/>
                    <a:lstStyle/>
                    <a:p>
                      <a:r>
                        <a:rPr lang="en-US" sz="3300" dirty="0">
                          <a:solidFill>
                            <a:srgbClr val="000090"/>
                          </a:solidFill>
                        </a:rPr>
                        <a:t>Younger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19.67</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66%</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28.36</a:t>
                      </a: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677199">
                <a:tc>
                  <a:txBody>
                    <a:bodyPr/>
                    <a:lstStyle/>
                    <a:p>
                      <a:r>
                        <a:rPr lang="en-US" sz="330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677199">
                <a:tc>
                  <a:txBody>
                    <a:bodyPr/>
                    <a:lstStyle/>
                    <a:p>
                      <a:r>
                        <a:rPr lang="en-US" sz="330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00" b="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378431" y="249936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588257" y="26085225"/>
            <a:ext cx="7227171" cy="584775"/>
          </a:xfrm>
          <a:prstGeom prst="rect">
            <a:avLst/>
          </a:prstGeom>
          <a:noFill/>
        </p:spPr>
        <p:txBody>
          <a:bodyPr wrap="square" rtlCol="0">
            <a:spAutoFit/>
          </a:bodyPr>
          <a:lstStyle/>
          <a:p>
            <a:r>
              <a:rPr lang="en-US" sz="3200" b="1" u="sng" dirty="0">
                <a:solidFill>
                  <a:srgbClr val="000090"/>
                </a:solidFill>
              </a:rPr>
              <a:t>Letters</a:t>
            </a:r>
            <a:r>
              <a:rPr lang="en-US" sz="3200" b="1" dirty="0">
                <a:solidFill>
                  <a:srgbClr val="000090"/>
                </a:solidFill>
              </a:rPr>
              <a:t>:</a:t>
            </a:r>
            <a:r>
              <a:rPr lang="en-US" sz="3200" dirty="0"/>
              <a:t> </a:t>
            </a:r>
            <a:r>
              <a:rPr lang="en-US" sz="32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899950" y="26060400"/>
            <a:ext cx="6644850" cy="584775"/>
          </a:xfrm>
          <a:prstGeom prst="rect">
            <a:avLst/>
          </a:prstGeom>
          <a:noFill/>
        </p:spPr>
        <p:txBody>
          <a:bodyPr wrap="square" rtlCol="0">
            <a:spAutoFit/>
          </a:bodyPr>
          <a:lstStyle/>
          <a:p>
            <a:r>
              <a:rPr lang="en-US" sz="3200" b="1" u="sng" dirty="0">
                <a:solidFill>
                  <a:srgbClr val="000090"/>
                </a:solidFill>
              </a:rPr>
              <a:t>Numbers</a:t>
            </a:r>
            <a:r>
              <a:rPr lang="en-US" sz="3200" b="1" dirty="0">
                <a:solidFill>
                  <a:srgbClr val="000090"/>
                </a:solidFill>
              </a:rPr>
              <a:t>:</a:t>
            </a:r>
            <a:r>
              <a:rPr lang="en-US" sz="3200" dirty="0"/>
              <a:t> </a:t>
            </a:r>
            <a:r>
              <a:rPr lang="en-US" sz="32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542918" y="3657600"/>
            <a:ext cx="9372600" cy="1246495"/>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6078200" y="20453628"/>
            <a:ext cx="9372600" cy="1415772"/>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RTs</a:t>
            </a:r>
            <a:endParaRPr lang="en-US" sz="48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30418236" y="1348740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Ex-Gaussian Analysis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948581" y="26670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err="1">
                <a:solidFill>
                  <a:srgbClr val="0080FF"/>
                </a:solidFill>
              </a:rPr>
              <a:t>Vincentile</a:t>
            </a:r>
            <a:r>
              <a:rPr lang="en-US" sz="4800" b="1" u="sng" dirty="0">
                <a:solidFill>
                  <a:srgbClr val="0080FF"/>
                </a:solidFill>
              </a:rPr>
              <a:t> Plots</a:t>
            </a:r>
          </a:p>
          <a:p>
            <a:pPr algn="ctr" defTabSz="1347788" eaLnBrk="0" hangingPunct="0"/>
            <a:endParaRPr lang="en-US" sz="4400" b="1" u="sng" dirty="0">
              <a:solidFill>
                <a:srgbClr val="0000FF"/>
              </a:solidFill>
            </a:endParaRPr>
          </a:p>
        </p:txBody>
      </p:sp>
      <p:sp>
        <p:nvSpPr>
          <p:cNvPr id="67" name="TextBox 66">
            <a:extLst>
              <a:ext uri="{FF2B5EF4-FFF2-40B4-BE49-F238E27FC236}">
                <a16:creationId xmlns:a16="http://schemas.microsoft.com/office/drawing/2014/main" id="{1A89A707-0DAB-4C77-B874-F151DE4F9438}"/>
              </a:ext>
            </a:extLst>
          </p:cNvPr>
          <p:cNvSpPr txBox="1"/>
          <p:nvPr/>
        </p:nvSpPr>
        <p:spPr>
          <a:xfrm>
            <a:off x="39992302" y="13716000"/>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956562" y="11473742"/>
            <a:ext cx="12774907" cy="9029841"/>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618038" y="21412200"/>
            <a:ext cx="13280562" cy="9029841"/>
          </a:xfrm>
          <a:prstGeom prst="rect">
            <a:avLst/>
          </a:prstGeom>
        </p:spPr>
      </p:pic>
      <p:pic>
        <p:nvPicPr>
          <p:cNvPr id="28" name="Picture 27" descr="Chart, bar chart&#10;&#10;Description automatically generated">
            <a:extLst>
              <a:ext uri="{FF2B5EF4-FFF2-40B4-BE49-F238E27FC236}">
                <a16:creationId xmlns:a16="http://schemas.microsoft.com/office/drawing/2014/main" id="{D5DCF515-D382-4223-8C7D-3194F2AA2741}"/>
              </a:ext>
            </a:extLst>
          </p:cNvPr>
          <p:cNvPicPr>
            <a:picLocks noChangeAspect="1"/>
          </p:cNvPicPr>
          <p:nvPr/>
        </p:nvPicPr>
        <p:blipFill rotWithShape="1">
          <a:blip r:embed="rId9"/>
          <a:srcRect l="5241" t="64157" r="9212" b="7342"/>
          <a:stretch/>
        </p:blipFill>
        <p:spPr>
          <a:xfrm>
            <a:off x="28346400" y="14249400"/>
            <a:ext cx="13034351" cy="4293880"/>
          </a:xfrm>
          <a:prstGeom prst="rect">
            <a:avLst/>
          </a:prstGeom>
        </p:spPr>
      </p:pic>
      <p:pic>
        <p:nvPicPr>
          <p:cNvPr id="30" name="Picture 29" descr="Graphical user interface, chart&#10;&#10;Description automatically generated">
            <a:extLst>
              <a:ext uri="{FF2B5EF4-FFF2-40B4-BE49-F238E27FC236}">
                <a16:creationId xmlns:a16="http://schemas.microsoft.com/office/drawing/2014/main" id="{BF8F7D30-F763-4476-8F59-66FE912BEA91}"/>
              </a:ext>
            </a:extLst>
          </p:cNvPr>
          <p:cNvPicPr>
            <a:picLocks noChangeAspect="1"/>
          </p:cNvPicPr>
          <p:nvPr/>
        </p:nvPicPr>
        <p:blipFill rotWithShape="1">
          <a:blip r:embed="rId10"/>
          <a:srcRect l="5995" t="8639" r="9510" b="49155"/>
          <a:stretch/>
        </p:blipFill>
        <p:spPr>
          <a:xfrm>
            <a:off x="27970950" y="4419600"/>
            <a:ext cx="13409801" cy="4018891"/>
          </a:xfrm>
          <a:prstGeom prst="rect">
            <a:avLst/>
          </a:prstGeom>
        </p:spPr>
      </p:pic>
      <p:pic>
        <p:nvPicPr>
          <p:cNvPr id="77" name="Picture 76" descr="Graphical user interface, chart&#10;&#10;Description automatically generated">
            <a:extLst>
              <a:ext uri="{FF2B5EF4-FFF2-40B4-BE49-F238E27FC236}">
                <a16:creationId xmlns:a16="http://schemas.microsoft.com/office/drawing/2014/main" id="{809239AF-C8F1-4E5A-AEFA-12046D9B25D9}"/>
              </a:ext>
            </a:extLst>
          </p:cNvPr>
          <p:cNvPicPr>
            <a:picLocks noChangeAspect="1"/>
          </p:cNvPicPr>
          <p:nvPr/>
        </p:nvPicPr>
        <p:blipFill rotWithShape="1">
          <a:blip r:embed="rId10"/>
          <a:srcRect l="5995" t="49619" r="9510" b="5653"/>
          <a:stretch/>
        </p:blipFill>
        <p:spPr>
          <a:xfrm>
            <a:off x="27956651" y="9027067"/>
            <a:ext cx="13563600" cy="4307933"/>
          </a:xfrm>
          <a:prstGeom prst="rect">
            <a:avLst/>
          </a:prstGeom>
        </p:spPr>
      </p:pic>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327600" y="19539228"/>
            <a:ext cx="9372600" cy="1415772"/>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Conclusions</a:t>
            </a:r>
            <a:endParaRPr lang="en-US" sz="4800" b="1" dirty="0">
              <a:solidFill>
                <a:srgbClr val="0000FF"/>
              </a:solidFill>
            </a:endParaRPr>
          </a:p>
          <a:p>
            <a:pPr algn="ctr" defTabSz="1347788" eaLnBrk="0" hangingPunct="0"/>
            <a:endParaRPr lang="en-US" sz="3800" b="1"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5165547" y="202692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936947" y="303276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627076" y="8564590"/>
            <a:ext cx="9372600" cy="1215717"/>
          </a:xfrm>
          <a:prstGeom prst="rect">
            <a:avLst/>
          </a:prstGeom>
          <a:noFill/>
          <a:ln w="9525">
            <a:noFill/>
            <a:miter lim="800000"/>
            <a:headEnd/>
            <a:tailEnd/>
          </a:ln>
        </p:spPr>
        <p:txBody>
          <a:bodyPr wrap="square">
            <a:spAutoFit/>
          </a:bodyPr>
          <a:lstStyle/>
          <a:p>
            <a:pPr algn="ctr" defTabSz="1347788" eaLnBrk="0" hangingPunct="0"/>
            <a:r>
              <a:rPr lang="en-US" sz="36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18497490"/>
            <a:ext cx="1885453" cy="400110"/>
          </a:xfrm>
          <a:prstGeom prst="rect">
            <a:avLst/>
          </a:prstGeom>
          <a:noFill/>
        </p:spPr>
        <p:txBody>
          <a:bodyPr wrap="none" rtlCol="0">
            <a:spAutoFit/>
          </a:bodyPr>
          <a:lstStyle/>
          <a:p>
            <a:pPr algn="ctr"/>
            <a:r>
              <a:rPr lang="en-US" sz="2000" b="1" dirty="0">
                <a:solidFill>
                  <a:srgbClr val="000090"/>
                </a:solidFill>
              </a:rPr>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7443</TotalTime>
  <Words>948</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388</cp:revision>
  <dcterms:created xsi:type="dcterms:W3CDTF">2013-06-02T20:38:49Z</dcterms:created>
  <dcterms:modified xsi:type="dcterms:W3CDTF">2022-03-03T22:41:52Z</dcterms:modified>
</cp:coreProperties>
</file>