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42062400" cy="31546800"/>
  <p:notesSz cx="32099250" cy="49523650"/>
  <p:defaultTextStyle>
    <a:defPPr>
      <a:defRPr lang="en-US"/>
    </a:defPPr>
    <a:lvl1pPr algn="l" defTabSz="2193925" rtl="0" fontAlgn="base">
      <a:spcBef>
        <a:spcPct val="0"/>
      </a:spcBef>
      <a:spcAft>
        <a:spcPct val="0"/>
      </a:spcAft>
      <a:defRPr sz="8600" kern="1200">
        <a:solidFill>
          <a:schemeClr val="tx1"/>
        </a:solidFill>
        <a:latin typeface="Arial" charset="0"/>
        <a:ea typeface="+mn-ea"/>
        <a:cs typeface="Arial" charset="0"/>
      </a:defRPr>
    </a:lvl1pPr>
    <a:lvl2pPr marL="2193925" indent="-1736725" algn="l" defTabSz="2193925" rtl="0" fontAlgn="base">
      <a:spcBef>
        <a:spcPct val="0"/>
      </a:spcBef>
      <a:spcAft>
        <a:spcPct val="0"/>
      </a:spcAft>
      <a:defRPr sz="8600" kern="1200">
        <a:solidFill>
          <a:schemeClr val="tx1"/>
        </a:solidFill>
        <a:latin typeface="Arial" charset="0"/>
        <a:ea typeface="+mn-ea"/>
        <a:cs typeface="Arial" charset="0"/>
      </a:defRPr>
    </a:lvl2pPr>
    <a:lvl3pPr marL="4387850" indent="-3473450" algn="l" defTabSz="2193925" rtl="0" fontAlgn="base">
      <a:spcBef>
        <a:spcPct val="0"/>
      </a:spcBef>
      <a:spcAft>
        <a:spcPct val="0"/>
      </a:spcAft>
      <a:defRPr sz="8600" kern="1200">
        <a:solidFill>
          <a:schemeClr val="tx1"/>
        </a:solidFill>
        <a:latin typeface="Arial" charset="0"/>
        <a:ea typeface="+mn-ea"/>
        <a:cs typeface="Arial" charset="0"/>
      </a:defRPr>
    </a:lvl3pPr>
    <a:lvl4pPr marL="6583363" indent="-5211763" algn="l" defTabSz="2193925" rtl="0" fontAlgn="base">
      <a:spcBef>
        <a:spcPct val="0"/>
      </a:spcBef>
      <a:spcAft>
        <a:spcPct val="0"/>
      </a:spcAft>
      <a:defRPr sz="8600" kern="1200">
        <a:solidFill>
          <a:schemeClr val="tx1"/>
        </a:solidFill>
        <a:latin typeface="Arial" charset="0"/>
        <a:ea typeface="+mn-ea"/>
        <a:cs typeface="Arial" charset="0"/>
      </a:defRPr>
    </a:lvl4pPr>
    <a:lvl5pPr marL="8777288" indent="-6948488" algn="l" defTabSz="2193925" rtl="0" fontAlgn="base">
      <a:spcBef>
        <a:spcPct val="0"/>
      </a:spcBef>
      <a:spcAft>
        <a:spcPct val="0"/>
      </a:spcAft>
      <a:defRPr sz="8600" kern="1200">
        <a:solidFill>
          <a:schemeClr val="tx1"/>
        </a:solidFill>
        <a:latin typeface="Arial" charset="0"/>
        <a:ea typeface="+mn-ea"/>
        <a:cs typeface="Arial" charset="0"/>
      </a:defRPr>
    </a:lvl5pPr>
    <a:lvl6pPr marL="2286000" algn="l" defTabSz="914400" rtl="0" eaLnBrk="1" latinLnBrk="0" hangingPunct="1">
      <a:defRPr sz="8600" kern="1200">
        <a:solidFill>
          <a:schemeClr val="tx1"/>
        </a:solidFill>
        <a:latin typeface="Arial" charset="0"/>
        <a:ea typeface="+mn-ea"/>
        <a:cs typeface="Arial" charset="0"/>
      </a:defRPr>
    </a:lvl6pPr>
    <a:lvl7pPr marL="2743200" algn="l" defTabSz="914400" rtl="0" eaLnBrk="1" latinLnBrk="0" hangingPunct="1">
      <a:defRPr sz="8600" kern="1200">
        <a:solidFill>
          <a:schemeClr val="tx1"/>
        </a:solidFill>
        <a:latin typeface="Arial" charset="0"/>
        <a:ea typeface="+mn-ea"/>
        <a:cs typeface="Arial" charset="0"/>
      </a:defRPr>
    </a:lvl7pPr>
    <a:lvl8pPr marL="3200400" algn="l" defTabSz="914400" rtl="0" eaLnBrk="1" latinLnBrk="0" hangingPunct="1">
      <a:defRPr sz="8600" kern="1200">
        <a:solidFill>
          <a:schemeClr val="tx1"/>
        </a:solidFill>
        <a:latin typeface="Arial" charset="0"/>
        <a:ea typeface="+mn-ea"/>
        <a:cs typeface="Arial" charset="0"/>
      </a:defRPr>
    </a:lvl8pPr>
    <a:lvl9pPr marL="3657600" algn="l" defTabSz="914400" rtl="0" eaLnBrk="1" latinLnBrk="0" hangingPunct="1">
      <a:defRPr sz="8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9936">
          <p15:clr>
            <a:srgbClr val="A4A3A4"/>
          </p15:clr>
        </p15:guide>
        <p15:guide id="2" pos="1324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Pyc" initials="MP" lastIdx="1" clrIdx="0"/>
  <p:cmAuthor id="2" name="Mark Huff" initials="MH" lastIdx="6" clrIdx="1">
    <p:extLst>
      <p:ext uri="{19B8F6BF-5375-455C-9EA6-DF929625EA0E}">
        <p15:presenceInfo xmlns:p15="http://schemas.microsoft.com/office/powerpoint/2012/main" userId="1401e3e00133cd3c" providerId="Windows Live"/>
      </p:ext>
    </p:extLst>
  </p:cmAuthor>
  <p:cmAuthor id="3" name="Nick Maxwell" initials="NM" lastIdx="5" clrIdx="2">
    <p:extLst>
      <p:ext uri="{19B8F6BF-5375-455C-9EA6-DF929625EA0E}">
        <p15:presenceInfo xmlns:p15="http://schemas.microsoft.com/office/powerpoint/2012/main" userId="8614ede61265de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FF"/>
    <a:srgbClr val="3A3AB9"/>
    <a:srgbClr val="000090"/>
    <a:srgbClr val="179923"/>
    <a:srgbClr val="00CC00"/>
    <a:srgbClr val="0000FF"/>
    <a:srgbClr val="07E32C"/>
    <a:srgbClr val="09104F"/>
    <a:srgbClr val="202248"/>
    <a:srgbClr val="2E31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autoAdjust="0"/>
    <p:restoredTop sz="90898" autoAdjust="0"/>
  </p:normalViewPr>
  <p:slideViewPr>
    <p:cSldViewPr snapToObjects="1">
      <p:cViewPr>
        <p:scale>
          <a:sx n="33" d="100"/>
          <a:sy n="33" d="100"/>
        </p:scale>
        <p:origin x="-300" y="-2004"/>
      </p:cViewPr>
      <p:guideLst>
        <p:guide orient="horz" pos="9936"/>
        <p:guide pos="1324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sz="quarter"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AF146C44-DBBC-4DC3-BC1B-D95C60BD55A4}" type="datetimeFigureOut">
              <a:rPr lang="en-US"/>
              <a:pPr>
                <a:defRPr/>
              </a:pPr>
              <a:t>10/17/2019</a:t>
            </a:fld>
            <a:endParaRPr lang="en-US"/>
          </a:p>
        </p:txBody>
      </p:sp>
      <p:sp>
        <p:nvSpPr>
          <p:cNvPr id="4" name="Footer Placeholder 3"/>
          <p:cNvSpPr>
            <a:spLocks noGrp="1"/>
          </p:cNvSpPr>
          <p:nvPr>
            <p:ph type="ftr" sz="quarter" idx="2"/>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70C059D5-DA22-434C-9FD4-68A29573F71C}" type="slidenum">
              <a:rPr lang="en-US"/>
              <a:pPr>
                <a:defRPr/>
              </a:pPr>
              <a:t>‹#›</a:t>
            </a:fld>
            <a:endParaRPr lang="en-US"/>
          </a:p>
        </p:txBody>
      </p:sp>
    </p:spTree>
    <p:extLst>
      <p:ext uri="{BB962C8B-B14F-4D97-AF65-F5344CB8AC3E}">
        <p14:creationId xmlns:p14="http://schemas.microsoft.com/office/powerpoint/2010/main" val="2102527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E5723581-BD50-4342-A046-BA9E0087A503}" type="datetimeFigureOut">
              <a:rPr lang="en-US"/>
              <a:pPr>
                <a:defRPr/>
              </a:pPr>
              <a:t>10/17/2019</a:t>
            </a:fld>
            <a:endParaRPr lang="en-US"/>
          </a:p>
        </p:txBody>
      </p:sp>
      <p:sp>
        <p:nvSpPr>
          <p:cNvPr id="4" name="Slide Image Placeholder 3"/>
          <p:cNvSpPr>
            <a:spLocks noGrp="1" noRot="1" noChangeAspect="1"/>
          </p:cNvSpPr>
          <p:nvPr>
            <p:ph type="sldImg" idx="2"/>
          </p:nvPr>
        </p:nvSpPr>
        <p:spPr>
          <a:xfrm>
            <a:off x="3670300" y="3714750"/>
            <a:ext cx="24758650" cy="18570575"/>
          </a:xfrm>
          <a:prstGeom prst="rect">
            <a:avLst/>
          </a:prstGeom>
          <a:noFill/>
          <a:ln w="12700">
            <a:solidFill>
              <a:prstClr val="black"/>
            </a:solidFill>
          </a:ln>
        </p:spPr>
        <p:txBody>
          <a:bodyPr vert="horz" lIns="466408" tIns="233204" rIns="466408" bIns="233204" rtlCol="0" anchor="ctr"/>
          <a:lstStyle/>
          <a:p>
            <a:pPr lvl="0"/>
            <a:endParaRPr lang="en-US" noProof="0"/>
          </a:p>
        </p:txBody>
      </p:sp>
      <p:sp>
        <p:nvSpPr>
          <p:cNvPr id="5" name="Notes Placeholder 4"/>
          <p:cNvSpPr>
            <a:spLocks noGrp="1"/>
          </p:cNvSpPr>
          <p:nvPr>
            <p:ph type="body" sz="quarter" idx="3"/>
          </p:nvPr>
        </p:nvSpPr>
        <p:spPr>
          <a:xfrm>
            <a:off x="3209925" y="23523733"/>
            <a:ext cx="25679400" cy="22285643"/>
          </a:xfrm>
          <a:prstGeom prst="rect">
            <a:avLst/>
          </a:prstGeom>
        </p:spPr>
        <p:txBody>
          <a:bodyPr vert="horz" lIns="466408" tIns="233204" rIns="466408" bIns="233204" rtlCol="0">
            <a:normAutofit/>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p:cNvSpPr>
            <a:spLocks noGrp="1"/>
          </p:cNvSpPr>
          <p:nvPr>
            <p:ph type="ftr" sz="quarter" idx="4"/>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1C8F59EE-7A49-48BD-94EE-9EE133FD4F55}" type="slidenum">
              <a:rPr lang="en-US"/>
              <a:pPr>
                <a:defRPr/>
              </a:pPr>
              <a:t>‹#›</a:t>
            </a:fld>
            <a:endParaRPr lang="en-US"/>
          </a:p>
        </p:txBody>
      </p:sp>
    </p:spTree>
    <p:extLst>
      <p:ext uri="{BB962C8B-B14F-4D97-AF65-F5344CB8AC3E}">
        <p14:creationId xmlns:p14="http://schemas.microsoft.com/office/powerpoint/2010/main" val="47381477"/>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670300" y="3714750"/>
            <a:ext cx="24758650" cy="18570575"/>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11190553" fontAlgn="base">
              <a:spcBef>
                <a:spcPct val="0"/>
              </a:spcBef>
              <a:spcAft>
                <a:spcPct val="0"/>
              </a:spcAft>
            </a:pPr>
            <a:fld id="{A79FC9CB-CBC5-466A-80F1-59D166C03F36}" type="slidenum">
              <a:rPr lang="en-US">
                <a:cs typeface="Arial" charset="0"/>
              </a:rPr>
              <a:pPr defTabSz="11190553" fontAlgn="base">
                <a:spcBef>
                  <a:spcPct val="0"/>
                </a:spcBef>
                <a:spcAft>
                  <a:spcPct val="0"/>
                </a:spcAft>
              </a:pPr>
              <a:t>1</a:t>
            </a:fld>
            <a:endParaRPr lang="en-US" dirty="0">
              <a:cs typeface="Arial" charset="0"/>
            </a:endParaRPr>
          </a:p>
        </p:txBody>
      </p:sp>
    </p:spTree>
    <p:extLst>
      <p:ext uri="{BB962C8B-B14F-4D97-AF65-F5344CB8AC3E}">
        <p14:creationId xmlns:p14="http://schemas.microsoft.com/office/powerpoint/2010/main" val="3534036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0" y="9799957"/>
            <a:ext cx="35753040" cy="6762115"/>
          </a:xfrm>
          <a:prstGeom prst="rect">
            <a:avLst/>
          </a:prstGeom>
        </p:spPr>
        <p:txBody>
          <a:bodyPr vert="horz" lIns="438912" tIns="219456" rIns="438912" bIns="219456"/>
          <a:lstStyle/>
          <a:p>
            <a:r>
              <a:rPr lang="en-US"/>
              <a:t>Click to edit Master title style</a:t>
            </a:r>
          </a:p>
        </p:txBody>
      </p:sp>
      <p:sp>
        <p:nvSpPr>
          <p:cNvPr id="3" name="Subtitle 2"/>
          <p:cNvSpPr>
            <a:spLocks noGrp="1"/>
          </p:cNvSpPr>
          <p:nvPr>
            <p:ph type="subTitle" idx="1"/>
          </p:nvPr>
        </p:nvSpPr>
        <p:spPr>
          <a:xfrm>
            <a:off x="6309360" y="17876520"/>
            <a:ext cx="29443680" cy="8061960"/>
          </a:xfrm>
          <a:prstGeom prst="rect">
            <a:avLst/>
          </a:prstGeom>
        </p:spPr>
        <p:txBody>
          <a:bodyPr vert="horz" lIns="438912" tIns="219456" rIns="438912" bIns="219456"/>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7360922"/>
            <a:ext cx="37856160" cy="20819430"/>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240" y="1263337"/>
            <a:ext cx="9464040" cy="26917015"/>
          </a:xfrm>
          <a:prstGeom prst="rect">
            <a:avLst/>
          </a:prstGeom>
        </p:spPr>
        <p:txBody>
          <a:bodyPr vert="eaVert"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1263337"/>
            <a:ext cx="27691080" cy="26917015"/>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idx="1"/>
          </p:nvPr>
        </p:nvSpPr>
        <p:spPr>
          <a:xfrm>
            <a:off x="2103120" y="7360922"/>
            <a:ext cx="37856160" cy="20819430"/>
          </a:xfrm>
          <a:prstGeom prst="rect">
            <a:avLst/>
          </a:prstGeom>
        </p:spPr>
        <p:txBody>
          <a:bodyPr vert="horz"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22640" y="20271742"/>
            <a:ext cx="35753040" cy="6265545"/>
          </a:xfrm>
          <a:prstGeom prst="rect">
            <a:avLst/>
          </a:prstGeom>
        </p:spPr>
        <p:txBody>
          <a:bodyPr vert="horz" lIns="438912" tIns="219456" rIns="438912" bIns="219456"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322640" y="13370882"/>
            <a:ext cx="35753040" cy="6900860"/>
          </a:xfrm>
          <a:prstGeom prst="rect">
            <a:avLst/>
          </a:prstGeom>
        </p:spPr>
        <p:txBody>
          <a:bodyPr vert="horz" lIns="438912" tIns="219456" rIns="438912" bIns="219456"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sz="half" idx="1"/>
          </p:nvPr>
        </p:nvSpPr>
        <p:spPr>
          <a:xfrm>
            <a:off x="21031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3817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lvl1pPr>
              <a:defRPr/>
            </a:lvl1pPr>
          </a:lstStyle>
          <a:p>
            <a:r>
              <a:rPr lang="en-US"/>
              <a:t>Click to edit Master title style</a:t>
            </a:r>
          </a:p>
        </p:txBody>
      </p:sp>
      <p:sp>
        <p:nvSpPr>
          <p:cNvPr id="3" name="Text Placeholder 2"/>
          <p:cNvSpPr>
            <a:spLocks noGrp="1"/>
          </p:cNvSpPr>
          <p:nvPr>
            <p:ph type="body" idx="1"/>
          </p:nvPr>
        </p:nvSpPr>
        <p:spPr>
          <a:xfrm>
            <a:off x="2103121" y="7061520"/>
            <a:ext cx="185848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03121" y="10004425"/>
            <a:ext cx="185848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367118" y="7061520"/>
            <a:ext cx="185921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1367118" y="10004425"/>
            <a:ext cx="185921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3123" y="1256030"/>
            <a:ext cx="13838240" cy="5345430"/>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Content Placeholder 2"/>
          <p:cNvSpPr>
            <a:spLocks noGrp="1"/>
          </p:cNvSpPr>
          <p:nvPr>
            <p:ph idx="1"/>
          </p:nvPr>
        </p:nvSpPr>
        <p:spPr>
          <a:xfrm>
            <a:off x="16445230" y="1256032"/>
            <a:ext cx="23514050" cy="26924320"/>
          </a:xfrm>
          <a:prstGeom prst="rect">
            <a:avLst/>
          </a:prstGeom>
        </p:spPr>
        <p:txBody>
          <a:bodyPr vert="horz" lIns="438912" tIns="219456" rIns="438912" bIns="219456"/>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03123" y="6601462"/>
            <a:ext cx="13838240" cy="21578890"/>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44525" y="22082760"/>
            <a:ext cx="25237440" cy="2606995"/>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244525" y="2818765"/>
            <a:ext cx="25237440" cy="18928080"/>
          </a:xfrm>
          <a:prstGeom prst="rect">
            <a:avLst/>
          </a:prstGeom>
        </p:spPr>
        <p:txBody>
          <a:bodyPr vert="horz" lIns="438912" tIns="219456" rIns="438912" bIns="219456"/>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a:p>
        </p:txBody>
      </p:sp>
      <p:sp>
        <p:nvSpPr>
          <p:cNvPr id="4" name="Text Placeholder 3"/>
          <p:cNvSpPr>
            <a:spLocks noGrp="1"/>
          </p:cNvSpPr>
          <p:nvPr>
            <p:ph type="body" sz="half" idx="2"/>
          </p:nvPr>
        </p:nvSpPr>
        <p:spPr>
          <a:xfrm>
            <a:off x="8244525" y="24689755"/>
            <a:ext cx="25237440" cy="3702365"/>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9104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2193925" rtl="0" fontAlgn="base">
        <a:spcBef>
          <a:spcPct val="0"/>
        </a:spcBef>
        <a:spcAft>
          <a:spcPct val="0"/>
        </a:spcAft>
        <a:defRPr sz="21100" kern="1200">
          <a:solidFill>
            <a:schemeClr val="tx1"/>
          </a:solidFill>
          <a:latin typeface="+mj-lt"/>
          <a:ea typeface="+mj-ea"/>
          <a:cs typeface="+mj-cs"/>
        </a:defRPr>
      </a:lvl1pPr>
      <a:lvl2pPr algn="ctr" defTabSz="2193925" rtl="0" fontAlgn="base">
        <a:spcBef>
          <a:spcPct val="0"/>
        </a:spcBef>
        <a:spcAft>
          <a:spcPct val="0"/>
        </a:spcAft>
        <a:defRPr sz="21100">
          <a:solidFill>
            <a:schemeClr val="tx1"/>
          </a:solidFill>
          <a:latin typeface="Calibri" pitchFamily="34" charset="0"/>
        </a:defRPr>
      </a:lvl2pPr>
      <a:lvl3pPr algn="ctr" defTabSz="2193925" rtl="0" fontAlgn="base">
        <a:spcBef>
          <a:spcPct val="0"/>
        </a:spcBef>
        <a:spcAft>
          <a:spcPct val="0"/>
        </a:spcAft>
        <a:defRPr sz="21100">
          <a:solidFill>
            <a:schemeClr val="tx1"/>
          </a:solidFill>
          <a:latin typeface="Calibri" pitchFamily="34" charset="0"/>
        </a:defRPr>
      </a:lvl3pPr>
      <a:lvl4pPr algn="ctr" defTabSz="2193925" rtl="0" fontAlgn="base">
        <a:spcBef>
          <a:spcPct val="0"/>
        </a:spcBef>
        <a:spcAft>
          <a:spcPct val="0"/>
        </a:spcAft>
        <a:defRPr sz="21100">
          <a:solidFill>
            <a:schemeClr val="tx1"/>
          </a:solidFill>
          <a:latin typeface="Calibri" pitchFamily="34" charset="0"/>
        </a:defRPr>
      </a:lvl4pPr>
      <a:lvl5pPr algn="ctr" defTabSz="2193925" rtl="0" fontAlgn="base">
        <a:spcBef>
          <a:spcPct val="0"/>
        </a:spcBef>
        <a:spcAft>
          <a:spcPct val="0"/>
        </a:spcAft>
        <a:defRPr sz="21100">
          <a:solidFill>
            <a:schemeClr val="tx1"/>
          </a:solidFill>
          <a:latin typeface="Calibri" pitchFamily="34" charset="0"/>
        </a:defRPr>
      </a:lvl5pPr>
      <a:lvl6pPr marL="457200" algn="ctr" defTabSz="2193925" rtl="0" fontAlgn="base">
        <a:spcBef>
          <a:spcPct val="0"/>
        </a:spcBef>
        <a:spcAft>
          <a:spcPct val="0"/>
        </a:spcAft>
        <a:defRPr sz="21100">
          <a:solidFill>
            <a:schemeClr val="tx1"/>
          </a:solidFill>
          <a:latin typeface="Calibri" pitchFamily="34" charset="0"/>
        </a:defRPr>
      </a:lvl6pPr>
      <a:lvl7pPr marL="914400" algn="ctr" defTabSz="2193925" rtl="0" fontAlgn="base">
        <a:spcBef>
          <a:spcPct val="0"/>
        </a:spcBef>
        <a:spcAft>
          <a:spcPct val="0"/>
        </a:spcAft>
        <a:defRPr sz="21100">
          <a:solidFill>
            <a:schemeClr val="tx1"/>
          </a:solidFill>
          <a:latin typeface="Calibri" pitchFamily="34" charset="0"/>
        </a:defRPr>
      </a:lvl7pPr>
      <a:lvl8pPr marL="1371600" algn="ctr" defTabSz="2193925" rtl="0" fontAlgn="base">
        <a:spcBef>
          <a:spcPct val="0"/>
        </a:spcBef>
        <a:spcAft>
          <a:spcPct val="0"/>
        </a:spcAft>
        <a:defRPr sz="21100">
          <a:solidFill>
            <a:schemeClr val="tx1"/>
          </a:solidFill>
          <a:latin typeface="Calibri" pitchFamily="34" charset="0"/>
        </a:defRPr>
      </a:lvl8pPr>
      <a:lvl9pPr marL="1828800" algn="ctr" defTabSz="2193925" rtl="0" fontAlgn="base">
        <a:spcBef>
          <a:spcPct val="0"/>
        </a:spcBef>
        <a:spcAft>
          <a:spcPct val="0"/>
        </a:spcAft>
        <a:defRPr sz="21100">
          <a:solidFill>
            <a:schemeClr val="tx1"/>
          </a:solidFill>
          <a:latin typeface="Calibri" pitchFamily="34" charset="0"/>
        </a:defRPr>
      </a:lvl9pPr>
    </p:titleStyle>
    <p:bodyStyle>
      <a:lvl1pPr marL="1644650" indent="-1644650" algn="l" defTabSz="2193925" rtl="0" fontAlgn="base">
        <a:spcBef>
          <a:spcPct val="20000"/>
        </a:spcBef>
        <a:spcAft>
          <a:spcPct val="0"/>
        </a:spcAft>
        <a:buFont typeface="Arial" charset="0"/>
        <a:buChar char="•"/>
        <a:defRPr sz="15400" kern="1200">
          <a:solidFill>
            <a:schemeClr val="tx1"/>
          </a:solidFill>
          <a:latin typeface="+mn-lt"/>
          <a:ea typeface="+mn-ea"/>
          <a:cs typeface="+mn-cs"/>
        </a:defRPr>
      </a:lvl1pPr>
      <a:lvl2pPr marL="3565525" indent="-1371600" algn="l" defTabSz="2193925" rtl="0" fontAlgn="base">
        <a:spcBef>
          <a:spcPct val="20000"/>
        </a:spcBef>
        <a:spcAft>
          <a:spcPct val="0"/>
        </a:spcAft>
        <a:buFont typeface="Arial" charset="0"/>
        <a:buChar char="–"/>
        <a:defRPr sz="13400" kern="1200">
          <a:solidFill>
            <a:schemeClr val="tx1"/>
          </a:solidFill>
          <a:latin typeface="+mn-lt"/>
          <a:ea typeface="+mn-ea"/>
          <a:cs typeface="+mn-cs"/>
        </a:defRPr>
      </a:lvl2pPr>
      <a:lvl3pPr marL="5486400" indent="-1096963" algn="l" defTabSz="2193925" rtl="0" fontAlgn="base">
        <a:spcBef>
          <a:spcPct val="20000"/>
        </a:spcBef>
        <a:spcAft>
          <a:spcPct val="0"/>
        </a:spcAft>
        <a:buFont typeface="Arial" charset="0"/>
        <a:buChar char="•"/>
        <a:defRPr sz="11500" kern="1200">
          <a:solidFill>
            <a:schemeClr val="tx1"/>
          </a:solidFill>
          <a:latin typeface="+mn-lt"/>
          <a:ea typeface="+mn-ea"/>
          <a:cs typeface="+mn-cs"/>
        </a:defRPr>
      </a:lvl3pPr>
      <a:lvl4pPr marL="7680325"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4pPr>
      <a:lvl5pPr marL="9874250"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228599" y="19243891"/>
            <a:ext cx="13499482" cy="12074307"/>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pitchFamily="34" charset="0"/>
              <a:cs typeface="Arial" pitchFamily="34" charset="0"/>
            </a:endParaRPr>
          </a:p>
        </p:txBody>
      </p:sp>
      <p:sp>
        <p:nvSpPr>
          <p:cNvPr id="4" name="Rectangle 2"/>
          <p:cNvSpPr txBox="1">
            <a:spLocks noChangeArrowheads="1"/>
          </p:cNvSpPr>
          <p:nvPr/>
        </p:nvSpPr>
        <p:spPr bwMode="auto">
          <a:xfrm>
            <a:off x="393524" y="173667"/>
            <a:ext cx="26671716" cy="3018820"/>
          </a:xfrm>
          <a:prstGeom prst="rect">
            <a:avLst/>
          </a:prstGeom>
          <a:noFill/>
          <a:ln w="9525">
            <a:noFill/>
            <a:miter lim="800000"/>
            <a:headEnd/>
            <a:tailEnd/>
          </a:ln>
        </p:spPr>
        <p:txBody>
          <a:bodyPr lIns="369484" tIns="184741" rIns="369484" bIns="184741" anchor="ctr"/>
          <a:lstStyle/>
          <a:p>
            <a:pPr algn="ctr" defTabSz="3694113">
              <a:defRPr/>
            </a:pPr>
            <a:r>
              <a:rPr lang="en-US" sz="4800" kern="0" dirty="0">
                <a:solidFill>
                  <a:schemeClr val="bg1"/>
                </a:solidFill>
                <a:latin typeface="Arial Black"/>
                <a:ea typeface="+mj-ea"/>
                <a:cs typeface="Arial Black"/>
              </a:rPr>
              <a:t>TITLE GOES HERE</a:t>
            </a:r>
            <a:endParaRPr lang="en-US" sz="1000" kern="0" dirty="0">
              <a:solidFill>
                <a:schemeClr val="bg1"/>
              </a:solidFill>
              <a:latin typeface="Arial Black"/>
              <a:ea typeface="+mj-ea"/>
              <a:cs typeface="Arial Black"/>
            </a:endParaRPr>
          </a:p>
          <a:p>
            <a:pPr defTabSz="3694113">
              <a:defRPr/>
            </a:pPr>
            <a:r>
              <a:rPr lang="en-US" sz="3500" kern="0" dirty="0">
                <a:solidFill>
                  <a:schemeClr val="bg1"/>
                </a:solidFill>
                <a:latin typeface="Arial Black" panose="020B0A04020102020204" pitchFamily="34" charset="0"/>
                <a:ea typeface="+mj-ea"/>
                <a:cs typeface="Arial" pitchFamily="34" charset="0"/>
              </a:rPr>
              <a:t>Nicholas P. Maxwell &amp; Mark J. Huff</a:t>
            </a:r>
            <a:endParaRPr lang="en-US" sz="3500" i="1" kern="0" dirty="0">
              <a:solidFill>
                <a:schemeClr val="bg1"/>
              </a:solidFill>
              <a:latin typeface="Arial Black" panose="020B0A04020102020204" pitchFamily="34" charset="0"/>
              <a:ea typeface="+mj-ea"/>
              <a:cs typeface="Arial" pitchFamily="34" charset="0"/>
            </a:endParaRPr>
          </a:p>
        </p:txBody>
      </p:sp>
      <p:sp>
        <p:nvSpPr>
          <p:cNvPr id="5" name="Rounded Rectangle 4"/>
          <p:cNvSpPr/>
          <p:nvPr/>
        </p:nvSpPr>
        <p:spPr>
          <a:xfrm>
            <a:off x="198790" y="2903285"/>
            <a:ext cx="13364810" cy="16090906"/>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8" name="Rounded Rectangle 17"/>
          <p:cNvSpPr/>
          <p:nvPr/>
        </p:nvSpPr>
        <p:spPr>
          <a:xfrm>
            <a:off x="27648519" y="19667488"/>
            <a:ext cx="14215091" cy="11650712"/>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3" name="Text Box 4"/>
          <p:cNvSpPr txBox="1">
            <a:spLocks noChangeArrowheads="1"/>
          </p:cNvSpPr>
          <p:nvPr/>
        </p:nvSpPr>
        <p:spPr bwMode="auto">
          <a:xfrm>
            <a:off x="541982" y="2784627"/>
            <a:ext cx="13028978" cy="15786521"/>
          </a:xfrm>
          <a:prstGeom prst="rect">
            <a:avLst/>
          </a:prstGeom>
          <a:noFill/>
          <a:ln w="9525">
            <a:noFill/>
            <a:miter lim="800000"/>
            <a:headEnd/>
            <a:tailEnd/>
          </a:ln>
        </p:spPr>
        <p:txBody>
          <a:bodyPr lIns="170682" tIns="67367" rIns="170682" bIns="67367"/>
          <a:lstStyle/>
          <a:p>
            <a:pPr algn="ctr" defTabSz="1347788" eaLnBrk="0" hangingPunct="0"/>
            <a:r>
              <a:rPr lang="en-US" sz="4800" b="1" dirty="0">
                <a:solidFill>
                  <a:srgbClr val="3A3AB9"/>
                </a:solidFill>
              </a:rPr>
              <a:t>Introduction</a:t>
            </a:r>
          </a:p>
          <a:p>
            <a:pPr defTabSz="1347788" eaLnBrk="0" hangingPunct="0"/>
            <a:endParaRPr lang="en-US" sz="800" dirty="0">
              <a:solidFill>
                <a:srgbClr val="000090"/>
              </a:solidFill>
            </a:endParaRPr>
          </a:p>
          <a:p>
            <a:pPr defTabSz="1347788">
              <a:spcAft>
                <a:spcPts val="1000"/>
              </a:spcAft>
            </a:pPr>
            <a:endParaRPr lang="en-US" sz="200" dirty="0">
              <a:solidFill>
                <a:srgbClr val="000090"/>
              </a:solidFill>
              <a:latin typeface="Calibri" pitchFamily="34" charset="0"/>
              <a:ea typeface="Calibri" pitchFamily="34" charset="0"/>
              <a:cs typeface="Times New Roman" pitchFamily="18" charset="0"/>
            </a:endParaRPr>
          </a:p>
          <a:p>
            <a:pPr defTabSz="1347788">
              <a:spcAft>
                <a:spcPts val="1000"/>
              </a:spcAft>
            </a:pPr>
            <a:r>
              <a:rPr lang="en-US" sz="3400" dirty="0">
                <a:solidFill>
                  <a:srgbClr val="000090"/>
                </a:solidFill>
                <a:latin typeface="Calibri" pitchFamily="34" charset="0"/>
                <a:ea typeface="Calibri" pitchFamily="34" charset="0"/>
                <a:cs typeface="Times New Roman" pitchFamily="18" charset="0"/>
              </a:rPr>
              <a:t>Examining the relationship between one’s predicted versus actual </a:t>
            </a:r>
            <a:r>
              <a:rPr lang="en-US" sz="3200" dirty="0">
                <a:solidFill>
                  <a:srgbClr val="000090"/>
                </a:solidFill>
                <a:latin typeface="Calibri" pitchFamily="34" charset="0"/>
                <a:ea typeface="Calibri" pitchFamily="34" charset="0"/>
                <a:cs typeface="Times New Roman" pitchFamily="18" charset="0"/>
              </a:rPr>
              <a:t>memory performance is the primary goal of metamemory researchers. A common method for examining this relationship is instructing participants to provide judgments of learning (JOLs) in which participants rate the probability that they will be able to later recall a target word from a studied cue-target pair (e.g., bank-interest) when only a cue word is provided at test (e.g., bank-______). </a:t>
            </a:r>
            <a:endParaRPr lang="en-US" sz="2000" dirty="0">
              <a:solidFill>
                <a:srgbClr val="000090"/>
              </a:solidFill>
              <a:latin typeface="Calibri" pitchFamily="34" charset="0"/>
              <a:ea typeface="Calibri" pitchFamily="34" charset="0"/>
              <a:cs typeface="Times New Roman" pitchFamily="18" charset="0"/>
            </a:endParaRPr>
          </a:p>
          <a:p>
            <a:pPr defTabSz="1347788">
              <a:spcAft>
                <a:spcPts val="1000"/>
              </a:spcAft>
            </a:pPr>
            <a:r>
              <a:rPr lang="en-US" sz="3200" dirty="0">
                <a:solidFill>
                  <a:srgbClr val="000090"/>
                </a:solidFill>
                <a:latin typeface="Calibri" pitchFamily="34" charset="0"/>
                <a:ea typeface="Calibri" pitchFamily="34" charset="0"/>
                <a:cs typeface="Times New Roman" pitchFamily="18" charset="0"/>
              </a:rPr>
              <a:t>JOL accuracy is sensitive to the strength of the association between the cue-target pairs as well as the direction of the association. </a:t>
            </a:r>
            <a:r>
              <a:rPr lang="en-US" sz="3200" dirty="0" err="1">
                <a:solidFill>
                  <a:srgbClr val="000090"/>
                </a:solidFill>
                <a:latin typeface="Calibri" pitchFamily="34" charset="0"/>
                <a:ea typeface="Calibri" pitchFamily="34" charset="0"/>
                <a:cs typeface="Times New Roman" pitchFamily="18" charset="0"/>
              </a:rPr>
              <a:t>Koriat</a:t>
            </a:r>
            <a:r>
              <a:rPr lang="en-US" sz="3200" dirty="0">
                <a:solidFill>
                  <a:srgbClr val="000090"/>
                </a:solidFill>
                <a:latin typeface="Calibri" pitchFamily="34" charset="0"/>
                <a:ea typeface="Calibri" pitchFamily="34" charset="0"/>
                <a:cs typeface="Times New Roman" pitchFamily="18" charset="0"/>
              </a:rPr>
              <a:t> and Bjork (2005) showed that when forward associative pairs are studied (e.g., red-hot), JOLs are well calibrated to later recall accuracy. However, an </a:t>
            </a:r>
            <a:r>
              <a:rPr lang="en-US" sz="3200" i="1" dirty="0">
                <a:solidFill>
                  <a:srgbClr val="000090"/>
                </a:solidFill>
                <a:latin typeface="Calibri" pitchFamily="34" charset="0"/>
                <a:ea typeface="Calibri" pitchFamily="34" charset="0"/>
                <a:cs typeface="Times New Roman" pitchFamily="18" charset="0"/>
              </a:rPr>
              <a:t>Illusion of Competence</a:t>
            </a:r>
            <a:r>
              <a:rPr lang="en-US" sz="3200" dirty="0">
                <a:solidFill>
                  <a:srgbClr val="000090"/>
                </a:solidFill>
                <a:latin typeface="Calibri" pitchFamily="34" charset="0"/>
                <a:ea typeface="Calibri" pitchFamily="34" charset="0"/>
                <a:cs typeface="Times New Roman" pitchFamily="18" charset="0"/>
              </a:rPr>
              <a:t> was found for backward associative pairs (e.g., hot-red) in which JOL estimates exceeded later cued recall rates, a pattern that also extends to identical item pairs (Castel, McCabe, &amp; Roediger, 2007). </a:t>
            </a:r>
            <a:endParaRPr lang="en-US" sz="2000" dirty="0">
              <a:solidFill>
                <a:srgbClr val="000090"/>
              </a:solidFill>
              <a:latin typeface="Calibri" pitchFamily="34" charset="0"/>
              <a:ea typeface="Calibri" pitchFamily="34" charset="0"/>
              <a:cs typeface="Times New Roman" pitchFamily="18" charset="0"/>
            </a:endParaRPr>
          </a:p>
          <a:p>
            <a:pPr defTabSz="1347788">
              <a:spcAft>
                <a:spcPts val="1000"/>
              </a:spcAft>
            </a:pPr>
            <a:r>
              <a:rPr lang="en-US" sz="3200" dirty="0">
                <a:solidFill>
                  <a:srgbClr val="000090"/>
                </a:solidFill>
                <a:latin typeface="Calibri" pitchFamily="34" charset="0"/>
                <a:ea typeface="Calibri" pitchFamily="34" charset="0"/>
                <a:cs typeface="Times New Roman" pitchFamily="18" charset="0"/>
              </a:rPr>
              <a:t>The present study builds upon previous findings by comparing asymmetric forward and backward associates to symmetrical associates (e.g., on-off) and unrelated pairs (e.g., cat-pencil) to more closely examine the role of associative direction on JOLs and cued-recall accuracy across several experimental manipulations. Additionally, we provide calibration plots, which plot JOL ratings as a function of recall accuracy to determine whether the calibration between JOLs and recall depends upon the relative JOL rating that is provided. </a:t>
            </a:r>
            <a:endParaRPr lang="en-US" sz="2800" dirty="0">
              <a:solidFill>
                <a:srgbClr val="000090"/>
              </a:solidFill>
              <a:highlight>
                <a:srgbClr val="FFFF00"/>
              </a:highlight>
              <a:latin typeface="Calibri" pitchFamily="34" charset="0"/>
              <a:ea typeface="Calibri" pitchFamily="34" charset="0"/>
              <a:cs typeface="Times New Roman" pitchFamily="18" charset="0"/>
            </a:endParaRPr>
          </a:p>
          <a:p>
            <a:pPr defTabSz="1347788">
              <a:spcAft>
                <a:spcPts val="1000"/>
              </a:spcAft>
            </a:pPr>
            <a:r>
              <a:rPr lang="en-US" sz="3200" dirty="0">
                <a:solidFill>
                  <a:srgbClr val="000090"/>
                </a:solidFill>
                <a:latin typeface="Calibri" pitchFamily="34" charset="0"/>
                <a:ea typeface="Calibri" pitchFamily="34" charset="0"/>
                <a:cs typeface="Times New Roman" pitchFamily="18" charset="0"/>
              </a:rPr>
              <a:t>In Experiment 1, participants made JOLs concurrently with study. Experiment 2 introduced a 5 second response deadline which limited the amount of time subjects spend encoding item pairs.  Experiment 3 used a classic immediate JOL instructions in which JOLs were elicited immediately following study. Finally, Experiment 4 employed a delayed JOL task in which participants solved arithmetic problems in between pair study and when judgments were elicited. </a:t>
            </a:r>
            <a:endParaRPr lang="en-US" sz="1400" dirty="0">
              <a:solidFill>
                <a:srgbClr val="000090"/>
              </a:solidFill>
              <a:latin typeface="Calibri" pitchFamily="34" charset="0"/>
              <a:ea typeface="Calibri" pitchFamily="34" charset="0"/>
              <a:cs typeface="Times New Roman" pitchFamily="18" charset="0"/>
            </a:endParaRPr>
          </a:p>
        </p:txBody>
      </p:sp>
      <p:sp>
        <p:nvSpPr>
          <p:cNvPr id="15368" name="TextBox 24"/>
          <p:cNvSpPr txBox="1">
            <a:spLocks noChangeArrowheads="1"/>
          </p:cNvSpPr>
          <p:nvPr/>
        </p:nvSpPr>
        <p:spPr bwMode="auto">
          <a:xfrm>
            <a:off x="1747871" y="20513695"/>
            <a:ext cx="10617200" cy="1508105"/>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00FF"/>
                </a:solidFill>
              </a:rPr>
              <a:t>Materials</a:t>
            </a:r>
          </a:p>
          <a:p>
            <a:pPr algn="ctr" defTabSz="1347788" eaLnBrk="0" hangingPunct="0"/>
            <a:endParaRPr lang="en-US" sz="4400" b="1" dirty="0">
              <a:solidFill>
                <a:srgbClr val="0000FF"/>
              </a:solidFill>
            </a:endParaRPr>
          </a:p>
        </p:txBody>
      </p:sp>
      <p:sp>
        <p:nvSpPr>
          <p:cNvPr id="54" name="Text Box 4"/>
          <p:cNvSpPr txBox="1">
            <a:spLocks noChangeArrowheads="1"/>
          </p:cNvSpPr>
          <p:nvPr/>
        </p:nvSpPr>
        <p:spPr bwMode="auto">
          <a:xfrm>
            <a:off x="28106463" y="19518460"/>
            <a:ext cx="13943647" cy="12028339"/>
          </a:xfrm>
          <a:prstGeom prst="rect">
            <a:avLst/>
          </a:prstGeom>
          <a:noFill/>
          <a:ln w="9525">
            <a:noFill/>
            <a:miter lim="800000"/>
            <a:headEnd/>
            <a:tailEnd/>
          </a:ln>
        </p:spPr>
        <p:txBody>
          <a:bodyPr lIns="170682" tIns="67367" rIns="170682" bIns="67367"/>
          <a:lstStyle/>
          <a:p>
            <a:pPr algn="ctr" defTabSz="1347788" eaLnBrk="0" hangingPunct="0"/>
            <a:r>
              <a:rPr lang="en-US" sz="4800" b="1" dirty="0">
                <a:solidFill>
                  <a:srgbClr val="0000FF"/>
                </a:solidFill>
              </a:rPr>
              <a:t>Conclusions</a:t>
            </a:r>
          </a:p>
          <a:p>
            <a:pPr defTabSz="1347788"/>
            <a:r>
              <a:rPr lang="en-US" sz="3000" dirty="0">
                <a:solidFill>
                  <a:srgbClr val="000090"/>
                </a:solidFill>
                <a:latin typeface="+mn-lt"/>
              </a:rPr>
              <a:t>Replicating previous work, All experiments showed that JOL ratings for backward pairs exceeded later recall accuracy—an illusion of competence. A similar pattern was found for symmetrical and unrelated pairs, though the pattern was less robust. Forward pairs in contrast, were well calibrated. Calibration plots indicated that JOL overconfidence similarly differed across pair types with symmetrical and forward overconfidence only occurring for relatively high JOL ratings (80% or greater), whereas backward and unrelated pairs showed JOL overconfidence at much lower ratings.</a:t>
            </a:r>
          </a:p>
          <a:p>
            <a:pPr defTabSz="1347788"/>
            <a:endParaRPr lang="en-US" sz="3000" dirty="0">
              <a:solidFill>
                <a:srgbClr val="000090"/>
              </a:solidFill>
              <a:latin typeface="+mn-lt"/>
            </a:endParaRPr>
          </a:p>
          <a:p>
            <a:pPr defTabSz="1347788"/>
            <a:r>
              <a:rPr lang="en-US" sz="3000" dirty="0">
                <a:solidFill>
                  <a:srgbClr val="000090"/>
                </a:solidFill>
                <a:highlight>
                  <a:srgbClr val="FFFF00"/>
                </a:highlight>
                <a:latin typeface="+mn-lt"/>
              </a:rPr>
              <a:t>Experiment 2 examined whether including a deadline for study and JOL ratings would affect JOL/Recall calibration. While it was expected that less time spent at encoding should result in fewer items correctly recalled (thus increasing the illusion of competence), findings from Experiment 2 do not support this. Instead, we conclude that the high calibration of forward pairs makes them resistant to illusions of competence, even when limited time is allocated for study and judgment making.</a:t>
            </a:r>
          </a:p>
          <a:p>
            <a:pPr defTabSz="1347788"/>
            <a:endParaRPr lang="en-US" sz="3000" dirty="0">
              <a:solidFill>
                <a:srgbClr val="000090"/>
              </a:solidFill>
              <a:latin typeface="+mn-lt"/>
            </a:endParaRPr>
          </a:p>
          <a:p>
            <a:pPr defTabSz="1347788"/>
            <a:r>
              <a:rPr lang="en-US" sz="3000" dirty="0">
                <a:solidFill>
                  <a:srgbClr val="000090"/>
                </a:solidFill>
                <a:latin typeface="+mn-lt"/>
              </a:rPr>
              <a:t>Our analyses improve upon existing work (e.g., </a:t>
            </a:r>
            <a:r>
              <a:rPr lang="en-US" sz="3000" dirty="0" err="1">
                <a:solidFill>
                  <a:srgbClr val="000090"/>
                </a:solidFill>
                <a:latin typeface="+mn-lt"/>
              </a:rPr>
              <a:t>Koriat</a:t>
            </a:r>
            <a:r>
              <a:rPr lang="en-US" sz="3000" dirty="0">
                <a:solidFill>
                  <a:srgbClr val="000090"/>
                </a:solidFill>
                <a:latin typeface="+mn-lt"/>
              </a:rPr>
              <a:t> &amp; Bjork, 2005; Castel et al., 2007) by assessing the relationship between JOLs and accuracy across JOL ratings and by controlling for potential item effects that may have clouded data interpretations in previous work. Our data indicate that both forward and backward associations are perceived and that participants provide similar JOLs for both types, but backward associates provide less effective cues at test and participants do not adjust their JOLs. Future work will evaluate other means to improve JOL/recall accuracy calibration by training participants about how backward associates can mislead memory estimates.</a:t>
            </a:r>
          </a:p>
          <a:p>
            <a:pPr defTabSz="1347788"/>
            <a:endParaRPr lang="en-US" sz="1400" dirty="0">
              <a:solidFill>
                <a:srgbClr val="000090"/>
              </a:solidFill>
              <a:latin typeface="+mn-lt"/>
            </a:endParaRPr>
          </a:p>
          <a:p>
            <a:pPr defTabSz="1347788"/>
            <a:endParaRPr lang="en-US" sz="1400" b="1" dirty="0">
              <a:solidFill>
                <a:srgbClr val="0000FF"/>
              </a:solidFill>
            </a:endParaRPr>
          </a:p>
          <a:p>
            <a:pPr defTabSz="1347788" eaLnBrk="0" hangingPunct="0"/>
            <a:endParaRPr lang="en-US" sz="800" dirty="0">
              <a:solidFill>
                <a:srgbClr val="000090"/>
              </a:solidFill>
            </a:endParaRPr>
          </a:p>
          <a:p>
            <a:pPr defTabSz="1347788" eaLnBrk="0" hangingPunct="0"/>
            <a:endParaRPr lang="en-US" sz="6000" dirty="0">
              <a:solidFill>
                <a:srgbClr val="000090"/>
              </a:solidFill>
            </a:endParaRPr>
          </a:p>
        </p:txBody>
      </p:sp>
      <p:sp>
        <p:nvSpPr>
          <p:cNvPr id="103" name="Rounded Rectangle 102"/>
          <p:cNvSpPr/>
          <p:nvPr/>
        </p:nvSpPr>
        <p:spPr>
          <a:xfrm>
            <a:off x="27724719" y="2812256"/>
            <a:ext cx="14050609" cy="16706205"/>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5375" name="AutoShape 4"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6" name="AutoShape 6"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7" name="AutoShape 8"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8" name="AutoShape 10"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39" name="Rounded Rectangle 138"/>
          <p:cNvSpPr/>
          <p:nvPr/>
        </p:nvSpPr>
        <p:spPr>
          <a:xfrm>
            <a:off x="13838590" y="2933553"/>
            <a:ext cx="13364810" cy="9652635"/>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40" name="TextBox 24"/>
          <p:cNvSpPr txBox="1">
            <a:spLocks noChangeArrowheads="1"/>
          </p:cNvSpPr>
          <p:nvPr/>
        </p:nvSpPr>
        <p:spPr bwMode="auto">
          <a:xfrm>
            <a:off x="15112357" y="3154778"/>
            <a:ext cx="10617200" cy="1508105"/>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3A3AB9"/>
                </a:solidFill>
              </a:rPr>
              <a:t>General Method</a:t>
            </a:r>
          </a:p>
          <a:p>
            <a:pPr algn="ctr" defTabSz="1347788" eaLnBrk="0" hangingPunct="0"/>
            <a:endParaRPr lang="en-US" sz="4400" b="1" dirty="0">
              <a:solidFill>
                <a:srgbClr val="0000FF"/>
              </a:solidFill>
            </a:endParaRPr>
          </a:p>
        </p:txBody>
      </p:sp>
      <p:sp>
        <p:nvSpPr>
          <p:cNvPr id="145" name="Rounded Rectangle 144"/>
          <p:cNvSpPr/>
          <p:nvPr/>
        </p:nvSpPr>
        <p:spPr>
          <a:xfrm>
            <a:off x="13944600" y="12890988"/>
            <a:ext cx="13487400" cy="16866398"/>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sz="3200" dirty="0">
              <a:solidFill>
                <a:srgbClr val="0080FF"/>
              </a:solidFill>
              <a:latin typeface="Arial" pitchFamily="34" charset="0"/>
              <a:cs typeface="Arial" pitchFamily="34" charset="0"/>
            </a:endParaRPr>
          </a:p>
        </p:txBody>
      </p:sp>
      <p:sp>
        <p:nvSpPr>
          <p:cNvPr id="131" name="Rounded Rectangle 130"/>
          <p:cNvSpPr/>
          <p:nvPr/>
        </p:nvSpPr>
        <p:spPr>
          <a:xfrm>
            <a:off x="14173200" y="29937618"/>
            <a:ext cx="13487400" cy="1435515"/>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r>
              <a:rPr lang="en-US" sz="3200" dirty="0">
                <a:solidFill>
                  <a:schemeClr val="tx1"/>
                </a:solidFill>
                <a:latin typeface="+mj-lt"/>
                <a:cs typeface="Arial" pitchFamily="34" charset="0"/>
              </a:rPr>
              <a:t>Correspondence can be addressed to nicholas.maxwell@usm.edu.  </a:t>
            </a:r>
          </a:p>
          <a:p>
            <a:pPr algn="ctr" defTabSz="2194560" fontAlgn="auto">
              <a:spcBef>
                <a:spcPts val="0"/>
              </a:spcBef>
              <a:spcAft>
                <a:spcPts val="0"/>
              </a:spcAft>
              <a:defRPr/>
            </a:pPr>
            <a:r>
              <a:rPr lang="en-US" sz="3200" dirty="0">
                <a:solidFill>
                  <a:schemeClr val="tx1"/>
                </a:solidFill>
                <a:latin typeface="+mj-lt"/>
                <a:cs typeface="Arial" pitchFamily="34" charset="0"/>
              </a:rPr>
              <a:t>More info available at: </a:t>
            </a:r>
            <a:r>
              <a:rPr lang="en-US" sz="3200" dirty="0">
                <a:solidFill>
                  <a:srgbClr val="0080FF"/>
                </a:solidFill>
                <a:highlight>
                  <a:srgbClr val="FFFF00"/>
                </a:highlight>
                <a:latin typeface="+mj-lt"/>
                <a:cs typeface="Arial" pitchFamily="34" charset="0"/>
              </a:rPr>
              <a:t>OSF LINK HERE</a:t>
            </a:r>
            <a:r>
              <a:rPr lang="en-US" sz="3200" dirty="0">
                <a:solidFill>
                  <a:schemeClr val="tx1"/>
                </a:solidFill>
              </a:rPr>
              <a:t>| </a:t>
            </a:r>
            <a:r>
              <a:rPr lang="en-US" sz="3200" dirty="0">
                <a:solidFill>
                  <a:srgbClr val="0080FF"/>
                </a:solidFill>
              </a:rPr>
              <a:t>www.github.com/npm27</a:t>
            </a:r>
            <a:endParaRPr lang="en-US" sz="3200" dirty="0">
              <a:solidFill>
                <a:srgbClr val="0080FF"/>
              </a:solidFill>
              <a:latin typeface="+mj-lt"/>
              <a:cs typeface="Arial" pitchFamily="34" charset="0"/>
            </a:endParaRPr>
          </a:p>
        </p:txBody>
      </p:sp>
      <p:sp>
        <p:nvSpPr>
          <p:cNvPr id="217" name="Text Box 4"/>
          <p:cNvSpPr txBox="1">
            <a:spLocks noChangeArrowheads="1"/>
          </p:cNvSpPr>
          <p:nvPr/>
        </p:nvSpPr>
        <p:spPr bwMode="auto">
          <a:xfrm>
            <a:off x="218862" y="25599931"/>
            <a:ext cx="13165335" cy="2857448"/>
          </a:xfrm>
          <a:prstGeom prst="rect">
            <a:avLst/>
          </a:prstGeom>
          <a:noFill/>
          <a:ln w="9525">
            <a:noFill/>
            <a:miter lim="800000"/>
            <a:headEnd/>
            <a:tailEnd/>
          </a:ln>
        </p:spPr>
        <p:txBody>
          <a:bodyPr lIns="170682" tIns="67367" rIns="170682" bIns="67367"/>
          <a:lstStyle/>
          <a:p>
            <a:pPr defTabSz="1347788" eaLnBrk="0" hangingPunct="0"/>
            <a:endParaRPr lang="en-US" sz="800" dirty="0">
              <a:solidFill>
                <a:srgbClr val="000090"/>
              </a:solidFill>
            </a:endParaRPr>
          </a:p>
          <a:p>
            <a:pPr defTabSz="1347788">
              <a:spcAft>
                <a:spcPts val="1000"/>
              </a:spcAft>
            </a:pPr>
            <a:endParaRPr lang="en-US" sz="1000" dirty="0">
              <a:solidFill>
                <a:srgbClr val="000090"/>
              </a:solidFill>
              <a:latin typeface="Calibri" pitchFamily="34" charset="0"/>
              <a:ea typeface="Calibri" pitchFamily="34" charset="0"/>
              <a:cs typeface="Times New Roman" pitchFamily="18" charset="0"/>
            </a:endParaRPr>
          </a:p>
          <a:p>
            <a:pPr defTabSz="1347788">
              <a:spcAft>
                <a:spcPts val="1000"/>
              </a:spcAft>
            </a:pPr>
            <a:endParaRPr lang="en-US" sz="1000" dirty="0">
              <a:solidFill>
                <a:srgbClr val="000090"/>
              </a:solidFill>
              <a:latin typeface="Calibri" pitchFamily="34" charset="0"/>
              <a:ea typeface="Calibri" pitchFamily="34" charset="0"/>
              <a:cs typeface="Times New Roman" pitchFamily="18" charset="0"/>
            </a:endParaRPr>
          </a:p>
          <a:p>
            <a:pPr defTabSz="1347788">
              <a:lnSpc>
                <a:spcPct val="115000"/>
              </a:lnSpc>
              <a:spcAft>
                <a:spcPts val="1000"/>
              </a:spcAft>
            </a:pPr>
            <a:endParaRPr lang="en-US" sz="3400" dirty="0">
              <a:solidFill>
                <a:srgbClr val="000090"/>
              </a:solidFill>
              <a:latin typeface="Calibri" pitchFamily="34" charset="0"/>
              <a:ea typeface="Calibri" pitchFamily="34" charset="0"/>
              <a:cs typeface="Times New Roman" pitchFamily="18" charset="0"/>
            </a:endParaRPr>
          </a:p>
          <a:p>
            <a:pPr defTabSz="1347788">
              <a:lnSpc>
                <a:spcPct val="115000"/>
              </a:lnSpc>
              <a:spcAft>
                <a:spcPts val="1000"/>
              </a:spcAft>
            </a:pPr>
            <a:endParaRPr lang="en-US" sz="3400" dirty="0">
              <a:solidFill>
                <a:srgbClr val="000090"/>
              </a:solidFill>
              <a:latin typeface="Calibri" pitchFamily="34" charset="0"/>
              <a:ea typeface="Calibri" pitchFamily="34" charset="0"/>
              <a:cs typeface="Times New Roman" pitchFamily="18" charset="0"/>
            </a:endParaRPr>
          </a:p>
          <a:p>
            <a:pPr defTabSz="1347788">
              <a:lnSpc>
                <a:spcPct val="115000"/>
              </a:lnSpc>
              <a:spcAft>
                <a:spcPts val="1000"/>
              </a:spcAft>
            </a:pPr>
            <a:r>
              <a:rPr lang="en-US" sz="1400" dirty="0">
                <a:solidFill>
                  <a:srgbClr val="000090"/>
                </a:solidFill>
                <a:latin typeface="Calibri" pitchFamily="34" charset="0"/>
                <a:ea typeface="Calibri" pitchFamily="34" charset="0"/>
                <a:cs typeface="Times New Roman" pitchFamily="18" charset="0"/>
              </a:rPr>
              <a:t>	                     </a:t>
            </a:r>
          </a:p>
        </p:txBody>
      </p:sp>
      <p:grpSp>
        <p:nvGrpSpPr>
          <p:cNvPr id="3" name="Group 2"/>
          <p:cNvGrpSpPr/>
          <p:nvPr/>
        </p:nvGrpSpPr>
        <p:grpSpPr>
          <a:xfrm>
            <a:off x="14401801" y="4267194"/>
            <a:ext cx="12157193" cy="4672285"/>
            <a:chOff x="1494866" y="15949348"/>
            <a:chExt cx="10527566" cy="1881246"/>
          </a:xfrm>
        </p:grpSpPr>
        <p:sp>
          <p:nvSpPr>
            <p:cNvPr id="88" name="Rounded Rectangle 87"/>
            <p:cNvSpPr/>
            <p:nvPr/>
          </p:nvSpPr>
          <p:spPr>
            <a:xfrm>
              <a:off x="1494866" y="15949348"/>
              <a:ext cx="3467100" cy="1881246"/>
            </a:xfrm>
            <a:prstGeom prst="roundRect">
              <a:avLst/>
            </a:prstGeom>
            <a:solidFill>
              <a:srgbClr val="09104F"/>
            </a:solidFill>
            <a:ln w="76200">
              <a:solidFill>
                <a:srgbClr val="008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u="sng" dirty="0"/>
                <a:t>Study/JOL:</a:t>
              </a:r>
            </a:p>
            <a:p>
              <a:pPr algn="ctr"/>
              <a:r>
                <a:rPr lang="en-US" sz="3200" b="1" dirty="0"/>
                <a:t>JOL </a:t>
              </a:r>
              <a:r>
                <a:rPr lang="en-US" sz="3200" b="1"/>
                <a:t>Ratings </a:t>
              </a:r>
            </a:p>
            <a:p>
              <a:pPr algn="ctr"/>
              <a:r>
                <a:rPr lang="en-US" sz="3200" b="1"/>
                <a:t>(0-100 Scale)</a:t>
              </a:r>
              <a:endParaRPr lang="en-US" sz="3200" b="1" dirty="0"/>
            </a:p>
            <a:p>
              <a:pPr algn="ctr"/>
              <a:endParaRPr lang="en-US" sz="1200" b="1" u="sng" dirty="0"/>
            </a:p>
            <a:p>
              <a:pPr algn="ctr"/>
              <a:r>
                <a:rPr lang="en-US" sz="3200" b="1" dirty="0"/>
                <a:t>Forward, Backward, Unrelated, and Symmetrical Pairs</a:t>
              </a:r>
            </a:p>
          </p:txBody>
        </p:sp>
        <p:sp>
          <p:nvSpPr>
            <p:cNvPr id="89" name="Rounded Rectangle 88"/>
            <p:cNvSpPr/>
            <p:nvPr/>
          </p:nvSpPr>
          <p:spPr>
            <a:xfrm>
              <a:off x="5509159" y="15982573"/>
              <a:ext cx="2303835" cy="1838325"/>
            </a:xfrm>
            <a:prstGeom prst="roundRect">
              <a:avLst/>
            </a:prstGeom>
            <a:solidFill>
              <a:srgbClr val="09104F"/>
            </a:solidFill>
            <a:ln w="76200">
              <a:solidFill>
                <a:srgbClr val="008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u="sng" dirty="0"/>
            </a:p>
            <a:p>
              <a:pPr algn="ctr"/>
              <a:endParaRPr lang="en-US" sz="1200" b="1" u="sng" dirty="0"/>
            </a:p>
          </p:txBody>
        </p:sp>
        <p:sp>
          <p:nvSpPr>
            <p:cNvPr id="90" name="Rounded Rectangle 89"/>
            <p:cNvSpPr/>
            <p:nvPr/>
          </p:nvSpPr>
          <p:spPr>
            <a:xfrm>
              <a:off x="8555332" y="15980031"/>
              <a:ext cx="3467100" cy="1838325"/>
            </a:xfrm>
            <a:prstGeom prst="roundRect">
              <a:avLst/>
            </a:prstGeom>
            <a:solidFill>
              <a:srgbClr val="09104F"/>
            </a:solidFill>
            <a:ln w="76200">
              <a:solidFill>
                <a:srgbClr val="008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u="sng" dirty="0"/>
                <a:t>Test:</a:t>
              </a:r>
            </a:p>
            <a:p>
              <a:pPr algn="ctr"/>
              <a:endParaRPr lang="en-US" sz="3200" b="1" dirty="0"/>
            </a:p>
            <a:p>
              <a:pPr algn="ctr"/>
              <a:r>
                <a:rPr lang="en-US" sz="4000" b="1" dirty="0"/>
                <a:t>Cued-Recall</a:t>
              </a:r>
            </a:p>
          </p:txBody>
        </p:sp>
        <p:sp>
          <p:nvSpPr>
            <p:cNvPr id="91" name="Right Arrow 90"/>
            <p:cNvSpPr/>
            <p:nvPr/>
          </p:nvSpPr>
          <p:spPr>
            <a:xfrm>
              <a:off x="4422292" y="16532292"/>
              <a:ext cx="1551566" cy="535132"/>
            </a:xfrm>
            <a:prstGeom prst="rightArrow">
              <a:avLst/>
            </a:prstGeom>
            <a:solidFill>
              <a:srgbClr val="0080FF"/>
            </a:solidFill>
            <a:ln w="476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00" b="1" dirty="0"/>
            </a:p>
          </p:txBody>
        </p:sp>
      </p:grpSp>
      <p:sp>
        <p:nvSpPr>
          <p:cNvPr id="16" name="TextBox 15">
            <a:extLst>
              <a:ext uri="{FF2B5EF4-FFF2-40B4-BE49-F238E27FC236}">
                <a16:creationId xmlns:a16="http://schemas.microsoft.com/office/drawing/2014/main" id="{3C5EC5DF-A9A9-470A-8618-AC250CB99FE3}"/>
              </a:ext>
            </a:extLst>
          </p:cNvPr>
          <p:cNvSpPr txBox="1"/>
          <p:nvPr/>
        </p:nvSpPr>
        <p:spPr>
          <a:xfrm>
            <a:off x="19365069" y="6019800"/>
            <a:ext cx="2199531" cy="1446550"/>
          </a:xfrm>
          <a:prstGeom prst="rect">
            <a:avLst/>
          </a:prstGeom>
          <a:noFill/>
        </p:spPr>
        <p:txBody>
          <a:bodyPr wrap="square" rtlCol="0">
            <a:spAutoFit/>
          </a:bodyPr>
          <a:lstStyle/>
          <a:p>
            <a:pPr lvl="0" algn="ctr"/>
            <a:r>
              <a:rPr lang="en-US" sz="4400" b="1" dirty="0">
                <a:solidFill>
                  <a:prstClr val="white"/>
                </a:solidFill>
                <a:latin typeface="Calibri"/>
                <a:cs typeface="+mn-cs"/>
              </a:rPr>
              <a:t>Filler Task</a:t>
            </a:r>
            <a:endParaRPr lang="en-US" sz="4400" b="1" u="sng" dirty="0">
              <a:solidFill>
                <a:prstClr val="white"/>
              </a:solidFill>
              <a:latin typeface="Calibri"/>
              <a:cs typeface="+mn-cs"/>
            </a:endParaRPr>
          </a:p>
        </p:txBody>
      </p:sp>
      <p:sp>
        <p:nvSpPr>
          <p:cNvPr id="112" name="TextBox 24">
            <a:extLst>
              <a:ext uri="{FF2B5EF4-FFF2-40B4-BE49-F238E27FC236}">
                <a16:creationId xmlns:a16="http://schemas.microsoft.com/office/drawing/2014/main" id="{8B5AC808-2DBA-461C-B074-955314A9EF50}"/>
              </a:ext>
            </a:extLst>
          </p:cNvPr>
          <p:cNvSpPr txBox="1">
            <a:spLocks noChangeArrowheads="1"/>
          </p:cNvSpPr>
          <p:nvPr/>
        </p:nvSpPr>
        <p:spPr bwMode="auto">
          <a:xfrm>
            <a:off x="647065" y="21259800"/>
            <a:ext cx="5651092" cy="4508927"/>
          </a:xfrm>
          <a:prstGeom prst="rect">
            <a:avLst/>
          </a:prstGeom>
          <a:noFill/>
          <a:ln w="9525">
            <a:noFill/>
            <a:miter lim="800000"/>
            <a:headEnd/>
            <a:tailEnd/>
          </a:ln>
        </p:spPr>
        <p:txBody>
          <a:bodyPr wrap="square">
            <a:spAutoFit/>
          </a:bodyPr>
          <a:lstStyle/>
          <a:p>
            <a:pPr algn="ctr" defTabSz="1347788" eaLnBrk="0" hangingPunct="0"/>
            <a:endParaRPr lang="en-US" sz="3600" b="1" u="sng" dirty="0">
              <a:solidFill>
                <a:srgbClr val="000090"/>
              </a:solidFill>
            </a:endParaRPr>
          </a:p>
          <a:p>
            <a:pPr algn="ctr" defTabSz="1347788" eaLnBrk="0" hangingPunct="0"/>
            <a:r>
              <a:rPr lang="en-US" sz="3600" b="1" u="sng" dirty="0">
                <a:solidFill>
                  <a:srgbClr val="000090"/>
                </a:solidFill>
              </a:rPr>
              <a:t>Forward Pairs</a:t>
            </a:r>
          </a:p>
          <a:p>
            <a:pPr algn="ctr" defTabSz="1347788" eaLnBrk="0" hangingPunct="0"/>
            <a:endParaRPr lang="en-US" sz="1100" dirty="0">
              <a:solidFill>
                <a:srgbClr val="000090"/>
              </a:solidFill>
            </a:endParaRPr>
          </a:p>
          <a:p>
            <a:pPr algn="ctr" defTabSz="1347788" eaLnBrk="0" hangingPunct="0"/>
            <a:r>
              <a:rPr lang="en-US" sz="3400" b="1" dirty="0">
                <a:solidFill>
                  <a:srgbClr val="0000FF"/>
                </a:solidFill>
              </a:rPr>
              <a:t>Wage – Money</a:t>
            </a:r>
          </a:p>
          <a:p>
            <a:pPr algn="ctr" defTabSz="1347788" eaLnBrk="0" hangingPunct="0"/>
            <a:r>
              <a:rPr lang="en-US" sz="3400" b="1" dirty="0">
                <a:solidFill>
                  <a:srgbClr val="0000FF"/>
                </a:solidFill>
              </a:rPr>
              <a:t>Chisel – Hammer</a:t>
            </a:r>
          </a:p>
          <a:p>
            <a:pPr algn="ctr" defTabSz="1347788" eaLnBrk="0" hangingPunct="0"/>
            <a:r>
              <a:rPr lang="en-US" sz="3400" b="1" dirty="0">
                <a:solidFill>
                  <a:srgbClr val="0000FF"/>
                </a:solidFill>
              </a:rPr>
              <a:t>Editor – News</a:t>
            </a:r>
          </a:p>
          <a:p>
            <a:pPr algn="ctr" defTabSz="1347788" eaLnBrk="0" hangingPunct="0"/>
            <a:r>
              <a:rPr lang="en-US" sz="3400" b="1" dirty="0">
                <a:solidFill>
                  <a:srgbClr val="0000FF"/>
                </a:solidFill>
              </a:rPr>
              <a:t>Way – Out</a:t>
            </a:r>
          </a:p>
          <a:p>
            <a:pPr algn="ctr" defTabSz="1347788" eaLnBrk="0" hangingPunct="0"/>
            <a:r>
              <a:rPr lang="en-US" sz="3400" b="1" dirty="0">
                <a:solidFill>
                  <a:srgbClr val="0000FF"/>
                </a:solidFill>
              </a:rPr>
              <a:t>Credit – Card</a:t>
            </a:r>
          </a:p>
          <a:p>
            <a:pPr algn="ctr" defTabSz="1347788" eaLnBrk="0" hangingPunct="0"/>
            <a:endParaRPr lang="en-US" sz="3400" b="1" dirty="0">
              <a:solidFill>
                <a:srgbClr val="0000FF"/>
              </a:solidFill>
            </a:endParaRPr>
          </a:p>
        </p:txBody>
      </p:sp>
      <p:sp>
        <p:nvSpPr>
          <p:cNvPr id="113" name="TextBox 24">
            <a:extLst>
              <a:ext uri="{FF2B5EF4-FFF2-40B4-BE49-F238E27FC236}">
                <a16:creationId xmlns:a16="http://schemas.microsoft.com/office/drawing/2014/main" id="{921A2012-3E29-4297-8153-3BC26EBFC93F}"/>
              </a:ext>
            </a:extLst>
          </p:cNvPr>
          <p:cNvSpPr txBox="1">
            <a:spLocks noChangeArrowheads="1"/>
          </p:cNvSpPr>
          <p:nvPr/>
        </p:nvSpPr>
        <p:spPr bwMode="auto">
          <a:xfrm>
            <a:off x="7525444" y="21259800"/>
            <a:ext cx="5651092" cy="3985706"/>
          </a:xfrm>
          <a:prstGeom prst="rect">
            <a:avLst/>
          </a:prstGeom>
          <a:noFill/>
          <a:ln w="9525">
            <a:noFill/>
            <a:miter lim="800000"/>
            <a:headEnd/>
            <a:tailEnd/>
          </a:ln>
        </p:spPr>
        <p:txBody>
          <a:bodyPr wrap="square">
            <a:spAutoFit/>
          </a:bodyPr>
          <a:lstStyle/>
          <a:p>
            <a:pPr algn="ctr" defTabSz="1347788" eaLnBrk="0" hangingPunct="0"/>
            <a:endParaRPr lang="en-US" sz="3600" b="1" u="sng" dirty="0">
              <a:solidFill>
                <a:srgbClr val="000090"/>
              </a:solidFill>
            </a:endParaRPr>
          </a:p>
          <a:p>
            <a:pPr algn="ctr" defTabSz="1347788" eaLnBrk="0" hangingPunct="0"/>
            <a:r>
              <a:rPr lang="en-US" sz="3600" b="1" u="sng" dirty="0">
                <a:solidFill>
                  <a:srgbClr val="000090"/>
                </a:solidFill>
              </a:rPr>
              <a:t>Backward Pairs</a:t>
            </a:r>
          </a:p>
          <a:p>
            <a:pPr algn="ctr" defTabSz="1347788" eaLnBrk="0" hangingPunct="0"/>
            <a:endParaRPr lang="en-US" sz="1100" b="1" dirty="0">
              <a:solidFill>
                <a:srgbClr val="0000FF"/>
              </a:solidFill>
            </a:endParaRPr>
          </a:p>
          <a:p>
            <a:pPr algn="ctr" defTabSz="1347788" eaLnBrk="0" hangingPunct="0"/>
            <a:r>
              <a:rPr lang="en-US" sz="3400" b="1" dirty="0">
                <a:solidFill>
                  <a:srgbClr val="0000FF"/>
                </a:solidFill>
              </a:rPr>
              <a:t>Money – Wage</a:t>
            </a:r>
          </a:p>
          <a:p>
            <a:pPr algn="ctr" defTabSz="1347788" eaLnBrk="0" hangingPunct="0"/>
            <a:r>
              <a:rPr lang="en-US" sz="3400" b="1" dirty="0">
                <a:solidFill>
                  <a:srgbClr val="0000FF"/>
                </a:solidFill>
              </a:rPr>
              <a:t>Hammer – Chisel</a:t>
            </a:r>
          </a:p>
          <a:p>
            <a:pPr algn="ctr" defTabSz="1347788" eaLnBrk="0" hangingPunct="0"/>
            <a:r>
              <a:rPr lang="en-US" sz="3400" b="1" dirty="0">
                <a:solidFill>
                  <a:srgbClr val="0000FF"/>
                </a:solidFill>
              </a:rPr>
              <a:t>News – Editor</a:t>
            </a:r>
          </a:p>
          <a:p>
            <a:pPr algn="ctr" defTabSz="1347788" eaLnBrk="0" hangingPunct="0"/>
            <a:r>
              <a:rPr lang="en-US" sz="3400" b="1" dirty="0">
                <a:solidFill>
                  <a:srgbClr val="0000FF"/>
                </a:solidFill>
              </a:rPr>
              <a:t>Out – Way</a:t>
            </a:r>
          </a:p>
          <a:p>
            <a:pPr algn="ctr" defTabSz="1347788" eaLnBrk="0" hangingPunct="0"/>
            <a:r>
              <a:rPr lang="en-US" sz="3400" b="1" dirty="0">
                <a:solidFill>
                  <a:srgbClr val="0000FF"/>
                </a:solidFill>
              </a:rPr>
              <a:t>Card – Credit</a:t>
            </a:r>
          </a:p>
        </p:txBody>
      </p:sp>
      <p:sp>
        <p:nvSpPr>
          <p:cNvPr id="114" name="TextBox 24">
            <a:extLst>
              <a:ext uri="{FF2B5EF4-FFF2-40B4-BE49-F238E27FC236}">
                <a16:creationId xmlns:a16="http://schemas.microsoft.com/office/drawing/2014/main" id="{7A0D9510-2EF3-4C8D-9E95-27AF39AA6C72}"/>
              </a:ext>
            </a:extLst>
          </p:cNvPr>
          <p:cNvSpPr txBox="1">
            <a:spLocks noChangeArrowheads="1"/>
          </p:cNvSpPr>
          <p:nvPr/>
        </p:nvSpPr>
        <p:spPr bwMode="auto">
          <a:xfrm>
            <a:off x="656802" y="25132873"/>
            <a:ext cx="5651092" cy="4508927"/>
          </a:xfrm>
          <a:prstGeom prst="rect">
            <a:avLst/>
          </a:prstGeom>
          <a:noFill/>
          <a:ln w="9525">
            <a:noFill/>
            <a:miter lim="800000"/>
            <a:headEnd/>
            <a:tailEnd/>
          </a:ln>
        </p:spPr>
        <p:txBody>
          <a:bodyPr wrap="square">
            <a:spAutoFit/>
          </a:bodyPr>
          <a:lstStyle/>
          <a:p>
            <a:pPr algn="ctr" defTabSz="1347788" eaLnBrk="0" hangingPunct="0"/>
            <a:endParaRPr lang="en-US" sz="3600" b="1" u="sng" dirty="0">
              <a:solidFill>
                <a:srgbClr val="000090"/>
              </a:solidFill>
            </a:endParaRPr>
          </a:p>
          <a:p>
            <a:pPr algn="ctr" defTabSz="1347788" eaLnBrk="0" hangingPunct="0"/>
            <a:r>
              <a:rPr lang="en-US" sz="3600" b="1" u="sng" dirty="0">
                <a:solidFill>
                  <a:srgbClr val="000090"/>
                </a:solidFill>
              </a:rPr>
              <a:t>Symmetrical Pairs</a:t>
            </a:r>
          </a:p>
          <a:p>
            <a:pPr algn="ctr" defTabSz="1347788" eaLnBrk="0" hangingPunct="0"/>
            <a:endParaRPr lang="en-US" sz="1100" b="1" dirty="0">
              <a:solidFill>
                <a:srgbClr val="0000FF"/>
              </a:solidFill>
            </a:endParaRPr>
          </a:p>
          <a:p>
            <a:pPr algn="ctr" defTabSz="1347788" eaLnBrk="0" hangingPunct="0"/>
            <a:r>
              <a:rPr lang="en-US" sz="3400" b="1" dirty="0">
                <a:solidFill>
                  <a:srgbClr val="0000FF"/>
                </a:solidFill>
              </a:rPr>
              <a:t>Due – Assignment</a:t>
            </a:r>
          </a:p>
          <a:p>
            <a:pPr algn="ctr" defTabSz="1347788" eaLnBrk="0" hangingPunct="0"/>
            <a:r>
              <a:rPr lang="en-US" sz="3400" b="1" dirty="0">
                <a:solidFill>
                  <a:srgbClr val="0000FF"/>
                </a:solidFill>
              </a:rPr>
              <a:t>Kidney – Liver</a:t>
            </a:r>
          </a:p>
          <a:p>
            <a:pPr algn="ctr" defTabSz="1347788" eaLnBrk="0" hangingPunct="0"/>
            <a:r>
              <a:rPr lang="en-US" sz="3400" b="1" dirty="0">
                <a:solidFill>
                  <a:srgbClr val="0000FF"/>
                </a:solidFill>
              </a:rPr>
              <a:t>Shoe – Foot</a:t>
            </a:r>
          </a:p>
          <a:p>
            <a:pPr algn="ctr" defTabSz="1347788" eaLnBrk="0" hangingPunct="0"/>
            <a:r>
              <a:rPr lang="en-US" sz="3400" b="1" dirty="0">
                <a:solidFill>
                  <a:srgbClr val="0000FF"/>
                </a:solidFill>
              </a:rPr>
              <a:t>Honey – Bee</a:t>
            </a:r>
          </a:p>
          <a:p>
            <a:pPr algn="ctr" defTabSz="1347788" eaLnBrk="0" hangingPunct="0"/>
            <a:r>
              <a:rPr lang="en-US" sz="3400" b="1" dirty="0">
                <a:solidFill>
                  <a:srgbClr val="0000FF"/>
                </a:solidFill>
              </a:rPr>
              <a:t>Circle – Round</a:t>
            </a:r>
          </a:p>
          <a:p>
            <a:pPr algn="ctr" defTabSz="1347788" eaLnBrk="0" hangingPunct="0"/>
            <a:endParaRPr lang="en-US" sz="3400" b="1" dirty="0">
              <a:solidFill>
                <a:srgbClr val="0000FF"/>
              </a:solidFill>
            </a:endParaRPr>
          </a:p>
        </p:txBody>
      </p:sp>
      <p:sp>
        <p:nvSpPr>
          <p:cNvPr id="115" name="TextBox 24">
            <a:extLst>
              <a:ext uri="{FF2B5EF4-FFF2-40B4-BE49-F238E27FC236}">
                <a16:creationId xmlns:a16="http://schemas.microsoft.com/office/drawing/2014/main" id="{EF97F6E6-9AAA-4F3B-855B-44AF4D287130}"/>
              </a:ext>
            </a:extLst>
          </p:cNvPr>
          <p:cNvSpPr txBox="1">
            <a:spLocks noChangeArrowheads="1"/>
          </p:cNvSpPr>
          <p:nvPr/>
        </p:nvSpPr>
        <p:spPr bwMode="auto">
          <a:xfrm>
            <a:off x="7460948" y="25122694"/>
            <a:ext cx="5651092" cy="3985706"/>
          </a:xfrm>
          <a:prstGeom prst="rect">
            <a:avLst/>
          </a:prstGeom>
          <a:noFill/>
          <a:ln w="9525">
            <a:noFill/>
            <a:miter lim="800000"/>
            <a:headEnd/>
            <a:tailEnd/>
          </a:ln>
        </p:spPr>
        <p:txBody>
          <a:bodyPr wrap="square">
            <a:spAutoFit/>
          </a:bodyPr>
          <a:lstStyle/>
          <a:p>
            <a:pPr algn="ctr" defTabSz="1347788" eaLnBrk="0" hangingPunct="0"/>
            <a:endParaRPr lang="en-US" sz="3600" b="1" u="sng" dirty="0">
              <a:solidFill>
                <a:srgbClr val="000090"/>
              </a:solidFill>
            </a:endParaRPr>
          </a:p>
          <a:p>
            <a:pPr algn="ctr" defTabSz="1347788" eaLnBrk="0" hangingPunct="0"/>
            <a:r>
              <a:rPr lang="en-US" sz="3600" b="1" u="sng" dirty="0">
                <a:solidFill>
                  <a:srgbClr val="000090"/>
                </a:solidFill>
              </a:rPr>
              <a:t>Unrelated Pairs</a:t>
            </a:r>
          </a:p>
          <a:p>
            <a:pPr algn="ctr" defTabSz="1347788" eaLnBrk="0" hangingPunct="0"/>
            <a:endParaRPr lang="en-US" sz="1100" b="1" dirty="0">
              <a:solidFill>
                <a:srgbClr val="0000FF"/>
              </a:solidFill>
            </a:endParaRPr>
          </a:p>
          <a:p>
            <a:pPr algn="ctr" defTabSz="1347788" eaLnBrk="0" hangingPunct="0"/>
            <a:r>
              <a:rPr lang="en-US" sz="3400" b="1" dirty="0">
                <a:solidFill>
                  <a:srgbClr val="0000FF"/>
                </a:solidFill>
              </a:rPr>
              <a:t>Park – Hungry</a:t>
            </a:r>
          </a:p>
          <a:p>
            <a:pPr algn="ctr" defTabSz="1347788" eaLnBrk="0" hangingPunct="0"/>
            <a:r>
              <a:rPr lang="en-US" sz="3400" b="1" dirty="0">
                <a:solidFill>
                  <a:srgbClr val="0000FF"/>
                </a:solidFill>
              </a:rPr>
              <a:t>Lift – Woman</a:t>
            </a:r>
          </a:p>
          <a:p>
            <a:pPr algn="ctr" defTabSz="1347788" eaLnBrk="0" hangingPunct="0"/>
            <a:r>
              <a:rPr lang="en-US" sz="3400" b="1" dirty="0">
                <a:solidFill>
                  <a:srgbClr val="0000FF"/>
                </a:solidFill>
              </a:rPr>
              <a:t>Soon – Belt</a:t>
            </a:r>
          </a:p>
          <a:p>
            <a:pPr algn="ctr" defTabSz="1347788" eaLnBrk="0" hangingPunct="0"/>
            <a:r>
              <a:rPr lang="en-US" sz="3400" b="1" dirty="0">
                <a:solidFill>
                  <a:srgbClr val="0000FF"/>
                </a:solidFill>
              </a:rPr>
              <a:t>Discover – Floor</a:t>
            </a:r>
          </a:p>
          <a:p>
            <a:pPr algn="ctr" defTabSz="1347788" eaLnBrk="0" hangingPunct="0"/>
            <a:r>
              <a:rPr lang="en-US" sz="3400" b="1" dirty="0">
                <a:solidFill>
                  <a:srgbClr val="0000FF"/>
                </a:solidFill>
              </a:rPr>
              <a:t>Artery – Bronze</a:t>
            </a:r>
          </a:p>
        </p:txBody>
      </p:sp>
      <p:sp>
        <p:nvSpPr>
          <p:cNvPr id="120" name="TextBox 119">
            <a:extLst>
              <a:ext uri="{FF2B5EF4-FFF2-40B4-BE49-F238E27FC236}">
                <a16:creationId xmlns:a16="http://schemas.microsoft.com/office/drawing/2014/main" id="{1C127CEB-EF12-4B7A-95BA-DCF5643AEA3A}"/>
              </a:ext>
            </a:extLst>
          </p:cNvPr>
          <p:cNvSpPr txBox="1"/>
          <p:nvPr/>
        </p:nvSpPr>
        <p:spPr>
          <a:xfrm>
            <a:off x="914400" y="29358100"/>
            <a:ext cx="12924190" cy="1477328"/>
          </a:xfrm>
          <a:prstGeom prst="rect">
            <a:avLst/>
          </a:prstGeom>
          <a:noFill/>
        </p:spPr>
        <p:txBody>
          <a:bodyPr wrap="square" rtlCol="0">
            <a:spAutoFit/>
          </a:bodyPr>
          <a:lstStyle/>
          <a:p>
            <a:r>
              <a:rPr lang="en-US" sz="3000" dirty="0"/>
              <a:t>40 pairs were created for each associative direction type using the Nelson et al. (2004) free association norms. All study blocks were matched on FSG, length, concreteness, and frequency.</a:t>
            </a:r>
          </a:p>
        </p:txBody>
      </p:sp>
      <p:sp>
        <p:nvSpPr>
          <p:cNvPr id="15374" name="TextBox 24"/>
          <p:cNvSpPr txBox="1">
            <a:spLocks noChangeArrowheads="1"/>
          </p:cNvSpPr>
          <p:nvPr/>
        </p:nvSpPr>
        <p:spPr bwMode="auto">
          <a:xfrm>
            <a:off x="15238713" y="13783209"/>
            <a:ext cx="9372600" cy="1431161"/>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00FF"/>
                </a:solidFill>
              </a:rPr>
              <a:t>Results</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sp>
        <p:nvSpPr>
          <p:cNvPr id="48" name="TextBox 47">
            <a:extLst>
              <a:ext uri="{FF2B5EF4-FFF2-40B4-BE49-F238E27FC236}">
                <a16:creationId xmlns:a16="http://schemas.microsoft.com/office/drawing/2014/main" id="{87EBC50F-5CBA-468F-A2C8-C91D9659D13C}"/>
              </a:ext>
            </a:extLst>
          </p:cNvPr>
          <p:cNvSpPr txBox="1"/>
          <p:nvPr/>
        </p:nvSpPr>
        <p:spPr>
          <a:xfrm>
            <a:off x="30259846" y="18843781"/>
            <a:ext cx="12937108" cy="400110"/>
          </a:xfrm>
          <a:prstGeom prst="rect">
            <a:avLst/>
          </a:prstGeom>
          <a:noFill/>
        </p:spPr>
        <p:txBody>
          <a:bodyPr wrap="square" rtlCol="0">
            <a:spAutoFit/>
          </a:bodyPr>
          <a:lstStyle/>
          <a:p>
            <a:r>
              <a:rPr lang="en-US" sz="2000" b="1" dirty="0"/>
              <a:t>Note: </a:t>
            </a:r>
            <a:r>
              <a:rPr lang="en-US" sz="2000" dirty="0"/>
              <a:t>Overestimation is represented by points falling below the calibration line.</a:t>
            </a:r>
          </a:p>
        </p:txBody>
      </p:sp>
      <p:sp>
        <p:nvSpPr>
          <p:cNvPr id="46" name="Right Arrow 90">
            <a:extLst>
              <a:ext uri="{FF2B5EF4-FFF2-40B4-BE49-F238E27FC236}">
                <a16:creationId xmlns:a16="http://schemas.microsoft.com/office/drawing/2014/main" id="{4E9F21B5-DDFB-4481-8FE3-39037049359B}"/>
              </a:ext>
            </a:extLst>
          </p:cNvPr>
          <p:cNvSpPr/>
          <p:nvPr/>
        </p:nvSpPr>
        <p:spPr>
          <a:xfrm>
            <a:off x="21525458" y="5715000"/>
            <a:ext cx="1791742" cy="1329060"/>
          </a:xfrm>
          <a:prstGeom prst="rightArrow">
            <a:avLst/>
          </a:prstGeom>
          <a:solidFill>
            <a:srgbClr val="0080FF"/>
          </a:solidFill>
          <a:ln w="476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00" b="1" dirty="0"/>
          </a:p>
        </p:txBody>
      </p:sp>
      <p:sp>
        <p:nvSpPr>
          <p:cNvPr id="11" name="TextBox 10">
            <a:extLst>
              <a:ext uri="{FF2B5EF4-FFF2-40B4-BE49-F238E27FC236}">
                <a16:creationId xmlns:a16="http://schemas.microsoft.com/office/drawing/2014/main" id="{D6A2EED3-9446-44F0-A529-DD37A13D3D0C}"/>
              </a:ext>
            </a:extLst>
          </p:cNvPr>
          <p:cNvSpPr txBox="1"/>
          <p:nvPr/>
        </p:nvSpPr>
        <p:spPr>
          <a:xfrm>
            <a:off x="24557097" y="14092794"/>
            <a:ext cx="1885453" cy="400110"/>
          </a:xfrm>
          <a:prstGeom prst="rect">
            <a:avLst/>
          </a:prstGeom>
          <a:noFill/>
        </p:spPr>
        <p:txBody>
          <a:bodyPr wrap="none" rtlCol="0">
            <a:spAutoFit/>
          </a:bodyPr>
          <a:lstStyle/>
          <a:p>
            <a:pPr algn="ctr"/>
            <a:r>
              <a:rPr lang="en-US" sz="2000" b="1" dirty="0"/>
              <a:t>Bars = 95% CI</a:t>
            </a:r>
          </a:p>
        </p:txBody>
      </p:sp>
      <p:sp>
        <p:nvSpPr>
          <p:cNvPr id="47" name="Rounded Rectangle 55">
            <a:extLst>
              <a:ext uri="{FF2B5EF4-FFF2-40B4-BE49-F238E27FC236}">
                <a16:creationId xmlns:a16="http://schemas.microsoft.com/office/drawing/2014/main" id="{F88957A9-2022-4364-8FE5-3B02125CA965}"/>
              </a:ext>
            </a:extLst>
          </p:cNvPr>
          <p:cNvSpPr/>
          <p:nvPr/>
        </p:nvSpPr>
        <p:spPr bwMode="auto">
          <a:xfrm>
            <a:off x="27660600" y="235744"/>
            <a:ext cx="4478867"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49" name="Rounded Rectangle 110">
            <a:extLst>
              <a:ext uri="{FF2B5EF4-FFF2-40B4-BE49-F238E27FC236}">
                <a16:creationId xmlns:a16="http://schemas.microsoft.com/office/drawing/2014/main" id="{D3F1828B-2095-410F-8ED8-93EA252CA636}"/>
              </a:ext>
            </a:extLst>
          </p:cNvPr>
          <p:cNvSpPr/>
          <p:nvPr/>
        </p:nvSpPr>
        <p:spPr>
          <a:xfrm>
            <a:off x="37124640" y="235744"/>
            <a:ext cx="4480560"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50" name="Rounded Rectangle 79">
            <a:extLst>
              <a:ext uri="{FF2B5EF4-FFF2-40B4-BE49-F238E27FC236}">
                <a16:creationId xmlns:a16="http://schemas.microsoft.com/office/drawing/2014/main" id="{E0937BB1-3E60-488B-9B04-673B3826479A}"/>
              </a:ext>
            </a:extLst>
          </p:cNvPr>
          <p:cNvSpPr/>
          <p:nvPr/>
        </p:nvSpPr>
        <p:spPr bwMode="auto">
          <a:xfrm>
            <a:off x="32478133" y="235744"/>
            <a:ext cx="4478867"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pic>
        <p:nvPicPr>
          <p:cNvPr id="53" name="Picture 2" descr="https://static.wixstatic.com/media/73bb89_9f15da66f1cf44d3bde9cf2721005373~mv2.jpg/v1/fill/w_243,h_116,al_c,q_80,usm_0.66_1.00_0.01/73bb89_9f15da66f1cf44d3bde9cf2721005373~mv2.jpg">
            <a:extLst>
              <a:ext uri="{FF2B5EF4-FFF2-40B4-BE49-F238E27FC236}">
                <a16:creationId xmlns:a16="http://schemas.microsoft.com/office/drawing/2014/main" id="{163B0F64-1E4B-4618-9F5C-F2F59E50517D}"/>
              </a:ext>
            </a:extLst>
          </p:cNvPr>
          <p:cNvPicPr>
            <a:picLocks noChangeAspect="1" noChangeArrowheads="1"/>
          </p:cNvPicPr>
          <p:nvPr/>
        </p:nvPicPr>
        <p:blipFill>
          <a:blip r:embed="rId3"/>
          <a:srcRect/>
          <a:stretch>
            <a:fillRect/>
          </a:stretch>
        </p:blipFill>
        <p:spPr bwMode="auto">
          <a:xfrm>
            <a:off x="27736800" y="384450"/>
            <a:ext cx="4132936" cy="1972926"/>
          </a:xfrm>
          <a:prstGeom prst="rect">
            <a:avLst/>
          </a:prstGeom>
          <a:noFill/>
        </p:spPr>
      </p:pic>
      <p:pic>
        <p:nvPicPr>
          <p:cNvPr id="55" name="Picture 4" descr="https://static.wixstatic.com/media/73bb89_084693ce6dd5412e9af5749680e41fe3~mv2.jpg/v1/fill/w_305,h_130,al_c,q_80,usm_0.66_1.00_0.01/73bb89_084693ce6dd5412e9af5749680e41fe3~mv2.jpg">
            <a:extLst>
              <a:ext uri="{FF2B5EF4-FFF2-40B4-BE49-F238E27FC236}">
                <a16:creationId xmlns:a16="http://schemas.microsoft.com/office/drawing/2014/main" id="{4F07CA47-DAD1-4274-BA83-25FD9322BF2F}"/>
              </a:ext>
            </a:extLst>
          </p:cNvPr>
          <p:cNvPicPr>
            <a:picLocks noChangeAspect="1" noChangeArrowheads="1"/>
          </p:cNvPicPr>
          <p:nvPr/>
        </p:nvPicPr>
        <p:blipFill>
          <a:blip r:embed="rId4"/>
          <a:srcRect/>
          <a:stretch>
            <a:fillRect/>
          </a:stretch>
        </p:blipFill>
        <p:spPr bwMode="auto">
          <a:xfrm>
            <a:off x="32616753" y="457200"/>
            <a:ext cx="4111647" cy="1752505"/>
          </a:xfrm>
          <a:prstGeom prst="rect">
            <a:avLst/>
          </a:prstGeom>
          <a:noFill/>
        </p:spPr>
      </p:pic>
      <p:pic>
        <p:nvPicPr>
          <p:cNvPr id="57" name="Picture 56">
            <a:extLst>
              <a:ext uri="{FF2B5EF4-FFF2-40B4-BE49-F238E27FC236}">
                <a16:creationId xmlns:a16="http://schemas.microsoft.com/office/drawing/2014/main" id="{41740EFF-30E7-4B08-B166-21D37E8FDFE7}"/>
              </a:ext>
            </a:extLst>
          </p:cNvPr>
          <p:cNvPicPr>
            <a:picLocks noChangeAspect="1"/>
          </p:cNvPicPr>
          <p:nvPr/>
        </p:nvPicPr>
        <p:blipFill>
          <a:blip r:embed="rId5"/>
          <a:stretch>
            <a:fillRect/>
          </a:stretch>
        </p:blipFill>
        <p:spPr>
          <a:xfrm>
            <a:off x="38252400" y="457200"/>
            <a:ext cx="2176133" cy="1900176"/>
          </a:xfrm>
          <a:prstGeom prst="rect">
            <a:avLst/>
          </a:prstGeom>
        </p:spPr>
      </p:pic>
      <p:sp>
        <p:nvSpPr>
          <p:cNvPr id="63" name="TextBox 24">
            <a:extLst>
              <a:ext uri="{FF2B5EF4-FFF2-40B4-BE49-F238E27FC236}">
                <a16:creationId xmlns:a16="http://schemas.microsoft.com/office/drawing/2014/main" id="{18BE0BBA-7139-E247-8554-8A53BC48D31D}"/>
              </a:ext>
            </a:extLst>
          </p:cNvPr>
          <p:cNvSpPr txBox="1">
            <a:spLocks noChangeArrowheads="1"/>
          </p:cNvSpPr>
          <p:nvPr/>
        </p:nvSpPr>
        <p:spPr bwMode="auto">
          <a:xfrm>
            <a:off x="30175200" y="2927628"/>
            <a:ext cx="9372600" cy="1415772"/>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00FF"/>
                </a:solidFill>
              </a:rPr>
              <a:t>Calibration</a:t>
            </a:r>
            <a:endParaRPr lang="en-US" sz="1200" b="1" dirty="0">
              <a:solidFill>
                <a:srgbClr val="0000FF"/>
              </a:solidFill>
            </a:endParaRPr>
          </a:p>
          <a:p>
            <a:pPr algn="ctr" defTabSz="1347788" eaLnBrk="0" hangingPunct="0"/>
            <a:endParaRPr lang="en-US" sz="3800" b="1" dirty="0">
              <a:solidFill>
                <a:srgbClr val="0000FF"/>
              </a:solidFill>
            </a:endParaRPr>
          </a:p>
        </p:txBody>
      </p:sp>
      <p:sp>
        <p:nvSpPr>
          <p:cNvPr id="2" name="TextBox 1">
            <a:extLst>
              <a:ext uri="{FF2B5EF4-FFF2-40B4-BE49-F238E27FC236}">
                <a16:creationId xmlns:a16="http://schemas.microsoft.com/office/drawing/2014/main" id="{EAE38DBA-AE7F-4782-B52D-0822B80ADF1D}"/>
              </a:ext>
            </a:extLst>
          </p:cNvPr>
          <p:cNvSpPr txBox="1"/>
          <p:nvPr/>
        </p:nvSpPr>
        <p:spPr>
          <a:xfrm>
            <a:off x="17754600" y="9372600"/>
            <a:ext cx="13152360" cy="646331"/>
          </a:xfrm>
          <a:prstGeom prst="rect">
            <a:avLst/>
          </a:prstGeom>
          <a:noFill/>
        </p:spPr>
        <p:txBody>
          <a:bodyPr wrap="square" rtlCol="0">
            <a:spAutoFit/>
          </a:bodyPr>
          <a:lstStyle/>
          <a:p>
            <a:r>
              <a:rPr lang="en-US" sz="3600" b="1" dirty="0">
                <a:solidFill>
                  <a:srgbClr val="000090"/>
                </a:solidFill>
                <a:latin typeface="+mn-lt"/>
              </a:rPr>
              <a:t>Experiment 1: </a:t>
            </a:r>
            <a:r>
              <a:rPr lang="en-US" sz="3600" dirty="0">
                <a:solidFill>
                  <a:srgbClr val="0080FF"/>
                </a:solidFill>
                <a:latin typeface="+mn-lt"/>
              </a:rPr>
              <a:t>Concurrent JOLs</a:t>
            </a:r>
          </a:p>
        </p:txBody>
      </p:sp>
      <p:sp>
        <p:nvSpPr>
          <p:cNvPr id="56" name="TextBox 55">
            <a:extLst>
              <a:ext uri="{FF2B5EF4-FFF2-40B4-BE49-F238E27FC236}">
                <a16:creationId xmlns:a16="http://schemas.microsoft.com/office/drawing/2014/main" id="{98950C0C-4FAF-47B1-ABE3-642FA161BC73}"/>
              </a:ext>
            </a:extLst>
          </p:cNvPr>
          <p:cNvSpPr txBox="1"/>
          <p:nvPr/>
        </p:nvSpPr>
        <p:spPr>
          <a:xfrm>
            <a:off x="17754600" y="10134600"/>
            <a:ext cx="7970760" cy="646331"/>
          </a:xfrm>
          <a:prstGeom prst="rect">
            <a:avLst/>
          </a:prstGeom>
          <a:noFill/>
        </p:spPr>
        <p:txBody>
          <a:bodyPr wrap="square" rtlCol="0">
            <a:spAutoFit/>
          </a:bodyPr>
          <a:lstStyle/>
          <a:p>
            <a:r>
              <a:rPr lang="en-US" sz="3600" b="1" dirty="0">
                <a:solidFill>
                  <a:srgbClr val="000090"/>
                </a:solidFill>
                <a:latin typeface="+mn-lt"/>
              </a:rPr>
              <a:t>Experiment 2:</a:t>
            </a:r>
            <a:r>
              <a:rPr lang="en-US" sz="3600" b="1" dirty="0">
                <a:solidFill>
                  <a:srgbClr val="0080FF"/>
                </a:solidFill>
                <a:latin typeface="+mn-lt"/>
              </a:rPr>
              <a:t> </a:t>
            </a:r>
            <a:r>
              <a:rPr lang="en-US" sz="3600" dirty="0">
                <a:solidFill>
                  <a:srgbClr val="0080FF"/>
                </a:solidFill>
                <a:latin typeface="+mn-lt"/>
              </a:rPr>
              <a:t>Response deadline</a:t>
            </a:r>
          </a:p>
        </p:txBody>
      </p:sp>
      <p:sp>
        <p:nvSpPr>
          <p:cNvPr id="58" name="TextBox 57">
            <a:extLst>
              <a:ext uri="{FF2B5EF4-FFF2-40B4-BE49-F238E27FC236}">
                <a16:creationId xmlns:a16="http://schemas.microsoft.com/office/drawing/2014/main" id="{16F4AF7A-C20D-478C-9727-5947D685E474}"/>
              </a:ext>
            </a:extLst>
          </p:cNvPr>
          <p:cNvSpPr txBox="1"/>
          <p:nvPr/>
        </p:nvSpPr>
        <p:spPr>
          <a:xfrm>
            <a:off x="17754600" y="10928931"/>
            <a:ext cx="8275560" cy="646331"/>
          </a:xfrm>
          <a:prstGeom prst="rect">
            <a:avLst/>
          </a:prstGeom>
          <a:noFill/>
        </p:spPr>
        <p:txBody>
          <a:bodyPr wrap="square" rtlCol="0">
            <a:spAutoFit/>
          </a:bodyPr>
          <a:lstStyle/>
          <a:p>
            <a:r>
              <a:rPr lang="en-US" sz="3600" b="1" dirty="0">
                <a:solidFill>
                  <a:srgbClr val="000090"/>
                </a:solidFill>
                <a:latin typeface="+mn-lt"/>
              </a:rPr>
              <a:t>Experiment 3:</a:t>
            </a:r>
            <a:r>
              <a:rPr lang="en-US" sz="3600" b="1" dirty="0">
                <a:solidFill>
                  <a:srgbClr val="0080FF"/>
                </a:solidFill>
                <a:latin typeface="+mn-lt"/>
              </a:rPr>
              <a:t> </a:t>
            </a:r>
            <a:r>
              <a:rPr lang="en-US" sz="3600" dirty="0">
                <a:solidFill>
                  <a:srgbClr val="0080FF"/>
                </a:solidFill>
                <a:latin typeface="+mn-lt"/>
              </a:rPr>
              <a:t>Immediate JOLs</a:t>
            </a:r>
          </a:p>
        </p:txBody>
      </p:sp>
      <p:sp>
        <p:nvSpPr>
          <p:cNvPr id="59" name="TextBox 58">
            <a:extLst>
              <a:ext uri="{FF2B5EF4-FFF2-40B4-BE49-F238E27FC236}">
                <a16:creationId xmlns:a16="http://schemas.microsoft.com/office/drawing/2014/main" id="{1B85D411-8A70-4E3E-A612-0AB35CA9802E}"/>
              </a:ext>
            </a:extLst>
          </p:cNvPr>
          <p:cNvSpPr txBox="1"/>
          <p:nvPr/>
        </p:nvSpPr>
        <p:spPr>
          <a:xfrm>
            <a:off x="17784840" y="11759625"/>
            <a:ext cx="6218160" cy="646331"/>
          </a:xfrm>
          <a:prstGeom prst="rect">
            <a:avLst/>
          </a:prstGeom>
          <a:noFill/>
        </p:spPr>
        <p:txBody>
          <a:bodyPr wrap="square" rtlCol="0">
            <a:spAutoFit/>
          </a:bodyPr>
          <a:lstStyle/>
          <a:p>
            <a:r>
              <a:rPr lang="en-US" sz="3600" b="1" dirty="0">
                <a:solidFill>
                  <a:srgbClr val="000090"/>
                </a:solidFill>
                <a:latin typeface="+mn-lt"/>
              </a:rPr>
              <a:t>Experiment 4: </a:t>
            </a:r>
            <a:r>
              <a:rPr lang="en-US" sz="3600" dirty="0">
                <a:solidFill>
                  <a:srgbClr val="0080FF"/>
                </a:solidFill>
                <a:latin typeface="+mn-lt"/>
              </a:rPr>
              <a:t>Delayed JOLS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7240</TotalTime>
  <Words>850</Words>
  <Application>Microsoft Office PowerPoint</Application>
  <PresentationFormat>Custom</PresentationFormat>
  <Paragraphs>78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Mark Huff</dc:creator>
  <cp:lastModifiedBy>Nick Maxwell</cp:lastModifiedBy>
  <cp:revision>271</cp:revision>
  <dcterms:created xsi:type="dcterms:W3CDTF">2013-06-02T20:38:49Z</dcterms:created>
  <dcterms:modified xsi:type="dcterms:W3CDTF">2019-10-18T14:57:23Z</dcterms:modified>
</cp:coreProperties>
</file>