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0"/>
    <a:srgbClr val="3A3AB9"/>
    <a:srgbClr val="0080FF"/>
    <a:srgbClr val="179923"/>
    <a:srgbClr val="00CC00"/>
    <a:srgbClr val="07E32C"/>
    <a:srgbClr val="09104F"/>
    <a:srgbClr val="202248"/>
    <a:srgbClr val="2E3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0898" autoAdjust="0"/>
  </p:normalViewPr>
  <p:slideViewPr>
    <p:cSldViewPr snapToObjects="1">
      <p:cViewPr>
        <p:scale>
          <a:sx n="33" d="100"/>
          <a:sy n="33" d="100"/>
        </p:scale>
        <p:origin x="-5304" y="-252"/>
      </p:cViewPr>
      <p:guideLst>
        <p:guide orient="horz" pos="9936"/>
        <p:guide pos="13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10/22/2019</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10/22/2019</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ounded Rectangle 102"/>
          <p:cNvSpPr/>
          <p:nvPr/>
        </p:nvSpPr>
        <p:spPr>
          <a:xfrm>
            <a:off x="29683192" y="2483050"/>
            <a:ext cx="12059675" cy="1359515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lvl="0" defTabSz="2289141" eaLnBrk="0" hangingPunct="0"/>
            <a:endParaRPr lang="en-US" sz="1100" b="1" dirty="0">
              <a:solidFill>
                <a:srgbClr val="000090"/>
              </a:solidFill>
              <a:latin typeface="Arial" charset="0"/>
              <a:cs typeface="Arial" charset="0"/>
            </a:endParaRPr>
          </a:p>
          <a:p>
            <a:pPr lvl="0" defTabSz="2289141" eaLnBrk="0" hangingPunct="0"/>
            <a:endParaRPr lang="en-US" sz="400" i="1" dirty="0">
              <a:solidFill>
                <a:srgbClr val="000090"/>
              </a:solidFill>
              <a:latin typeface="Arial" charset="0"/>
              <a:cs typeface="Arial" charset="0"/>
            </a:endParaRPr>
          </a:p>
          <a:p>
            <a:pPr lvl="0" defTabSz="2289141" eaLnBrk="0" hangingPunct="0"/>
            <a:endParaRPr lang="en-US" sz="7200" i="1" dirty="0">
              <a:solidFill>
                <a:srgbClr val="000090"/>
              </a:solidFill>
              <a:latin typeface="Arial" charset="0"/>
              <a:cs typeface="Arial" charset="0"/>
            </a:endParaRPr>
          </a:p>
        </p:txBody>
      </p:sp>
      <p:sp>
        <p:nvSpPr>
          <p:cNvPr id="80" name="TextBox 79">
            <a:extLst>
              <a:ext uri="{FF2B5EF4-FFF2-40B4-BE49-F238E27FC236}">
                <a16:creationId xmlns:a16="http://schemas.microsoft.com/office/drawing/2014/main" id="{42FE22EA-E3A1-4B9D-9434-27B20FA2A538}"/>
              </a:ext>
            </a:extLst>
          </p:cNvPr>
          <p:cNvSpPr txBox="1"/>
          <p:nvPr/>
        </p:nvSpPr>
        <p:spPr>
          <a:xfrm>
            <a:off x="30044848" y="3886964"/>
            <a:ext cx="11818761" cy="10449014"/>
          </a:xfrm>
          <a:prstGeom prst="rect">
            <a:avLst/>
          </a:prstGeom>
          <a:noFill/>
        </p:spPr>
        <p:txBody>
          <a:bodyPr wrap="square" rtlCol="0">
            <a:spAutoFit/>
          </a:bodyPr>
          <a:lstStyle/>
          <a:p>
            <a:pPr lvl="0" defTabSz="2289141" eaLnBrk="0" hangingPunct="0"/>
            <a:r>
              <a:rPr lang="en-US" sz="4000" b="1" dirty="0">
                <a:solidFill>
                  <a:srgbClr val="000090"/>
                </a:solidFill>
              </a:rPr>
              <a:t>Variable/Group      Healthy      Cancer      Ebola</a:t>
            </a:r>
          </a:p>
          <a:p>
            <a:pPr lvl="0" defTabSz="2289141" eaLnBrk="0" hangingPunct="0"/>
            <a:endParaRPr lang="en-US" sz="4000" b="1" u="sng" dirty="0">
              <a:solidFill>
                <a:srgbClr val="000090"/>
              </a:solidFill>
            </a:endParaRPr>
          </a:p>
          <a:p>
            <a:pPr lvl="0" defTabSz="2289141" eaLnBrk="0" hangingPunct="0"/>
            <a:r>
              <a:rPr lang="en-US" sz="3600" b="1" dirty="0">
                <a:solidFill>
                  <a:srgbClr val="0000FF"/>
                </a:solidFill>
              </a:rPr>
              <a:t>Touched Items</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“Touched”                 </a:t>
            </a:r>
            <a:r>
              <a:rPr lang="en-US" sz="3200" dirty="0">
                <a:solidFill>
                  <a:srgbClr val="000090"/>
                </a:solidFill>
              </a:rPr>
              <a:t>0.64(0.18)      0.64 (0.16)        0.69(0.16)</a:t>
            </a:r>
          </a:p>
          <a:p>
            <a:pPr lvl="0" defTabSz="2289141" eaLnBrk="0" hangingPunct="0"/>
            <a:r>
              <a:rPr lang="en-US" sz="900" dirty="0">
                <a:solidFill>
                  <a:srgbClr val="000090"/>
                </a:solidFill>
              </a:rPr>
              <a:t>2</a:t>
            </a:r>
            <a:endParaRPr lang="en-US" sz="900" b="1" dirty="0">
              <a:solidFill>
                <a:srgbClr val="000090"/>
              </a:solidFill>
            </a:endParaRPr>
          </a:p>
          <a:p>
            <a:pPr lvl="0" defTabSz="2289141" eaLnBrk="0" hangingPunct="0"/>
            <a:r>
              <a:rPr lang="en-US" sz="3400" b="1" dirty="0">
                <a:solidFill>
                  <a:srgbClr val="000090"/>
                </a:solidFill>
              </a:rPr>
              <a:t>“Non-Touched”</a:t>
            </a:r>
            <a:r>
              <a:rPr lang="en-US" sz="3600" b="1" dirty="0">
                <a:solidFill>
                  <a:srgbClr val="000090"/>
                </a:solidFill>
              </a:rPr>
              <a:t>         </a:t>
            </a:r>
            <a:r>
              <a:rPr lang="en-US" sz="3200" dirty="0">
                <a:solidFill>
                  <a:srgbClr val="000090"/>
                </a:solidFill>
              </a:rPr>
              <a:t>0.29(0.19)     0.33(0.22)         0.24(0.22)</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“Neither” </a:t>
            </a:r>
            <a:r>
              <a:rPr lang="en-US" sz="3600" b="1" dirty="0">
                <a:solidFill>
                  <a:srgbClr val="000090"/>
                </a:solidFill>
              </a:rPr>
              <a:t>	                </a:t>
            </a:r>
            <a:r>
              <a:rPr lang="en-US" sz="3200" dirty="0">
                <a:solidFill>
                  <a:srgbClr val="000090"/>
                </a:solidFill>
              </a:rPr>
              <a:t>0.09(0.11)      0.08(0.10)        0.08(0.09)</a:t>
            </a:r>
          </a:p>
          <a:p>
            <a:pPr lvl="0" defTabSz="2289141" eaLnBrk="0" hangingPunct="0"/>
            <a:endParaRPr lang="en-US" sz="900" b="1" dirty="0">
              <a:solidFill>
                <a:srgbClr val="000090"/>
              </a:solidFill>
            </a:endParaRPr>
          </a:p>
          <a:p>
            <a:pPr lvl="0" defTabSz="2289141" eaLnBrk="0" hangingPunct="0"/>
            <a:endParaRPr lang="en-US" sz="800" i="1" dirty="0">
              <a:solidFill>
                <a:srgbClr val="000090"/>
              </a:solidFill>
            </a:endParaRPr>
          </a:p>
          <a:p>
            <a:pPr lvl="0" defTabSz="2289141" eaLnBrk="0" hangingPunct="0"/>
            <a:r>
              <a:rPr lang="en-US" sz="3600" b="1" dirty="0">
                <a:solidFill>
                  <a:srgbClr val="0000FF"/>
                </a:solidFill>
              </a:rPr>
              <a:t>Non-Touched Items</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“Touched”                  </a:t>
            </a:r>
            <a:r>
              <a:rPr lang="en-US" sz="3200" dirty="0">
                <a:solidFill>
                  <a:srgbClr val="000090"/>
                </a:solidFill>
              </a:rPr>
              <a:t>0.08(0.90)      0.10(0.13)       0.13(0.11)</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“Non-Touched”</a:t>
            </a:r>
            <a:r>
              <a:rPr lang="en-US" sz="3600" b="1" dirty="0">
                <a:solidFill>
                  <a:srgbClr val="000090"/>
                </a:solidFill>
              </a:rPr>
              <a:t>         </a:t>
            </a:r>
            <a:r>
              <a:rPr lang="en-US" sz="3200" dirty="0">
                <a:solidFill>
                  <a:srgbClr val="000090"/>
                </a:solidFill>
              </a:rPr>
              <a:t>0.50(0.18)       0.53(0.17)       0.48(0.17)</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“Neither”                    </a:t>
            </a:r>
            <a:r>
              <a:rPr lang="en-US" sz="3200" dirty="0">
                <a:solidFill>
                  <a:srgbClr val="000090"/>
                </a:solidFill>
              </a:rPr>
              <a:t>0.41(0.21)       0.37(0.16)       0.39(0.14)</a:t>
            </a:r>
          </a:p>
          <a:p>
            <a:pPr lvl="0" defTabSz="2289141" eaLnBrk="0" hangingPunct="0"/>
            <a:r>
              <a:rPr lang="en-US" sz="3600" b="1" dirty="0">
                <a:solidFill>
                  <a:srgbClr val="0000FF"/>
                </a:solidFill>
              </a:rPr>
              <a:t>Non-Presented Items</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“Touched”</a:t>
            </a:r>
            <a:r>
              <a:rPr lang="en-US" sz="3600" b="1" dirty="0">
                <a:solidFill>
                  <a:srgbClr val="000090"/>
                </a:solidFill>
              </a:rPr>
              <a:t>                 </a:t>
            </a:r>
            <a:r>
              <a:rPr lang="en-US" sz="3200" dirty="0">
                <a:solidFill>
                  <a:srgbClr val="000090"/>
                </a:solidFill>
              </a:rPr>
              <a:t>0.03(0.06)       0.02(0.04)       0.06(0.09)</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“Non-Touched”</a:t>
            </a:r>
            <a:r>
              <a:rPr lang="en-US" sz="3600" b="1" dirty="0">
                <a:solidFill>
                  <a:srgbClr val="000090"/>
                </a:solidFill>
              </a:rPr>
              <a:t>         </a:t>
            </a:r>
            <a:r>
              <a:rPr lang="en-US" sz="3200" dirty="0">
                <a:solidFill>
                  <a:srgbClr val="000090"/>
                </a:solidFill>
              </a:rPr>
              <a:t>0.16(0.16)       0.19(0.17)       0.14(0.14)</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“Neither”                    </a:t>
            </a:r>
            <a:r>
              <a:rPr lang="en-US" sz="3200" dirty="0">
                <a:solidFill>
                  <a:srgbClr val="000090"/>
                </a:solidFill>
              </a:rPr>
              <a:t>0.81(0.19</a:t>
            </a:r>
            <a:r>
              <a:rPr lang="en-US" sz="3200">
                <a:solidFill>
                  <a:srgbClr val="000090"/>
                </a:solidFill>
              </a:rPr>
              <a:t>)       0.79(0.20)       </a:t>
            </a:r>
            <a:r>
              <a:rPr lang="en-US" sz="3200" dirty="0">
                <a:solidFill>
                  <a:srgbClr val="000090"/>
                </a:solidFill>
              </a:rPr>
              <a:t>0.80(0.17)</a:t>
            </a:r>
            <a:endParaRPr lang="en-US" sz="4400" i="1" dirty="0">
              <a:solidFill>
                <a:srgbClr val="000090"/>
              </a:solidFill>
            </a:endParaRPr>
          </a:p>
          <a:p>
            <a:pPr lvl="0" defTabSz="2289141" eaLnBrk="0" hangingPunct="0"/>
            <a:endParaRPr lang="en-US" sz="4800" i="1" dirty="0">
              <a:solidFill>
                <a:srgbClr val="000090"/>
              </a:solidFill>
            </a:endParaRPr>
          </a:p>
        </p:txBody>
      </p:sp>
      <p:sp>
        <p:nvSpPr>
          <p:cNvPr id="65" name="Rounded Rectangle 138">
            <a:extLst>
              <a:ext uri="{FF2B5EF4-FFF2-40B4-BE49-F238E27FC236}">
                <a16:creationId xmlns:a16="http://schemas.microsoft.com/office/drawing/2014/main" id="{14FB2DD8-C93A-4058-A3CD-1D03D1716D9D}"/>
              </a:ext>
            </a:extLst>
          </p:cNvPr>
          <p:cNvSpPr/>
          <p:nvPr/>
        </p:nvSpPr>
        <p:spPr>
          <a:xfrm>
            <a:off x="12241272" y="2673165"/>
            <a:ext cx="17142309" cy="12005167"/>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08" name="Rounded Rectangle 88">
            <a:extLst>
              <a:ext uri="{FF2B5EF4-FFF2-40B4-BE49-F238E27FC236}">
                <a16:creationId xmlns:a16="http://schemas.microsoft.com/office/drawing/2014/main" id="{301616BD-43F8-4C95-A78C-2BE51A95D837}"/>
              </a:ext>
            </a:extLst>
          </p:cNvPr>
          <p:cNvSpPr/>
          <p:nvPr/>
        </p:nvSpPr>
        <p:spPr>
          <a:xfrm>
            <a:off x="25547551" y="4114800"/>
            <a:ext cx="3560849" cy="456568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u="sng" dirty="0"/>
          </a:p>
          <a:p>
            <a:pPr algn="r"/>
            <a:r>
              <a:rPr lang="en-US" sz="4000" dirty="0"/>
              <a:t>Demographics</a:t>
            </a:r>
          </a:p>
        </p:txBody>
      </p:sp>
      <p:sp>
        <p:nvSpPr>
          <p:cNvPr id="107" name="Rounded Rectangle 88">
            <a:extLst>
              <a:ext uri="{FF2B5EF4-FFF2-40B4-BE49-F238E27FC236}">
                <a16:creationId xmlns:a16="http://schemas.microsoft.com/office/drawing/2014/main" id="{03079237-8482-47AB-877E-2C784D2CA3CC}"/>
              </a:ext>
            </a:extLst>
          </p:cNvPr>
          <p:cNvSpPr/>
          <p:nvPr/>
        </p:nvSpPr>
        <p:spPr>
          <a:xfrm>
            <a:off x="22936200" y="4114800"/>
            <a:ext cx="2259970" cy="456568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u="sng" dirty="0"/>
          </a:p>
          <a:p>
            <a:pPr algn="ctr"/>
            <a:r>
              <a:rPr lang="en-US" sz="3300" dirty="0"/>
              <a:t>MMSE</a:t>
            </a:r>
          </a:p>
          <a:p>
            <a:pPr algn="ctr"/>
            <a:r>
              <a:rPr lang="en-US" sz="3300" dirty="0"/>
              <a:t>Shipley</a:t>
            </a:r>
          </a:p>
          <a:p>
            <a:pPr algn="ctr"/>
            <a:r>
              <a:rPr lang="en-US" sz="3300" dirty="0"/>
              <a:t>PVD</a:t>
            </a:r>
          </a:p>
        </p:txBody>
      </p:sp>
      <p:sp>
        <p:nvSpPr>
          <p:cNvPr id="106" name="Rounded Rectangle 88">
            <a:extLst>
              <a:ext uri="{FF2B5EF4-FFF2-40B4-BE49-F238E27FC236}">
                <a16:creationId xmlns:a16="http://schemas.microsoft.com/office/drawing/2014/main" id="{64798AA8-6DA7-48CB-BB2A-2AB54810F7DC}"/>
              </a:ext>
            </a:extLst>
          </p:cNvPr>
          <p:cNvSpPr/>
          <p:nvPr/>
        </p:nvSpPr>
        <p:spPr>
          <a:xfrm>
            <a:off x="18821400" y="4114800"/>
            <a:ext cx="3829851" cy="456568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u="sng" dirty="0"/>
              <a:t>TEST</a:t>
            </a:r>
          </a:p>
          <a:p>
            <a:pPr algn="ctr"/>
            <a:endParaRPr lang="en-US" sz="3600" b="1" u="sng" dirty="0"/>
          </a:p>
          <a:p>
            <a:pPr algn="ctr"/>
            <a:r>
              <a:rPr lang="en-US" sz="3300" dirty="0"/>
              <a:t>Free Recall</a:t>
            </a:r>
          </a:p>
          <a:p>
            <a:pPr algn="ctr"/>
            <a:r>
              <a:rPr lang="en-US" sz="3300" dirty="0"/>
              <a:t>Source</a:t>
            </a:r>
          </a:p>
          <a:p>
            <a:pPr algn="ctr"/>
            <a:r>
              <a:rPr lang="en-US" sz="3300" dirty="0"/>
              <a:t>Recognition</a:t>
            </a:r>
          </a:p>
          <a:p>
            <a:pPr algn="ctr"/>
            <a:endParaRPr lang="en-US" sz="1200" b="1" u="sng" dirty="0"/>
          </a:p>
        </p:txBody>
      </p:sp>
      <p:sp>
        <p:nvSpPr>
          <p:cNvPr id="105" name="Rounded Rectangle 88">
            <a:extLst>
              <a:ext uri="{FF2B5EF4-FFF2-40B4-BE49-F238E27FC236}">
                <a16:creationId xmlns:a16="http://schemas.microsoft.com/office/drawing/2014/main" id="{2D92C420-D6E3-460F-8855-162B114F2556}"/>
              </a:ext>
            </a:extLst>
          </p:cNvPr>
          <p:cNvSpPr/>
          <p:nvPr/>
        </p:nvSpPr>
        <p:spPr>
          <a:xfrm>
            <a:off x="12437444" y="4121114"/>
            <a:ext cx="3100816" cy="456568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u="sng" dirty="0"/>
          </a:p>
          <a:p>
            <a:pPr algn="ctr"/>
            <a:r>
              <a:rPr lang="en-US" sz="4000" b="1" u="sng" dirty="0"/>
              <a:t>Study</a:t>
            </a:r>
          </a:p>
          <a:p>
            <a:pPr algn="ctr"/>
            <a:endParaRPr lang="en-US" sz="3600" dirty="0"/>
          </a:p>
          <a:p>
            <a:pPr algn="ctr"/>
            <a:r>
              <a:rPr lang="en-US" sz="3300" dirty="0"/>
              <a:t>Four Scenes</a:t>
            </a:r>
          </a:p>
          <a:p>
            <a:pPr algn="ctr"/>
            <a:r>
              <a:rPr lang="en-US" sz="2800" dirty="0"/>
              <a:t>Bedroom</a:t>
            </a:r>
          </a:p>
          <a:p>
            <a:pPr algn="ctr"/>
            <a:r>
              <a:rPr lang="en-US" sz="2800" dirty="0"/>
              <a:t>Bathroom</a:t>
            </a:r>
          </a:p>
          <a:p>
            <a:pPr algn="ctr"/>
            <a:r>
              <a:rPr lang="en-US" sz="2800" dirty="0"/>
              <a:t>Kitchen</a:t>
            </a:r>
          </a:p>
          <a:p>
            <a:pPr algn="ctr"/>
            <a:r>
              <a:rPr lang="en-US" sz="2800" dirty="0"/>
              <a:t>Garage</a:t>
            </a:r>
          </a:p>
        </p:txBody>
      </p:sp>
      <p:sp>
        <p:nvSpPr>
          <p:cNvPr id="139" name="Rounded Rectangle 138"/>
          <p:cNvSpPr/>
          <p:nvPr/>
        </p:nvSpPr>
        <p:spPr>
          <a:xfrm>
            <a:off x="166835" y="17906999"/>
            <a:ext cx="11872973" cy="13491649"/>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solidFill>
                <a:srgbClr val="000090"/>
              </a:solidFill>
              <a:latin typeface="Arial" pitchFamily="34" charset="0"/>
              <a:cs typeface="Arial" pitchFamily="34" charset="0"/>
            </a:endParaRPr>
          </a:p>
        </p:txBody>
      </p:sp>
      <p:sp>
        <p:nvSpPr>
          <p:cNvPr id="145" name="Rounded Rectangle 144"/>
          <p:cNvSpPr/>
          <p:nvPr/>
        </p:nvSpPr>
        <p:spPr>
          <a:xfrm>
            <a:off x="12270658" y="14989718"/>
            <a:ext cx="17065992" cy="689037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lvl="0" defTabSz="2289141" eaLnBrk="0" hangingPunct="0"/>
            <a:r>
              <a:rPr lang="en-US" sz="4000" b="1" dirty="0">
                <a:solidFill>
                  <a:srgbClr val="000090"/>
                </a:solidFill>
                <a:latin typeface="Arial" charset="0"/>
                <a:cs typeface="Arial" charset="0"/>
              </a:rPr>
              <a:t>Variable/Group</a:t>
            </a:r>
            <a:r>
              <a:rPr lang="en-US" sz="4000" dirty="0">
                <a:solidFill>
                  <a:srgbClr val="000090"/>
                </a:solidFill>
                <a:latin typeface="Arial" charset="0"/>
                <a:cs typeface="Arial" charset="0"/>
              </a:rPr>
              <a:t>                </a:t>
            </a:r>
            <a:r>
              <a:rPr lang="en-US" sz="4000" b="1" dirty="0">
                <a:solidFill>
                  <a:srgbClr val="000090"/>
                </a:solidFill>
                <a:latin typeface="Arial" charset="0"/>
                <a:cs typeface="Arial" charset="0"/>
              </a:rPr>
              <a:t>Healthy            Cancer              Ebola</a:t>
            </a:r>
          </a:p>
          <a:p>
            <a:pPr lvl="0" defTabSz="2289141" eaLnBrk="0" hangingPunct="0"/>
            <a:endParaRPr lang="en-US" sz="3600" b="1" u="sng" dirty="0">
              <a:solidFill>
                <a:srgbClr val="000090"/>
              </a:solidFill>
              <a:latin typeface="Arial" charset="0"/>
              <a:cs typeface="Arial" charset="0"/>
            </a:endParaRPr>
          </a:p>
          <a:p>
            <a:pPr lvl="0" defTabSz="2289141" eaLnBrk="0" hangingPunct="0"/>
            <a:endParaRPr lang="en-US" sz="900" u="sng"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Touched Items                     </a:t>
            </a:r>
            <a:r>
              <a:rPr lang="en-US" sz="3600" dirty="0">
                <a:solidFill>
                  <a:srgbClr val="000090"/>
                </a:solidFill>
                <a:latin typeface="Arial" charset="0"/>
                <a:cs typeface="Arial" charset="0"/>
              </a:rPr>
              <a:t>0.57(0.12)            0.53(0.12)          0.55(0.11)</a:t>
            </a:r>
            <a:endParaRPr lang="en-US" sz="3600"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Non-touched Items              </a:t>
            </a:r>
            <a:r>
              <a:rPr lang="en-US" sz="3600" dirty="0">
                <a:solidFill>
                  <a:srgbClr val="000090"/>
                </a:solidFill>
                <a:latin typeface="Arial" charset="0"/>
                <a:cs typeface="Arial" charset="0"/>
              </a:rPr>
              <a:t>0.28(0.11)            0.27(0.09)          0.23(0.10)</a:t>
            </a:r>
            <a:endParaRPr lang="en-US" sz="3600"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Difference           	               </a:t>
            </a:r>
            <a:r>
              <a:rPr lang="en-US" sz="3600" dirty="0">
                <a:solidFill>
                  <a:srgbClr val="000090"/>
                </a:solidFill>
                <a:latin typeface="Arial" charset="0"/>
                <a:cs typeface="Arial" charset="0"/>
              </a:rPr>
              <a:t>0.29                     0.26                    0.32</a:t>
            </a:r>
            <a:endParaRPr lang="en-US" sz="3600"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endParaRPr lang="en-US" sz="600" i="1" dirty="0">
              <a:solidFill>
                <a:srgbClr val="000090"/>
              </a:solidFill>
              <a:latin typeface="Arial" charset="0"/>
              <a:cs typeface="Arial" charset="0"/>
            </a:endParaRPr>
          </a:p>
          <a:p>
            <a:pPr lvl="0" defTabSz="2289141" eaLnBrk="0" hangingPunct="0"/>
            <a:endParaRPr lang="en-US" sz="2400" i="1" dirty="0">
              <a:solidFill>
                <a:srgbClr val="000090"/>
              </a:solidFill>
              <a:latin typeface="Arial" charset="0"/>
              <a:cs typeface="Arial" charset="0"/>
            </a:endParaRPr>
          </a:p>
          <a:p>
            <a:pPr lvl="0" defTabSz="2289141" eaLnBrk="0" hangingPunct="0"/>
            <a:endParaRPr lang="en-US" sz="2400" i="1" dirty="0">
              <a:solidFill>
                <a:srgbClr val="000090"/>
              </a:solidFill>
              <a:latin typeface="Arial" charset="0"/>
              <a:cs typeface="Arial" charset="0"/>
            </a:endParaRPr>
          </a:p>
        </p:txBody>
      </p:sp>
      <p:sp>
        <p:nvSpPr>
          <p:cNvPr id="4" name="Rectangle 2"/>
          <p:cNvSpPr txBox="1">
            <a:spLocks noChangeArrowheads="1"/>
          </p:cNvSpPr>
          <p:nvPr/>
        </p:nvSpPr>
        <p:spPr bwMode="auto">
          <a:xfrm>
            <a:off x="276640" y="-5693"/>
            <a:ext cx="27383960" cy="3018820"/>
          </a:xfrm>
          <a:prstGeom prst="rect">
            <a:avLst/>
          </a:prstGeom>
          <a:noFill/>
          <a:ln w="9525">
            <a:noFill/>
            <a:miter lim="800000"/>
            <a:headEnd/>
            <a:tailEnd/>
          </a:ln>
        </p:spPr>
        <p:txBody>
          <a:bodyPr lIns="369484" tIns="184741" rIns="369484" bIns="184741" anchor="ctr"/>
          <a:lstStyle/>
          <a:p>
            <a:pPr algn="ctr" defTabSz="3694113">
              <a:defRPr/>
            </a:pPr>
            <a:r>
              <a:rPr lang="en-US" sz="4800" kern="0" dirty="0">
                <a:solidFill>
                  <a:schemeClr val="bg1"/>
                </a:solidFill>
                <a:latin typeface="Arial Black"/>
                <a:ea typeface="+mj-ea"/>
                <a:cs typeface="Arial Black"/>
              </a:rPr>
              <a:t>The Memory Benefits of Deadly Diseases: Increased Source Memory for Objects Touched by Individuals with Ebola </a:t>
            </a:r>
            <a:r>
              <a:rPr lang="en-US" sz="3500" kern="0" dirty="0">
                <a:solidFill>
                  <a:schemeClr val="bg1"/>
                </a:solidFill>
                <a:latin typeface="Arial Black" panose="020B0A04020102020204" pitchFamily="34" charset="0"/>
                <a:ea typeface="+mj-ea"/>
                <a:cs typeface="Arial" pitchFamily="34" charset="0"/>
              </a:rPr>
              <a:t> </a:t>
            </a:r>
          </a:p>
          <a:p>
            <a:pPr defTabSz="3694113">
              <a:defRPr/>
            </a:pPr>
            <a:r>
              <a:rPr lang="en-US" sz="3500" kern="0" dirty="0">
                <a:solidFill>
                  <a:schemeClr val="bg1"/>
                </a:solidFill>
                <a:latin typeface="Arial Black" panose="020B0A04020102020204" pitchFamily="34" charset="0"/>
                <a:ea typeface="+mj-ea"/>
                <a:cs typeface="Arial" pitchFamily="34" charset="0"/>
              </a:rPr>
              <a:t>Kendal A. Smith, Matthew R. Gretz, Nicholas P. Maxwell &amp; Mark J. Huff</a:t>
            </a:r>
            <a:endParaRPr lang="en-US" sz="35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198790" y="2673165"/>
            <a:ext cx="11785012" cy="1488331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9712911" y="16483156"/>
            <a:ext cx="12029957" cy="14892498"/>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3" name="Text Box 4"/>
          <p:cNvSpPr txBox="1">
            <a:spLocks noChangeArrowheads="1"/>
          </p:cNvSpPr>
          <p:nvPr/>
        </p:nvSpPr>
        <p:spPr bwMode="auto">
          <a:xfrm>
            <a:off x="446846" y="2830199"/>
            <a:ext cx="11546370" cy="14238601"/>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Introduction</a:t>
            </a:r>
          </a:p>
          <a:p>
            <a:pPr algn="ctr" defTabSz="1347788" eaLnBrk="0" hangingPunct="0"/>
            <a:endParaRPr lang="en-US" sz="2000" b="1" dirty="0">
              <a:solidFill>
                <a:srgbClr val="0000FF"/>
              </a:solidFill>
            </a:endParaRPr>
          </a:p>
          <a:p>
            <a:pPr defTabSz="1347788" eaLnBrk="0" hangingPunct="0"/>
            <a:r>
              <a:rPr lang="en-US" sz="3400" dirty="0">
                <a:solidFill>
                  <a:srgbClr val="000090"/>
                </a:solidFill>
              </a:rPr>
              <a:t>Threats of contamination from an infectious disease have been shown to activate a disease-avoidance system, termed the Behavioral Immune System (BIS). The BIS can facilitate cognitive processes in order to detect and retain sources of infectious disease. Recently, Gretz and Huff (2019) showed that both recall and source recognition are influenced by the presence of a disease state, as participants were more likely to correctly recall items that were touched by an actor when they were told that the actor was infected with influenza.</a:t>
            </a:r>
          </a:p>
          <a:p>
            <a:pPr defTabSz="1347788" eaLnBrk="0" hangingPunct="0"/>
            <a:endParaRPr lang="en-US" sz="3400" dirty="0">
              <a:solidFill>
                <a:srgbClr val="000090"/>
              </a:solidFill>
            </a:endParaRPr>
          </a:p>
          <a:p>
            <a:pPr defTabSz="1347788" eaLnBrk="0" hangingPunct="0"/>
            <a:r>
              <a:rPr lang="en-US" sz="3400" dirty="0">
                <a:solidFill>
                  <a:srgbClr val="000090"/>
                </a:solidFill>
              </a:rPr>
              <a:t>The present study examines how recall and source recognition are affected by Ebola, a disease that is both highly contagious and significantly life-threatening. Participants studied four videos depicting actors touching a subset of items in common household scenes. Prior to viewing each video, participants were informed that the actor was either diagnosed with Ebola, a highly contagious and deadly disease, Cancer, a non-contagious disease, or was healthy. Results showed that participants exhibited greater source recognition for items touched by actors infected with Ebola relative to those in the healthy and cancer conditions. </a:t>
            </a:r>
            <a:r>
              <a:rPr lang="en-US" sz="3400" dirty="0">
                <a:solidFill>
                  <a:srgbClr val="000090"/>
                </a:solidFill>
                <a:highlight>
                  <a:srgbClr val="FFFF00"/>
                </a:highlight>
              </a:rPr>
              <a:t>However, </a:t>
            </a:r>
          </a:p>
          <a:p>
            <a:pPr defTabSz="1347788" eaLnBrk="0" hangingPunct="0"/>
            <a:endParaRPr lang="en-US" sz="800" dirty="0">
              <a:solidFill>
                <a:srgbClr val="000090"/>
              </a:solidFill>
            </a:endParaRPr>
          </a:p>
          <a:p>
            <a:pPr defTabSz="1347788">
              <a:spcAft>
                <a:spcPts val="1000"/>
              </a:spcAft>
            </a:pPr>
            <a:endParaRPr lang="en-US" sz="200" dirty="0">
              <a:solidFill>
                <a:srgbClr val="000090"/>
              </a:solidFill>
              <a:latin typeface="Calibri" pitchFamily="34" charset="0"/>
              <a:ea typeface="Calibri" pitchFamily="34" charset="0"/>
              <a:cs typeface="Times New Roman" pitchFamily="18" charset="0"/>
            </a:endParaRPr>
          </a:p>
        </p:txBody>
      </p:sp>
      <p:sp>
        <p:nvSpPr>
          <p:cNvPr id="15368" name="TextBox 24"/>
          <p:cNvSpPr txBox="1">
            <a:spLocks noChangeArrowheads="1"/>
          </p:cNvSpPr>
          <p:nvPr/>
        </p:nvSpPr>
        <p:spPr bwMode="auto">
          <a:xfrm>
            <a:off x="593173" y="18155204"/>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Materials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31390147" y="16594726"/>
            <a:ext cx="8721534" cy="10887430"/>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Conclusions</a:t>
            </a:r>
          </a:p>
          <a:p>
            <a:pPr defTabSz="1347788"/>
            <a:endParaRPr lang="en-US" sz="1400" dirty="0">
              <a:solidFill>
                <a:srgbClr val="000090"/>
              </a:solidFill>
              <a:latin typeface="+mn-lt"/>
            </a:endParaRPr>
          </a:p>
          <a:p>
            <a:pPr defTabSz="1347788"/>
            <a:endParaRPr lang="en-US" sz="1400" b="1" dirty="0">
              <a:solidFill>
                <a:srgbClr val="0000FF"/>
              </a:solidFill>
            </a:endParaRPr>
          </a:p>
          <a:p>
            <a:pPr defTabSz="1347788" eaLnBrk="0" hangingPunct="0"/>
            <a:endParaRPr lang="en-US" sz="800" dirty="0">
              <a:solidFill>
                <a:srgbClr val="000090"/>
              </a:solidFill>
            </a:endParaRPr>
          </a:p>
          <a:p>
            <a:pPr defTabSz="1347788" eaLnBrk="0" hangingPunct="0"/>
            <a:endParaRPr lang="en-US" sz="6000" dirty="0">
              <a:solidFill>
                <a:srgbClr val="000090"/>
              </a:solidFill>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40" name="TextBox 24"/>
          <p:cNvSpPr txBox="1">
            <a:spLocks noChangeArrowheads="1"/>
          </p:cNvSpPr>
          <p:nvPr/>
        </p:nvSpPr>
        <p:spPr bwMode="auto">
          <a:xfrm>
            <a:off x="15684425" y="2966575"/>
            <a:ext cx="10452175"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General Method</a:t>
            </a:r>
          </a:p>
          <a:p>
            <a:pPr algn="ctr" defTabSz="1347788" eaLnBrk="0" hangingPunct="0"/>
            <a:endParaRPr lang="en-US" sz="4400" b="1" dirty="0">
              <a:solidFill>
                <a:srgbClr val="0000FF"/>
              </a:solidFill>
            </a:endParaRPr>
          </a:p>
        </p:txBody>
      </p:sp>
      <p:sp>
        <p:nvSpPr>
          <p:cNvPr id="131" name="Rounded Rectangle 130"/>
          <p:cNvSpPr/>
          <p:nvPr/>
        </p:nvSpPr>
        <p:spPr>
          <a:xfrm>
            <a:off x="12416069" y="30327600"/>
            <a:ext cx="16920581" cy="9834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chemeClr val="tx1"/>
                </a:solidFill>
                <a:latin typeface="+mj-lt"/>
                <a:cs typeface="Arial" pitchFamily="34" charset="0"/>
              </a:rPr>
              <a:t>Correspondence can be addressed to </a:t>
            </a:r>
            <a:r>
              <a:rPr lang="en-US" sz="3200" dirty="0">
                <a:solidFill>
                  <a:srgbClr val="0000FF"/>
                </a:solidFill>
                <a:latin typeface="+mj-lt"/>
                <a:cs typeface="Arial" pitchFamily="34" charset="0"/>
              </a:rPr>
              <a:t>mark.huff@usm.edu</a:t>
            </a:r>
            <a:r>
              <a:rPr lang="en-US" sz="3200" dirty="0">
                <a:solidFill>
                  <a:schemeClr val="tx1"/>
                </a:solidFill>
                <a:latin typeface="+mj-lt"/>
                <a:cs typeface="Arial" pitchFamily="34" charset="0"/>
              </a:rPr>
              <a:t> | Lab Website</a:t>
            </a:r>
            <a:r>
              <a:rPr lang="en-US" sz="3200" dirty="0">
                <a:solidFill>
                  <a:srgbClr val="0000FF"/>
                </a:solidFill>
                <a:latin typeface="+mj-lt"/>
                <a:cs typeface="Arial" pitchFamily="34" charset="0"/>
              </a:rPr>
              <a:t>:</a:t>
            </a:r>
            <a:r>
              <a:rPr lang="en-US" sz="3200" dirty="0">
                <a:solidFill>
                  <a:srgbClr val="000090"/>
                </a:solidFill>
                <a:latin typeface="+mj-lt"/>
                <a:cs typeface="Arial" pitchFamily="34" charset="0"/>
              </a:rPr>
              <a:t> </a:t>
            </a:r>
            <a:r>
              <a:rPr lang="en-US" sz="3200" dirty="0">
                <a:solidFill>
                  <a:srgbClr val="0000FF"/>
                </a:solidFill>
                <a:latin typeface="+mj-lt"/>
                <a:cs typeface="Arial" pitchFamily="34" charset="0"/>
              </a:rPr>
              <a:t>www.macapsych.com </a:t>
            </a:r>
          </a:p>
        </p:txBody>
      </p:sp>
      <p:grpSp>
        <p:nvGrpSpPr>
          <p:cNvPr id="3" name="Group 2"/>
          <p:cNvGrpSpPr/>
          <p:nvPr/>
        </p:nvGrpSpPr>
        <p:grpSpPr>
          <a:xfrm>
            <a:off x="15152467" y="4114800"/>
            <a:ext cx="3382995" cy="4565685"/>
            <a:chOff x="4679175" y="15982573"/>
            <a:chExt cx="2929516" cy="1838325"/>
          </a:xfrm>
        </p:grpSpPr>
        <p:sp>
          <p:nvSpPr>
            <p:cNvPr id="89" name="Rounded Rectangle 88"/>
            <p:cNvSpPr/>
            <p:nvPr/>
          </p:nvSpPr>
          <p:spPr>
            <a:xfrm>
              <a:off x="5304856" y="15982573"/>
              <a:ext cx="2303835" cy="183832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t>Filler </a:t>
              </a:r>
            </a:p>
            <a:p>
              <a:pPr algn="ctr"/>
              <a:r>
                <a:rPr lang="en-US" sz="4000" dirty="0"/>
                <a:t>Task</a:t>
              </a:r>
            </a:p>
            <a:p>
              <a:pPr algn="ctr"/>
              <a:endParaRPr lang="en-US" sz="1200" b="1" u="sng" dirty="0"/>
            </a:p>
          </p:txBody>
        </p:sp>
        <p:sp>
          <p:nvSpPr>
            <p:cNvPr id="91" name="Right Arrow 90"/>
            <p:cNvSpPr/>
            <p:nvPr/>
          </p:nvSpPr>
          <p:spPr>
            <a:xfrm>
              <a:off x="4679175" y="16799330"/>
              <a:ext cx="867628" cy="471850"/>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gr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27736800" y="384450"/>
            <a:ext cx="3564666" cy="1701653"/>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2616754" y="457200"/>
            <a:ext cx="3821658" cy="1628903"/>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5"/>
          <a:stretch>
            <a:fillRect/>
          </a:stretch>
        </p:blipFill>
        <p:spPr>
          <a:xfrm>
            <a:off x="38252401" y="457200"/>
            <a:ext cx="1905000" cy="1663426"/>
          </a:xfrm>
          <a:prstGeom prst="rect">
            <a:avLst/>
          </a:prstGeom>
        </p:spPr>
      </p:pic>
      <p:sp>
        <p:nvSpPr>
          <p:cNvPr id="66" name="TextBox 24">
            <a:extLst>
              <a:ext uri="{FF2B5EF4-FFF2-40B4-BE49-F238E27FC236}">
                <a16:creationId xmlns:a16="http://schemas.microsoft.com/office/drawing/2014/main" id="{AB3AD85A-3E8E-4850-8594-CCE3841ED3E9}"/>
              </a:ext>
            </a:extLst>
          </p:cNvPr>
          <p:cNvSpPr txBox="1">
            <a:spLocks noChangeArrowheads="1"/>
          </p:cNvSpPr>
          <p:nvPr/>
        </p:nvSpPr>
        <p:spPr bwMode="auto">
          <a:xfrm>
            <a:off x="16229644" y="15051995"/>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Results – Free Recall</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117" name="Right Arrow 90">
            <a:extLst>
              <a:ext uri="{FF2B5EF4-FFF2-40B4-BE49-F238E27FC236}">
                <a16:creationId xmlns:a16="http://schemas.microsoft.com/office/drawing/2014/main" id="{0B83D8BA-C995-4275-840D-302C9DB9CBC3}"/>
              </a:ext>
            </a:extLst>
          </p:cNvPr>
          <p:cNvSpPr/>
          <p:nvPr/>
        </p:nvSpPr>
        <p:spPr>
          <a:xfrm>
            <a:off x="18288000" y="6172200"/>
            <a:ext cx="1001934" cy="1171892"/>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118" name="Right Arrow 90">
            <a:extLst>
              <a:ext uri="{FF2B5EF4-FFF2-40B4-BE49-F238E27FC236}">
                <a16:creationId xmlns:a16="http://schemas.microsoft.com/office/drawing/2014/main" id="{BBFC278F-563A-49D9-80FF-B94559279032}"/>
              </a:ext>
            </a:extLst>
          </p:cNvPr>
          <p:cNvSpPr/>
          <p:nvPr/>
        </p:nvSpPr>
        <p:spPr>
          <a:xfrm>
            <a:off x="22174200" y="6096000"/>
            <a:ext cx="1001934" cy="1171892"/>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119" name="Right Arrow 90">
            <a:extLst>
              <a:ext uri="{FF2B5EF4-FFF2-40B4-BE49-F238E27FC236}">
                <a16:creationId xmlns:a16="http://schemas.microsoft.com/office/drawing/2014/main" id="{3EDC8BAA-2EEA-4D85-A634-02DBC2C8EFF8}"/>
              </a:ext>
            </a:extLst>
          </p:cNvPr>
          <p:cNvSpPr/>
          <p:nvPr/>
        </p:nvSpPr>
        <p:spPr>
          <a:xfrm>
            <a:off x="24829866" y="6143308"/>
            <a:ext cx="1001934" cy="1171892"/>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121" name="TextBox 24">
            <a:extLst>
              <a:ext uri="{FF2B5EF4-FFF2-40B4-BE49-F238E27FC236}">
                <a16:creationId xmlns:a16="http://schemas.microsoft.com/office/drawing/2014/main" id="{39A78506-7C3F-44F0-8B4D-683E5F71755D}"/>
              </a:ext>
            </a:extLst>
          </p:cNvPr>
          <p:cNvSpPr txBox="1">
            <a:spLocks noChangeArrowheads="1"/>
          </p:cNvSpPr>
          <p:nvPr/>
        </p:nvSpPr>
        <p:spPr bwMode="auto">
          <a:xfrm>
            <a:off x="30784801" y="2808315"/>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Results – Source Monitoring</a:t>
            </a:r>
            <a:endParaRPr lang="en-US" sz="100" b="1" dirty="0">
              <a:solidFill>
                <a:srgbClr val="0000FF"/>
              </a:solidFill>
            </a:endParaRPr>
          </a:p>
          <a:p>
            <a:pPr algn="ctr" defTabSz="1347788" eaLnBrk="0" hangingPunct="0"/>
            <a:endParaRPr lang="en-US" sz="3800" b="1" dirty="0">
              <a:solidFill>
                <a:srgbClr val="0000FF"/>
              </a:solidFill>
            </a:endParaRPr>
          </a:p>
        </p:txBody>
      </p:sp>
      <p:sp>
        <p:nvSpPr>
          <p:cNvPr id="44" name="TextBox 43">
            <a:extLst>
              <a:ext uri="{FF2B5EF4-FFF2-40B4-BE49-F238E27FC236}">
                <a16:creationId xmlns:a16="http://schemas.microsoft.com/office/drawing/2014/main" id="{A2663B9B-5AA7-4ABB-A8D2-13BD6A18EC22}"/>
              </a:ext>
            </a:extLst>
          </p:cNvPr>
          <p:cNvSpPr txBox="1"/>
          <p:nvPr/>
        </p:nvSpPr>
        <p:spPr>
          <a:xfrm>
            <a:off x="13007014" y="10229915"/>
            <a:ext cx="16423041" cy="4093428"/>
          </a:xfrm>
          <a:prstGeom prst="rect">
            <a:avLst/>
          </a:prstGeom>
          <a:noFill/>
        </p:spPr>
        <p:txBody>
          <a:bodyPr wrap="square" rtlCol="0">
            <a:spAutoFit/>
          </a:bodyPr>
          <a:lstStyle/>
          <a:p>
            <a:pPr algn="ctr"/>
            <a:r>
              <a:rPr lang="en-US" sz="4000" b="1" dirty="0">
                <a:solidFill>
                  <a:srgbClr val="000090"/>
                </a:solidFill>
              </a:rPr>
              <a:t>Disease State Descriptions</a:t>
            </a:r>
          </a:p>
          <a:p>
            <a:pPr algn="ctr"/>
            <a:endParaRPr lang="en-US" sz="1200" b="1" dirty="0">
              <a:solidFill>
                <a:srgbClr val="000090"/>
              </a:solidFill>
            </a:endParaRPr>
          </a:p>
          <a:p>
            <a:r>
              <a:rPr lang="en-US" sz="3600" b="1" dirty="0">
                <a:solidFill>
                  <a:srgbClr val="000090"/>
                </a:solidFill>
              </a:rPr>
              <a:t>Ebola: </a:t>
            </a:r>
            <a:r>
              <a:rPr lang="en-US" sz="3200" dirty="0">
                <a:solidFill>
                  <a:srgbClr val="0000FF"/>
                </a:solidFill>
              </a:rPr>
              <a:t>This individual has been diagnosed with Ebola, a highly contagious disease that can result in vomiting blood, dehydration, and death.</a:t>
            </a:r>
          </a:p>
          <a:p>
            <a:endParaRPr lang="en-US" sz="1800" b="1" dirty="0">
              <a:solidFill>
                <a:srgbClr val="0000FF"/>
              </a:solidFill>
            </a:endParaRPr>
          </a:p>
          <a:p>
            <a:r>
              <a:rPr lang="en-US" sz="3600" b="1" dirty="0">
                <a:solidFill>
                  <a:srgbClr val="000090"/>
                </a:solidFill>
              </a:rPr>
              <a:t>Cancer: </a:t>
            </a:r>
            <a:r>
              <a:rPr lang="en-US" sz="3200" dirty="0">
                <a:solidFill>
                  <a:srgbClr val="0000FF"/>
                </a:solidFill>
              </a:rPr>
              <a:t>This individual has been diagnosed with cancer, a noncontagious disease that can result in anemia, bodily lumps, and changes in digestion.</a:t>
            </a:r>
          </a:p>
          <a:p>
            <a:endParaRPr lang="en-US" sz="1800" b="1" dirty="0">
              <a:solidFill>
                <a:srgbClr val="0000FF"/>
              </a:solidFill>
            </a:endParaRPr>
          </a:p>
          <a:p>
            <a:r>
              <a:rPr lang="en-US" sz="3600" b="1" dirty="0">
                <a:solidFill>
                  <a:srgbClr val="000090"/>
                </a:solidFill>
              </a:rPr>
              <a:t>Healthy: </a:t>
            </a:r>
            <a:r>
              <a:rPr lang="en-US" sz="3200" dirty="0">
                <a:solidFill>
                  <a:srgbClr val="0000FF"/>
                </a:solidFill>
              </a:rPr>
              <a:t>This individual is healthy and is not afflicted with any ailments.</a:t>
            </a:r>
            <a:endParaRPr lang="en-US" sz="3600" dirty="0">
              <a:solidFill>
                <a:srgbClr val="0000FF"/>
              </a:solidFill>
            </a:endParaRPr>
          </a:p>
        </p:txBody>
      </p:sp>
      <p:sp>
        <p:nvSpPr>
          <p:cNvPr id="122" name="Rounded Rectangle 138">
            <a:extLst>
              <a:ext uri="{FF2B5EF4-FFF2-40B4-BE49-F238E27FC236}">
                <a16:creationId xmlns:a16="http://schemas.microsoft.com/office/drawing/2014/main" id="{39FADA15-3ECD-4B50-A50B-3CBC297DC445}"/>
              </a:ext>
            </a:extLst>
          </p:cNvPr>
          <p:cNvSpPr/>
          <p:nvPr/>
        </p:nvSpPr>
        <p:spPr>
          <a:xfrm>
            <a:off x="12416069" y="22038441"/>
            <a:ext cx="16844731" cy="7914746"/>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lvl="0" defTabSz="2289141" eaLnBrk="0" hangingPunct="0"/>
            <a:endParaRPr lang="en-US" sz="4174" u="sng" dirty="0">
              <a:solidFill>
                <a:srgbClr val="000090"/>
              </a:solidFill>
              <a:latin typeface="Arial" charset="0"/>
              <a:cs typeface="Arial" charset="0"/>
            </a:endParaRPr>
          </a:p>
          <a:p>
            <a:pPr lvl="0" defTabSz="2289141" eaLnBrk="0" hangingPunct="0"/>
            <a:r>
              <a:rPr lang="en-US" sz="4174" u="sng" dirty="0">
                <a:solidFill>
                  <a:srgbClr val="000090"/>
                </a:solidFill>
                <a:latin typeface="Arial" charset="0"/>
                <a:cs typeface="Arial" charset="0"/>
              </a:rPr>
              <a:t>				                                	</a:t>
            </a:r>
            <a:endParaRPr lang="en-US" sz="835" dirty="0">
              <a:solidFill>
                <a:srgbClr val="000090"/>
              </a:solidFill>
              <a:latin typeface="Arial" charset="0"/>
              <a:cs typeface="Arial" charset="0"/>
            </a:endParaRPr>
          </a:p>
          <a:p>
            <a:pPr lvl="0" defTabSz="2289141" eaLnBrk="0" hangingPunct="0"/>
            <a:r>
              <a:rPr lang="en-US" sz="4000" b="1" dirty="0">
                <a:solidFill>
                  <a:srgbClr val="000090"/>
                </a:solidFill>
                <a:latin typeface="Arial" charset="0"/>
                <a:cs typeface="Arial" charset="0"/>
              </a:rPr>
              <a:t>Variable/Group</a:t>
            </a:r>
            <a:r>
              <a:rPr lang="en-US" sz="4000" dirty="0">
                <a:solidFill>
                  <a:srgbClr val="000090"/>
                </a:solidFill>
                <a:latin typeface="Arial" charset="0"/>
                <a:cs typeface="Arial" charset="0"/>
              </a:rPr>
              <a:t>            </a:t>
            </a:r>
            <a:r>
              <a:rPr lang="en-US" sz="4000" b="1" dirty="0">
                <a:solidFill>
                  <a:srgbClr val="000090"/>
                </a:solidFill>
                <a:latin typeface="Arial" charset="0"/>
                <a:cs typeface="Arial" charset="0"/>
              </a:rPr>
              <a:t>Healthy            Cancer              Ebola</a:t>
            </a:r>
          </a:p>
          <a:p>
            <a:pPr lvl="0" defTabSz="2289141" eaLnBrk="0" hangingPunct="0"/>
            <a:r>
              <a:rPr lang="en-US" sz="1800" b="1" u="sng" dirty="0">
                <a:solidFill>
                  <a:srgbClr val="000090"/>
                </a:solidFill>
                <a:latin typeface="Arial" charset="0"/>
                <a:cs typeface="Arial" charset="0"/>
              </a:rPr>
              <a:t>				                                                                              	</a:t>
            </a:r>
          </a:p>
          <a:p>
            <a:pPr lvl="0" defTabSz="2289141" eaLnBrk="0" hangingPunct="0"/>
            <a:endParaRPr lang="en-US" sz="900" u="sng" dirty="0">
              <a:solidFill>
                <a:srgbClr val="000090"/>
              </a:solidFill>
              <a:latin typeface="Arial" charset="0"/>
              <a:cs typeface="Arial" charset="0"/>
            </a:endParaRPr>
          </a:p>
          <a:p>
            <a:pPr lvl="0" defTabSz="2289141" eaLnBrk="0" hangingPunct="0"/>
            <a:r>
              <a:rPr lang="en-US" sz="3600" b="1" i="1" dirty="0">
                <a:solidFill>
                  <a:srgbClr val="000090"/>
                </a:solidFill>
                <a:latin typeface="Arial" charset="0"/>
                <a:cs typeface="Arial" charset="0"/>
              </a:rPr>
              <a:t>N                                            </a:t>
            </a:r>
            <a:r>
              <a:rPr lang="en-US" sz="3600" dirty="0">
                <a:solidFill>
                  <a:srgbClr val="000090"/>
                </a:solidFill>
                <a:latin typeface="Arial" charset="0"/>
                <a:cs typeface="Arial" charset="0"/>
              </a:rPr>
              <a:t>41                        41                        44</a:t>
            </a:r>
            <a:r>
              <a:rPr lang="en-US" sz="3600" b="1" dirty="0">
                <a:solidFill>
                  <a:srgbClr val="000090"/>
                </a:solidFill>
                <a:latin typeface="Arial" charset="0"/>
                <a:cs typeface="Arial" charset="0"/>
              </a:rPr>
              <a:t>	        </a:t>
            </a:r>
            <a:endParaRPr lang="en-US" sz="3600" b="1"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Age (yrs.)		    </a:t>
            </a:r>
            <a:r>
              <a:rPr lang="en-US" sz="3600" dirty="0">
                <a:solidFill>
                  <a:srgbClr val="000090"/>
                </a:solidFill>
                <a:latin typeface="Arial" charset="0"/>
                <a:cs typeface="Arial" charset="0"/>
              </a:rPr>
              <a:t>20.73(5.12)         19.68(2.33)          19.52(1.58)</a:t>
            </a:r>
            <a:endParaRPr lang="en-US" sz="3600"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Education (yrs.)             </a:t>
            </a:r>
            <a:r>
              <a:rPr lang="en-US" sz="3600" dirty="0">
                <a:solidFill>
                  <a:srgbClr val="000090"/>
                </a:solidFill>
                <a:latin typeface="Arial" charset="0"/>
                <a:cs typeface="Arial" charset="0"/>
              </a:rPr>
              <a:t>13.80(1.60)         13.15(1.24)          13.87(1.30)</a:t>
            </a:r>
            <a:endParaRPr lang="en-US" sz="3600" b="1"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MMSE	                      </a:t>
            </a:r>
            <a:r>
              <a:rPr lang="en-US" sz="3600" dirty="0">
                <a:solidFill>
                  <a:srgbClr val="000090"/>
                </a:solidFill>
                <a:latin typeface="Arial" charset="0"/>
                <a:cs typeface="Arial" charset="0"/>
              </a:rPr>
              <a:t>29.01(1.25)         29.20(1.05)          29.07(1.44)</a:t>
            </a:r>
            <a:r>
              <a:rPr lang="en-US" sz="3600" b="1" dirty="0">
                <a:solidFill>
                  <a:srgbClr val="000090"/>
                </a:solidFill>
                <a:latin typeface="Arial" charset="0"/>
                <a:cs typeface="Arial" charset="0"/>
              </a:rPr>
              <a:t>	</a:t>
            </a:r>
            <a:endParaRPr lang="en-US" sz="3600" b="1"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 Female	                          </a:t>
            </a:r>
            <a:r>
              <a:rPr lang="en-US" sz="3600" dirty="0">
                <a:solidFill>
                  <a:srgbClr val="000090"/>
                </a:solidFill>
                <a:latin typeface="Arial" charset="0"/>
                <a:cs typeface="Arial" charset="0"/>
              </a:rPr>
              <a:t>85.37%                78.05%                 86.36%</a:t>
            </a:r>
            <a:r>
              <a:rPr lang="en-US" sz="3600" b="1" dirty="0">
                <a:solidFill>
                  <a:srgbClr val="000090"/>
                </a:solidFill>
                <a:latin typeface="Arial" charset="0"/>
                <a:cs typeface="Arial" charset="0"/>
              </a:rPr>
              <a:t>	</a:t>
            </a:r>
          </a:p>
          <a:p>
            <a:pPr lvl="0" defTabSz="2289141" eaLnBrk="0" hangingPunct="0"/>
            <a:endParaRPr lang="en-US" sz="1000" b="1" dirty="0">
              <a:solidFill>
                <a:srgbClr val="000090"/>
              </a:solidFill>
              <a:highlight>
                <a:srgbClr val="FFFF00"/>
              </a:highlight>
              <a:latin typeface="Arial" charset="0"/>
              <a:cs typeface="Arial" charset="0"/>
            </a:endParaRPr>
          </a:p>
          <a:p>
            <a:pPr lvl="0" defTabSz="2289141" eaLnBrk="0" hangingPunct="0"/>
            <a:r>
              <a:rPr lang="en-US" sz="3600" b="1" dirty="0">
                <a:solidFill>
                  <a:srgbClr val="000090"/>
                </a:solidFill>
                <a:latin typeface="Arial" charset="0"/>
                <a:cs typeface="Arial" charset="0"/>
              </a:rPr>
              <a:t>PVD                                  </a:t>
            </a:r>
            <a:r>
              <a:rPr lang="en-US" sz="3600" dirty="0">
                <a:solidFill>
                  <a:srgbClr val="000090"/>
                </a:solidFill>
                <a:latin typeface="Arial" charset="0"/>
                <a:cs typeface="Arial" charset="0"/>
              </a:rPr>
              <a:t>4.27(0.87)           4.07(0.90)            3.86(0.82)</a:t>
            </a:r>
          </a:p>
          <a:p>
            <a:pPr lvl="0" defTabSz="2289141" eaLnBrk="0" hangingPunct="0"/>
            <a:r>
              <a:rPr lang="en-US" sz="1670" b="1" u="sng" dirty="0">
                <a:solidFill>
                  <a:srgbClr val="000090"/>
                </a:solidFill>
                <a:latin typeface="Arial" charset="0"/>
                <a:cs typeface="Arial" charset="0"/>
              </a:rPr>
              <a:t>					                                                  	</a:t>
            </a:r>
          </a:p>
          <a:p>
            <a:pPr lvl="0" defTabSz="2289141" eaLnBrk="0" hangingPunct="0"/>
            <a:r>
              <a:rPr lang="en-US" sz="3200" i="1" dirty="0">
                <a:solidFill>
                  <a:srgbClr val="000090"/>
                </a:solidFill>
                <a:latin typeface="Arial" charset="0"/>
                <a:cs typeface="Arial" charset="0"/>
              </a:rPr>
              <a:t> </a:t>
            </a:r>
          </a:p>
        </p:txBody>
      </p:sp>
      <p:sp>
        <p:nvSpPr>
          <p:cNvPr id="123" name="TextBox 24">
            <a:extLst>
              <a:ext uri="{FF2B5EF4-FFF2-40B4-BE49-F238E27FC236}">
                <a16:creationId xmlns:a16="http://schemas.microsoft.com/office/drawing/2014/main" id="{7A5F08FB-95E5-4901-812E-C3F2FE4945F3}"/>
              </a:ext>
            </a:extLst>
          </p:cNvPr>
          <p:cNvSpPr txBox="1">
            <a:spLocks noChangeArrowheads="1"/>
          </p:cNvSpPr>
          <p:nvPr/>
        </p:nvSpPr>
        <p:spPr bwMode="auto">
          <a:xfrm>
            <a:off x="16353132" y="22465737"/>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Participant Characteristics</a:t>
            </a:r>
          </a:p>
          <a:p>
            <a:pPr algn="ctr" defTabSz="1347788" eaLnBrk="0" hangingPunct="0"/>
            <a:endParaRPr lang="en-US" sz="100" b="1" dirty="0">
              <a:solidFill>
                <a:srgbClr val="0000FF"/>
              </a:solidFill>
            </a:endParaRPr>
          </a:p>
          <a:p>
            <a:pPr algn="ctr" defTabSz="1347788" eaLnBrk="0" hangingPunct="0"/>
            <a:r>
              <a:rPr lang="en-US" sz="3800" b="1" dirty="0">
                <a:solidFill>
                  <a:srgbClr val="0000FF"/>
                </a:solidFill>
              </a:rPr>
              <a:t>	</a:t>
            </a:r>
          </a:p>
        </p:txBody>
      </p:sp>
      <p:sp>
        <p:nvSpPr>
          <p:cNvPr id="72" name="TextBox 71">
            <a:extLst>
              <a:ext uri="{FF2B5EF4-FFF2-40B4-BE49-F238E27FC236}">
                <a16:creationId xmlns:a16="http://schemas.microsoft.com/office/drawing/2014/main" id="{E9409AF1-DD14-4AC9-A483-4DEADAAC1B67}"/>
              </a:ext>
            </a:extLst>
          </p:cNvPr>
          <p:cNvSpPr txBox="1"/>
          <p:nvPr/>
        </p:nvSpPr>
        <p:spPr>
          <a:xfrm>
            <a:off x="517551" y="18965882"/>
            <a:ext cx="11475665" cy="3970318"/>
          </a:xfrm>
          <a:prstGeom prst="rect">
            <a:avLst/>
          </a:prstGeom>
          <a:noFill/>
        </p:spPr>
        <p:txBody>
          <a:bodyPr wrap="square" rtlCol="0">
            <a:spAutoFit/>
          </a:bodyPr>
          <a:lstStyle/>
          <a:p>
            <a:r>
              <a:rPr lang="en-US" sz="3600" dirty="0">
                <a:solidFill>
                  <a:srgbClr val="000090"/>
                </a:solidFill>
              </a:rPr>
              <a:t>Four silent ,digital videos portraying a single female actor touching a series of common household objects were created. Each video focused on one of four unique household scenes (kitchen, bedroom, bathroom, garage). Videos were based off the social-contagion paradigm (Roediger, Meade, &amp; Bergman, 2001) and were identical to those used by Gretz &amp; Huff (2019).</a:t>
            </a:r>
          </a:p>
        </p:txBody>
      </p:sp>
      <p:pic>
        <p:nvPicPr>
          <p:cNvPr id="73" name="Picture 72">
            <a:extLst>
              <a:ext uri="{FF2B5EF4-FFF2-40B4-BE49-F238E27FC236}">
                <a16:creationId xmlns:a16="http://schemas.microsoft.com/office/drawing/2014/main" id="{28A43225-25FC-4B83-8F47-D85B6BA93237}"/>
              </a:ext>
            </a:extLst>
          </p:cNvPr>
          <p:cNvPicPr>
            <a:picLocks noChangeAspect="1"/>
          </p:cNvPicPr>
          <p:nvPr/>
        </p:nvPicPr>
        <p:blipFill>
          <a:blip r:embed="rId6"/>
          <a:stretch>
            <a:fillRect/>
          </a:stretch>
        </p:blipFill>
        <p:spPr>
          <a:xfrm>
            <a:off x="446846" y="23622000"/>
            <a:ext cx="11404959" cy="6331186"/>
          </a:xfrm>
          <a:prstGeom prst="rect">
            <a:avLst/>
          </a:prstGeom>
        </p:spPr>
      </p:pic>
      <p:sp>
        <p:nvSpPr>
          <p:cNvPr id="74" name="TextBox 73">
            <a:extLst>
              <a:ext uri="{FF2B5EF4-FFF2-40B4-BE49-F238E27FC236}">
                <a16:creationId xmlns:a16="http://schemas.microsoft.com/office/drawing/2014/main" id="{44B62932-AF41-4D72-9092-235B443F0B21}"/>
              </a:ext>
            </a:extLst>
          </p:cNvPr>
          <p:cNvSpPr txBox="1"/>
          <p:nvPr/>
        </p:nvSpPr>
        <p:spPr>
          <a:xfrm>
            <a:off x="762000" y="30327600"/>
            <a:ext cx="10567807" cy="584775"/>
          </a:xfrm>
          <a:prstGeom prst="rect">
            <a:avLst/>
          </a:prstGeom>
          <a:noFill/>
        </p:spPr>
        <p:txBody>
          <a:bodyPr wrap="square" rtlCol="0">
            <a:spAutoFit/>
          </a:bodyPr>
          <a:lstStyle/>
          <a:p>
            <a:pPr algn="ctr"/>
            <a:r>
              <a:rPr lang="en-US" sz="3200" dirty="0">
                <a:solidFill>
                  <a:srgbClr val="0000FF"/>
                </a:solidFill>
              </a:rPr>
              <a:t>Sample still image taken from the bathroom scene.</a:t>
            </a:r>
          </a:p>
        </p:txBody>
      </p:sp>
      <p:sp>
        <p:nvSpPr>
          <p:cNvPr id="75" name="TextBox 74">
            <a:extLst>
              <a:ext uri="{FF2B5EF4-FFF2-40B4-BE49-F238E27FC236}">
                <a16:creationId xmlns:a16="http://schemas.microsoft.com/office/drawing/2014/main" id="{644E560E-1169-44DB-9B32-318C220242C8}"/>
              </a:ext>
            </a:extLst>
          </p:cNvPr>
          <p:cNvSpPr txBox="1"/>
          <p:nvPr/>
        </p:nvSpPr>
        <p:spPr>
          <a:xfrm>
            <a:off x="12804044" y="20262614"/>
            <a:ext cx="16137936" cy="1077218"/>
          </a:xfrm>
          <a:prstGeom prst="rect">
            <a:avLst/>
          </a:prstGeom>
          <a:noFill/>
        </p:spPr>
        <p:txBody>
          <a:bodyPr wrap="square" rtlCol="0">
            <a:spAutoFit/>
          </a:bodyPr>
          <a:lstStyle/>
          <a:p>
            <a:r>
              <a:rPr lang="en-US" sz="3200" dirty="0">
                <a:solidFill>
                  <a:srgbClr val="0000FF"/>
                </a:solidFill>
              </a:rPr>
              <a:t>Note: Mean (</a:t>
            </a:r>
            <a:r>
              <a:rPr lang="en-US" sz="3200" dirty="0" err="1">
                <a:solidFill>
                  <a:srgbClr val="0000FF"/>
                </a:solidFill>
              </a:rPr>
              <a:t>sd</a:t>
            </a:r>
            <a:r>
              <a:rPr lang="en-US" sz="3200" dirty="0">
                <a:solidFill>
                  <a:srgbClr val="0000FF"/>
                </a:solidFill>
              </a:rPr>
              <a:t>) proportions of correct recall, number of intrusions per list recalled as a function of healthy, influenza, and cancer disease groups</a:t>
            </a:r>
          </a:p>
        </p:txBody>
      </p:sp>
      <p:sp>
        <p:nvSpPr>
          <p:cNvPr id="76" name="TextBox 75">
            <a:extLst>
              <a:ext uri="{FF2B5EF4-FFF2-40B4-BE49-F238E27FC236}">
                <a16:creationId xmlns:a16="http://schemas.microsoft.com/office/drawing/2014/main" id="{317A9BAF-7BBA-4808-806C-96B1C82BC24E}"/>
              </a:ext>
            </a:extLst>
          </p:cNvPr>
          <p:cNvSpPr txBox="1"/>
          <p:nvPr/>
        </p:nvSpPr>
        <p:spPr>
          <a:xfrm>
            <a:off x="13094824" y="9018273"/>
            <a:ext cx="15556376" cy="1077218"/>
          </a:xfrm>
          <a:prstGeom prst="rect">
            <a:avLst/>
          </a:prstGeom>
          <a:noFill/>
        </p:spPr>
        <p:txBody>
          <a:bodyPr wrap="square" rtlCol="0">
            <a:spAutoFit/>
          </a:bodyPr>
          <a:lstStyle/>
          <a:p>
            <a:r>
              <a:rPr lang="en-US" sz="3200" b="1" dirty="0">
                <a:solidFill>
                  <a:srgbClr val="3A3AB9"/>
                </a:solidFill>
              </a:rPr>
              <a:t>Note</a:t>
            </a:r>
            <a:r>
              <a:rPr lang="en-US" sz="3200" dirty="0">
                <a:solidFill>
                  <a:srgbClr val="3A3AB9"/>
                </a:solidFill>
              </a:rPr>
              <a:t>: </a:t>
            </a:r>
            <a:r>
              <a:rPr lang="en-US" sz="3200" dirty="0">
                <a:solidFill>
                  <a:srgbClr val="0000FF"/>
                </a:solidFill>
              </a:rPr>
              <a:t>Two versions of the experiment were created, counterbalancing the order in which videos appeared.</a:t>
            </a:r>
            <a:r>
              <a:rPr lang="en-US" sz="3200" dirty="0">
                <a:solidFill>
                  <a:srgbClr val="3A3AB9"/>
                </a:solidFill>
              </a:rPr>
              <a:t> </a:t>
            </a:r>
          </a:p>
        </p:txBody>
      </p:sp>
      <p:sp>
        <p:nvSpPr>
          <p:cNvPr id="77" name="TextBox 76">
            <a:extLst>
              <a:ext uri="{FF2B5EF4-FFF2-40B4-BE49-F238E27FC236}">
                <a16:creationId xmlns:a16="http://schemas.microsoft.com/office/drawing/2014/main" id="{B5D01560-F35C-4ABD-9206-BF96E04ED645}"/>
              </a:ext>
            </a:extLst>
          </p:cNvPr>
          <p:cNvSpPr txBox="1"/>
          <p:nvPr/>
        </p:nvSpPr>
        <p:spPr>
          <a:xfrm>
            <a:off x="12877800" y="29184600"/>
            <a:ext cx="5211245" cy="584775"/>
          </a:xfrm>
          <a:prstGeom prst="rect">
            <a:avLst/>
          </a:prstGeom>
          <a:noFill/>
        </p:spPr>
        <p:txBody>
          <a:bodyPr wrap="square" rtlCol="0">
            <a:spAutoFit/>
          </a:bodyPr>
          <a:lstStyle/>
          <a:p>
            <a:pPr lvl="0" defTabSz="2289141" eaLnBrk="0" hangingPunct="0"/>
            <a:r>
              <a:rPr lang="en-US" sz="3200" dirty="0">
                <a:solidFill>
                  <a:srgbClr val="0000FF"/>
                </a:solidFill>
              </a:rPr>
              <a:t>Note: </a:t>
            </a:r>
            <a:r>
              <a:rPr lang="en-US" sz="3200" i="1" dirty="0">
                <a:solidFill>
                  <a:srgbClr val="0000FF"/>
                </a:solidFill>
              </a:rPr>
              <a:t>M (SD)</a:t>
            </a:r>
          </a:p>
        </p:txBody>
      </p:sp>
      <p:cxnSp>
        <p:nvCxnSpPr>
          <p:cNvPr id="79" name="Straight Connector 78">
            <a:extLst>
              <a:ext uri="{FF2B5EF4-FFF2-40B4-BE49-F238E27FC236}">
                <a16:creationId xmlns:a16="http://schemas.microsoft.com/office/drawing/2014/main" id="{7A6FAB5C-0EEF-4903-BFDD-5287894916C1}"/>
              </a:ext>
            </a:extLst>
          </p:cNvPr>
          <p:cNvCxnSpPr>
            <a:cxnSpLocks/>
          </p:cNvCxnSpPr>
          <p:nvPr/>
        </p:nvCxnSpPr>
        <p:spPr>
          <a:xfrm>
            <a:off x="29945887" y="4734232"/>
            <a:ext cx="11528419"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72C2C19B-E005-4026-9C3E-3B2784F7A748}"/>
              </a:ext>
            </a:extLst>
          </p:cNvPr>
          <p:cNvCxnSpPr>
            <a:cxnSpLocks/>
          </p:cNvCxnSpPr>
          <p:nvPr/>
        </p:nvCxnSpPr>
        <p:spPr>
          <a:xfrm>
            <a:off x="12437444" y="16916400"/>
            <a:ext cx="16421811"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3880CB1F-1495-4A9F-A671-4CDF6DD11B5F}"/>
              </a:ext>
            </a:extLst>
          </p:cNvPr>
          <p:cNvCxnSpPr>
            <a:cxnSpLocks/>
          </p:cNvCxnSpPr>
          <p:nvPr/>
        </p:nvCxnSpPr>
        <p:spPr>
          <a:xfrm>
            <a:off x="12416069" y="19888200"/>
            <a:ext cx="16421811"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36B0D9CF-A766-4065-AC9F-7D8172D1688A}"/>
              </a:ext>
            </a:extLst>
          </p:cNvPr>
          <p:cNvCxnSpPr>
            <a:cxnSpLocks/>
          </p:cNvCxnSpPr>
          <p:nvPr/>
        </p:nvCxnSpPr>
        <p:spPr>
          <a:xfrm>
            <a:off x="12437444" y="15799530"/>
            <a:ext cx="16421811"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06971065-0E8A-4841-8EBB-FF8ED2499741}"/>
              </a:ext>
            </a:extLst>
          </p:cNvPr>
          <p:cNvCxnSpPr>
            <a:cxnSpLocks/>
          </p:cNvCxnSpPr>
          <p:nvPr/>
        </p:nvCxnSpPr>
        <p:spPr>
          <a:xfrm>
            <a:off x="29946600" y="3657600"/>
            <a:ext cx="11528419"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150A488D-8A93-48C1-B0FF-1ADF8B47D22E}"/>
              </a:ext>
            </a:extLst>
          </p:cNvPr>
          <p:cNvCxnSpPr>
            <a:cxnSpLocks/>
          </p:cNvCxnSpPr>
          <p:nvPr/>
        </p:nvCxnSpPr>
        <p:spPr>
          <a:xfrm>
            <a:off x="29946600" y="13335000"/>
            <a:ext cx="11528419"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sp>
        <p:nvSpPr>
          <p:cNvPr id="143" name="TextBox 142">
            <a:extLst>
              <a:ext uri="{FF2B5EF4-FFF2-40B4-BE49-F238E27FC236}">
                <a16:creationId xmlns:a16="http://schemas.microsoft.com/office/drawing/2014/main" id="{B314F1C6-A805-412C-9C13-6F4C48CED777}"/>
              </a:ext>
            </a:extLst>
          </p:cNvPr>
          <p:cNvSpPr txBox="1"/>
          <p:nvPr/>
        </p:nvSpPr>
        <p:spPr>
          <a:xfrm>
            <a:off x="30474042" y="13520463"/>
            <a:ext cx="10669501" cy="1569660"/>
          </a:xfrm>
          <a:prstGeom prst="rect">
            <a:avLst/>
          </a:prstGeom>
          <a:noFill/>
        </p:spPr>
        <p:txBody>
          <a:bodyPr wrap="square" rtlCol="0">
            <a:spAutoFit/>
          </a:bodyPr>
          <a:lstStyle/>
          <a:p>
            <a:r>
              <a:rPr lang="en-US" sz="3200" dirty="0">
                <a:solidFill>
                  <a:srgbClr val="0000FF"/>
                </a:solidFill>
              </a:rPr>
              <a:t>Note: Mean (</a:t>
            </a:r>
            <a:r>
              <a:rPr lang="en-US" sz="3200" dirty="0" err="1">
                <a:solidFill>
                  <a:srgbClr val="0000FF"/>
                </a:solidFill>
              </a:rPr>
              <a:t>sd</a:t>
            </a:r>
            <a:r>
              <a:rPr lang="en-US" sz="3200" dirty="0">
                <a:solidFill>
                  <a:srgbClr val="0000FF"/>
                </a:solidFill>
              </a:rPr>
              <a:t>) proportions of correct source attributions for touched, non-touched, and non-presented item as a function of healthy, influenza, and cancer disease groups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10988</TotalTime>
  <Words>575</Words>
  <Application>Microsoft Office PowerPoint</Application>
  <PresentationFormat>Custom</PresentationFormat>
  <Paragraphs>108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374</cp:revision>
  <dcterms:created xsi:type="dcterms:W3CDTF">2013-06-02T20:38:49Z</dcterms:created>
  <dcterms:modified xsi:type="dcterms:W3CDTF">2019-10-23T00:03:37Z</dcterms:modified>
</cp:coreProperties>
</file>