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0"/>
    <a:srgbClr val="0080FF"/>
    <a:srgbClr val="3A3AB9"/>
    <a:srgbClr val="179923"/>
    <a:srgbClr val="00CC00"/>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8" d="100"/>
          <a:sy n="38" d="100"/>
        </p:scale>
        <p:origin x="-2580" y="-4182"/>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10/26/2019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10/26/2019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138">
            <a:extLst>
              <a:ext uri="{FF2B5EF4-FFF2-40B4-BE49-F238E27FC236}">
                <a16:creationId xmlns:a16="http://schemas.microsoft.com/office/drawing/2014/main" id="{14FB2DD8-C93A-4058-A3CD-1D03D1716D9D}"/>
              </a:ext>
            </a:extLst>
          </p:cNvPr>
          <p:cNvSpPr/>
          <p:nvPr/>
        </p:nvSpPr>
        <p:spPr>
          <a:xfrm>
            <a:off x="13929983" y="2673164"/>
            <a:ext cx="13191128" cy="1144689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pic>
        <p:nvPicPr>
          <p:cNvPr id="19" name="Picture 18" descr="A close up of a pencil&#10;&#10;Description automatically generated">
            <a:extLst>
              <a:ext uri="{FF2B5EF4-FFF2-40B4-BE49-F238E27FC236}">
                <a16:creationId xmlns:a16="http://schemas.microsoft.com/office/drawing/2014/main" id="{876099AB-9F86-4527-952A-D5D941F3BD6C}"/>
              </a:ext>
            </a:extLst>
          </p:cNvPr>
          <p:cNvPicPr>
            <a:picLocks noChangeAspect="1"/>
          </p:cNvPicPr>
          <p:nvPr/>
        </p:nvPicPr>
        <p:blipFill rotWithShape="1">
          <a:blip r:embed="rId3"/>
          <a:srcRect l="7591" t="9429" r="8267" b="8261"/>
          <a:stretch/>
        </p:blipFill>
        <p:spPr>
          <a:xfrm>
            <a:off x="14972560" y="3730215"/>
            <a:ext cx="10996601" cy="10173691"/>
          </a:xfrm>
          <a:prstGeom prst="rect">
            <a:avLst/>
          </a:prstGeom>
        </p:spPr>
      </p:pic>
      <p:sp>
        <p:nvSpPr>
          <p:cNvPr id="145" name="Rounded Rectangle 144"/>
          <p:cNvSpPr/>
          <p:nvPr/>
        </p:nvSpPr>
        <p:spPr>
          <a:xfrm>
            <a:off x="13987887" y="14356663"/>
            <a:ext cx="12771784" cy="1598695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solidFill>
                <a:srgbClr val="0080FF"/>
              </a:solidFill>
              <a:latin typeface="Arial" pitchFamily="34" charset="0"/>
              <a:cs typeface="Arial" pitchFamily="34" charset="0"/>
            </a:endParaRPr>
          </a:p>
        </p:txBody>
      </p:sp>
      <p:sp>
        <p:nvSpPr>
          <p:cNvPr id="103" name="Rounded Rectangle 102"/>
          <p:cNvSpPr/>
          <p:nvPr/>
        </p:nvSpPr>
        <p:spPr>
          <a:xfrm>
            <a:off x="27394641" y="2438400"/>
            <a:ext cx="14380687" cy="1577390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52" name="Rounded Rectangle 51"/>
          <p:cNvSpPr/>
          <p:nvPr/>
        </p:nvSpPr>
        <p:spPr>
          <a:xfrm>
            <a:off x="228599" y="17373600"/>
            <a:ext cx="13499482" cy="532921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276640" y="-5693"/>
            <a:ext cx="26671716"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Relations are not Always Beneficial: The Effect of Associative Direction on Judgments of Learning</a:t>
            </a:r>
          </a:p>
          <a:p>
            <a:pPr defTabSz="3694113">
              <a:defRPr/>
            </a:pPr>
            <a:endParaRPr lang="en-US" sz="1500" kern="0" dirty="0">
              <a:solidFill>
                <a:schemeClr val="bg1"/>
              </a:solidFill>
              <a:latin typeface="Arial Black"/>
              <a:ea typeface="+mj-ea"/>
              <a:cs typeface="Arial Black"/>
            </a:endParaRPr>
          </a:p>
          <a:p>
            <a:pPr defTabSz="3694113">
              <a:defRPr/>
            </a:pPr>
            <a:r>
              <a:rPr lang="en-US" sz="3500" kern="0" dirty="0">
                <a:solidFill>
                  <a:schemeClr val="bg1"/>
                </a:solidFill>
                <a:latin typeface="Arial Black" panose="020B0A04020102020204" pitchFamily="34" charset="0"/>
                <a:ea typeface="+mj-ea"/>
                <a:cs typeface="Arial" pitchFamily="34" charset="0"/>
              </a:rPr>
              <a:t>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673166"/>
            <a:ext cx="13364810" cy="14557620"/>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121111" y="18435433"/>
            <a:ext cx="14742500" cy="1287562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607428" y="2894632"/>
            <a:ext cx="12656560" cy="14292947"/>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3200" dirty="0">
                <a:solidFill>
                  <a:srgbClr val="000090"/>
                </a:solidFill>
                <a:latin typeface="Calibri" pitchFamily="34" charset="0"/>
                <a:ea typeface="Calibri" pitchFamily="34" charset="0"/>
                <a:cs typeface="Times New Roman" pitchFamily="18" charset="0"/>
              </a:rPr>
              <a:t>Examining the relationship between one’s predicted and actual memory performance is a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a:t>
            </a:r>
          </a:p>
          <a:p>
            <a:pPr defTabSz="1347788">
              <a:spcAft>
                <a:spcPts val="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3200" dirty="0">
                <a:solidFill>
                  <a:srgbClr val="000090"/>
                </a:solidFill>
                <a:latin typeface="Calibri" pitchFamily="34" charset="0"/>
                <a:ea typeface="Calibri" pitchFamily="34" charset="0"/>
                <a:cs typeface="Times New Roman" pitchFamily="18" charset="0"/>
              </a:rPr>
              <a:t>JOL accuracy is sensitive to the strength and direction of association between the cue-target pairs. </a:t>
            </a:r>
            <a:r>
              <a:rPr lang="en-US" sz="3200" dirty="0" err="1">
                <a:solidFill>
                  <a:srgbClr val="000090"/>
                </a:solidFill>
                <a:latin typeface="Calibri" pitchFamily="34" charset="0"/>
                <a:ea typeface="Calibri" pitchFamily="34" charset="0"/>
                <a:cs typeface="Times New Roman" pitchFamily="18" charset="0"/>
              </a:rPr>
              <a:t>Koriat</a:t>
            </a:r>
            <a:r>
              <a:rPr lang="en-US" sz="3200" dirty="0">
                <a:solidFill>
                  <a:srgbClr val="000090"/>
                </a:solidFill>
                <a:latin typeface="Calibri" pitchFamily="34" charset="0"/>
                <a:ea typeface="Calibri" pitchFamily="34" charset="0"/>
                <a:cs typeface="Times New Roman" pitchFamily="18" charset="0"/>
              </a:rPr>
              <a:t> and Bjork (2005) showed that when forward associates are studied (e.g., red-hot), JOLs are calibrated to later recall accuracy. However, an </a:t>
            </a:r>
            <a:r>
              <a:rPr lang="en-US" sz="3200" b="1" i="1" dirty="0">
                <a:solidFill>
                  <a:srgbClr val="000090"/>
                </a:solidFill>
                <a:latin typeface="Calibri" pitchFamily="34" charset="0"/>
                <a:ea typeface="Calibri" pitchFamily="34" charset="0"/>
                <a:cs typeface="Times New Roman" pitchFamily="18" charset="0"/>
              </a:rPr>
              <a:t>illusion of competence</a:t>
            </a:r>
            <a:r>
              <a:rPr lang="en-US" sz="3200" b="1" dirty="0">
                <a:solidFill>
                  <a:srgbClr val="000090"/>
                </a:solidFill>
                <a:latin typeface="Calibri" pitchFamily="34" charset="0"/>
                <a:ea typeface="Calibri" pitchFamily="34" charset="0"/>
                <a:cs typeface="Times New Roman" pitchFamily="18" charset="0"/>
              </a:rPr>
              <a:t> </a:t>
            </a:r>
            <a:r>
              <a:rPr lang="en-US" sz="3200" dirty="0">
                <a:solidFill>
                  <a:srgbClr val="000090"/>
                </a:solidFill>
                <a:latin typeface="Calibri" pitchFamily="34" charset="0"/>
                <a:ea typeface="Calibri" pitchFamily="34" charset="0"/>
                <a:cs typeface="Times New Roman" pitchFamily="18" charset="0"/>
              </a:rPr>
              <a:t>was found for backward associates (e.g., hot-red) in which JOL estimates exceeded later cued recall—a pattern that extends to identical pairs (Castel, et al., 2007). </a:t>
            </a:r>
            <a:endParaRPr lang="en-US" sz="500" dirty="0">
              <a:solidFill>
                <a:srgbClr val="000090"/>
              </a:solidFill>
              <a:latin typeface="Calibri" pitchFamily="34" charset="0"/>
              <a:ea typeface="Calibri" pitchFamily="34" charset="0"/>
              <a:cs typeface="Times New Roman" pitchFamily="18" charset="0"/>
            </a:endParaRPr>
          </a:p>
          <a:p>
            <a:pPr defTabSz="1347788">
              <a:spcAft>
                <a:spcPts val="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3200" dirty="0">
                <a:solidFill>
                  <a:srgbClr val="000090"/>
                </a:solidFill>
                <a:latin typeface="Calibri" pitchFamily="34" charset="0"/>
                <a:ea typeface="Calibri" pitchFamily="34" charset="0"/>
                <a:cs typeface="Times New Roman" pitchFamily="18" charset="0"/>
              </a:rPr>
              <a:t>The present study builds upon previous findings by comparing asymmetric forward and backward associates to symmetrical associates (e.g., on-off) and unrelated pairs (e.g., cat-pencil) to more closely test the role of associative direction on JOLs and cued-recall accuracy. Additionally, we provide calibration plots, which plot JOL ratings as a function of recall accuracy to determine whether the calibration between JOLs and recall depends upon the relative JOL rating that is provided.</a:t>
            </a:r>
          </a:p>
          <a:p>
            <a:pPr defTabSz="1347788">
              <a:spcAft>
                <a:spcPts val="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1000" dirty="0">
                <a:solidFill>
                  <a:srgbClr val="000090"/>
                </a:solidFill>
                <a:latin typeface="Calibri" pitchFamily="34" charset="0"/>
                <a:ea typeface="Calibri" pitchFamily="34" charset="0"/>
                <a:cs typeface="Times New Roman" pitchFamily="18" charset="0"/>
              </a:rPr>
              <a:t> </a:t>
            </a:r>
            <a:r>
              <a:rPr lang="en-US" sz="3200" dirty="0">
                <a:solidFill>
                  <a:srgbClr val="000090"/>
                </a:solidFill>
                <a:latin typeface="Calibri" pitchFamily="34" charset="0"/>
                <a:ea typeface="Calibri" pitchFamily="34" charset="0"/>
                <a:cs typeface="Times New Roman" pitchFamily="18" charset="0"/>
              </a:rPr>
              <a:t>In Experiment 1, participants made concurrent JOLs at study. Experiment 2 used a 5s study/JOL deadline to limit encoding duration. Experiment 3 used a standard immediate JOL manipulation in which JOLs were elicited immediately following study. Finally, Experiment 4 employed a delayed JOL task in which participants solved arithmetic problems in between pair study and when judgments were elicited. </a:t>
            </a:r>
            <a:endParaRPr lang="en-US" sz="14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1492929" y="174498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71411" y="18534102"/>
            <a:ext cx="14033789" cy="1088743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spcAft>
                <a:spcPts val="1000"/>
              </a:spcAft>
            </a:pPr>
            <a:r>
              <a:rPr lang="en-US" sz="2800" dirty="0">
                <a:solidFill>
                  <a:srgbClr val="000090"/>
                </a:solidFill>
                <a:latin typeface="+mn-lt"/>
              </a:rPr>
              <a:t>Consistent patterns emerged across the four experiments. For backwards pairs, JOLs ratings exceeded later recall rates—an illusion of competence. A similar illusion pattern was found for symmetrical and unrelated pairs, though at a reduced magnitude. Forward pairs, in contrast, were well calibrated, with JOLs closely estimating later recall rates. Calibration plots indicated that JOL overconfidence similarly differed across pair types. Symmetrical and forward overconfidence rates only occurred at relatively high JOL ratings (80% or greater), whereas backward and unrelated pairs showed recall overconfidence at much lower JOL ratings.</a:t>
            </a:r>
          </a:p>
          <a:p>
            <a:pPr defTabSz="1347788">
              <a:spcAft>
                <a:spcPts val="1000"/>
              </a:spcAft>
            </a:pPr>
            <a:r>
              <a:rPr lang="en-US" sz="2800" b="1" dirty="0">
                <a:solidFill>
                  <a:srgbClr val="000090"/>
                </a:solidFill>
                <a:latin typeface="+mn-lt"/>
              </a:rPr>
              <a:t>Experiment 2 </a:t>
            </a:r>
            <a:r>
              <a:rPr lang="en-US" sz="2800" dirty="0">
                <a:solidFill>
                  <a:srgbClr val="000090"/>
                </a:solidFill>
                <a:latin typeface="+mn-lt"/>
              </a:rPr>
              <a:t>examined whether including a deadline for study and JOL ratings would affect JOL/Recall calibration. It was expected that less time spent at encoding should result in fewer items correctly recalled (increasing the illusion of competence). This pattern was not in evidence. Thus, the effectiveness of forward cues in aiding target </a:t>
            </a:r>
            <a:r>
              <a:rPr lang="en-US" sz="2800">
                <a:solidFill>
                  <a:srgbClr val="000090"/>
                </a:solidFill>
                <a:latin typeface="+mn-lt"/>
              </a:rPr>
              <a:t>retrieval makes </a:t>
            </a:r>
            <a:r>
              <a:rPr lang="en-US" sz="2800" dirty="0">
                <a:solidFill>
                  <a:srgbClr val="000090"/>
                </a:solidFill>
                <a:latin typeface="+mn-lt"/>
              </a:rPr>
              <a:t>them resistant to illusions of competence, even with limited time to provide JOLs. </a:t>
            </a:r>
            <a:r>
              <a:rPr lang="en-US" sz="2800" b="1" dirty="0">
                <a:solidFill>
                  <a:srgbClr val="000090"/>
                </a:solidFill>
                <a:latin typeface="+mn-lt"/>
              </a:rPr>
              <a:t>Experiment 3 </a:t>
            </a:r>
            <a:r>
              <a:rPr lang="en-US" sz="2800" dirty="0">
                <a:solidFill>
                  <a:srgbClr val="000090"/>
                </a:solidFill>
                <a:latin typeface="+mn-lt"/>
              </a:rPr>
              <a:t>showed that pair effects on calibration extend to a standard immediate JOL task. Finally, </a:t>
            </a:r>
            <a:r>
              <a:rPr lang="en-US" sz="2800" b="1" dirty="0">
                <a:solidFill>
                  <a:srgbClr val="000090"/>
                </a:solidFill>
                <a:latin typeface="+mn-lt"/>
              </a:rPr>
              <a:t>Experiment 4 </a:t>
            </a:r>
            <a:r>
              <a:rPr lang="en-US" sz="2800" dirty="0">
                <a:solidFill>
                  <a:srgbClr val="000090"/>
                </a:solidFill>
                <a:latin typeface="+mn-lt"/>
              </a:rPr>
              <a:t>tested whether a delayed JOL manipulation would reduce the illusion of competence by resulting in greater calibration between JOL ratings and recall. It was expected that making JOLs after a delay involving a working memory taxing distractor would improve calibration (e.g., </a:t>
            </a:r>
            <a:r>
              <a:rPr lang="en-US" sz="2800" dirty="0" err="1">
                <a:solidFill>
                  <a:srgbClr val="000090"/>
                </a:solidFill>
                <a:latin typeface="+mn-lt"/>
              </a:rPr>
              <a:t>Dunlosky</a:t>
            </a:r>
            <a:r>
              <a:rPr lang="en-US" sz="2800" dirty="0">
                <a:solidFill>
                  <a:srgbClr val="000090"/>
                </a:solidFill>
                <a:latin typeface="+mn-lt"/>
              </a:rPr>
              <a:t> &amp; Nelson, 1994). However, the illusion of competence persisted. Future work should evaluate other means to improve JOL/recall accuracy calibration by training participants about how backward associates can mislead memory estimates.</a:t>
            </a:r>
          </a:p>
          <a:p>
            <a:pPr defTabSz="1347788"/>
            <a:r>
              <a:rPr lang="en-US" sz="2800" dirty="0">
                <a:solidFill>
                  <a:srgbClr val="000090"/>
                </a:solidFill>
                <a:latin typeface="+mn-lt"/>
              </a:rPr>
              <a:t>Our analyses improve upon existing work by assessing the relationship between JOLs and accuracy. Our experiments carefully controlled for potential item effects that may have contributed to memory/JOL effects in previous studies. Additionally, our study included symmetrical pairs, a novel comparison, that were equated to backward and forward pairs on lexical and semantic characteristics. Calibration for symmetrical pairs was in between calibration for forward and backward pairs. Thus, the effectiveness for the cue in eliciting the target in the forward direction is critical for high JOL/recall calibration.</a:t>
            </a:r>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61637" y="22871106"/>
            <a:ext cx="13364810" cy="850202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371600" y="23012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31" name="Rounded Rectangle 130"/>
          <p:cNvSpPr/>
          <p:nvPr/>
        </p:nvSpPr>
        <p:spPr>
          <a:xfrm>
            <a:off x="13838590" y="30482079"/>
            <a:ext cx="13703919" cy="9165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2800" dirty="0">
                <a:solidFill>
                  <a:schemeClr val="tx1"/>
                </a:solidFill>
                <a:latin typeface="+mj-lt"/>
                <a:cs typeface="Arial" pitchFamily="34" charset="0"/>
              </a:rPr>
              <a:t>Correspondence can be addressed to nicholas.maxwell@usm.edu.  More info available at: https://osf.io/hvdma/</a:t>
            </a:r>
            <a:r>
              <a:rPr lang="en-US" sz="2800" dirty="0">
                <a:solidFill>
                  <a:schemeClr val="tx1"/>
                </a:solidFill>
              </a:rPr>
              <a:t>|www.macapsych.com</a:t>
            </a:r>
          </a:p>
        </p:txBody>
      </p:sp>
      <p:grpSp>
        <p:nvGrpSpPr>
          <p:cNvPr id="3" name="Group 2"/>
          <p:cNvGrpSpPr/>
          <p:nvPr/>
        </p:nvGrpSpPr>
        <p:grpSpPr>
          <a:xfrm>
            <a:off x="796807" y="23926800"/>
            <a:ext cx="12157192" cy="4672285"/>
            <a:chOff x="1494866" y="15949348"/>
            <a:chExt cx="10527565" cy="1881246"/>
          </a:xfrm>
        </p:grpSpPr>
        <p:sp>
          <p:nvSpPr>
            <p:cNvPr id="88" name="Rounded Rectangle 87"/>
            <p:cNvSpPr/>
            <p:nvPr/>
          </p:nvSpPr>
          <p:spPr>
            <a:xfrm>
              <a:off x="1494866" y="15949348"/>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Ratings </a:t>
              </a:r>
            </a:p>
            <a:p>
              <a:pPr algn="ctr"/>
              <a:r>
                <a:rPr lang="en-US" sz="3200" b="1" dirty="0"/>
                <a:t>(0-100 Scale)</a:t>
              </a:r>
            </a:p>
            <a:p>
              <a:pPr algn="ctr"/>
              <a:endParaRPr lang="en-US" sz="1200" b="1" u="sng" dirty="0"/>
            </a:p>
            <a:p>
              <a:pPr algn="ctr"/>
              <a:r>
                <a:rPr lang="en-US" sz="3200" b="1" dirty="0"/>
                <a:t>Forward, Backward, Unrelated, and Symmetrical Pairs</a:t>
              </a:r>
            </a:p>
          </p:txBody>
        </p:sp>
        <p:sp>
          <p:nvSpPr>
            <p:cNvPr id="89" name="Rounded Rectangle 88"/>
            <p:cNvSpPr/>
            <p:nvPr/>
          </p:nvSpPr>
          <p:spPr>
            <a:xfrm>
              <a:off x="5658248" y="15982573"/>
              <a:ext cx="253701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867681" y="15980031"/>
              <a:ext cx="315475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1000" b="1" u="sng" dirty="0"/>
            </a:p>
            <a:p>
              <a:pPr algn="ctr"/>
              <a:r>
                <a:rPr lang="en-US" sz="4000" b="1" dirty="0"/>
                <a:t>Cued-Recall</a:t>
              </a:r>
            </a:p>
            <a:p>
              <a:pPr algn="ctr"/>
              <a:endParaRPr lang="en-US" sz="2000" b="1" dirty="0"/>
            </a:p>
          </p:txBody>
        </p:sp>
      </p:grpSp>
      <p:sp>
        <p:nvSpPr>
          <p:cNvPr id="16" name="TextBox 15">
            <a:extLst>
              <a:ext uri="{FF2B5EF4-FFF2-40B4-BE49-F238E27FC236}">
                <a16:creationId xmlns:a16="http://schemas.microsoft.com/office/drawing/2014/main" id="{3C5EC5DF-A9A9-470A-8618-AC250CB99FE3}"/>
              </a:ext>
            </a:extLst>
          </p:cNvPr>
          <p:cNvSpPr txBox="1"/>
          <p:nvPr/>
        </p:nvSpPr>
        <p:spPr>
          <a:xfrm>
            <a:off x="5953869" y="25365174"/>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12" name="TextBox 24">
            <a:extLst>
              <a:ext uri="{FF2B5EF4-FFF2-40B4-BE49-F238E27FC236}">
                <a16:creationId xmlns:a16="http://schemas.microsoft.com/office/drawing/2014/main" id="{8B5AC808-2DBA-461C-B074-955314A9EF50}"/>
              </a:ext>
            </a:extLst>
          </p:cNvPr>
          <p:cNvSpPr txBox="1">
            <a:spLocks noChangeArrowheads="1"/>
          </p:cNvSpPr>
          <p:nvPr/>
        </p:nvSpPr>
        <p:spPr bwMode="auto">
          <a:xfrm>
            <a:off x="-941023" y="17907000"/>
            <a:ext cx="5651092" cy="3477875"/>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000" b="1" u="sng" dirty="0">
                <a:solidFill>
                  <a:srgbClr val="000090"/>
                </a:solidFill>
              </a:rPr>
              <a:t>Forward Pairs</a:t>
            </a:r>
          </a:p>
          <a:p>
            <a:pPr algn="ctr" defTabSz="1347788" eaLnBrk="0" hangingPunct="0"/>
            <a:endParaRPr lang="en-US" sz="1000" dirty="0">
              <a:solidFill>
                <a:srgbClr val="000090"/>
              </a:solidFill>
            </a:endParaRPr>
          </a:p>
          <a:p>
            <a:pPr algn="ctr" defTabSz="1347788" eaLnBrk="0" hangingPunct="0"/>
            <a:r>
              <a:rPr lang="en-US" sz="2600" b="1" dirty="0">
                <a:solidFill>
                  <a:srgbClr val="0000FF"/>
                </a:solidFill>
              </a:rPr>
              <a:t>Wage – Money</a:t>
            </a:r>
          </a:p>
          <a:p>
            <a:pPr algn="ctr" defTabSz="1347788" eaLnBrk="0" hangingPunct="0"/>
            <a:r>
              <a:rPr lang="en-US" sz="2600" b="1" dirty="0">
                <a:solidFill>
                  <a:srgbClr val="0000FF"/>
                </a:solidFill>
              </a:rPr>
              <a:t>Editor – News</a:t>
            </a:r>
          </a:p>
          <a:p>
            <a:pPr algn="ctr" defTabSz="1347788" eaLnBrk="0" hangingPunct="0"/>
            <a:r>
              <a:rPr lang="en-US" sz="2600" b="1" dirty="0">
                <a:solidFill>
                  <a:srgbClr val="0000FF"/>
                </a:solidFill>
              </a:rPr>
              <a:t>Way – Out</a:t>
            </a:r>
          </a:p>
          <a:p>
            <a:pPr algn="ctr" defTabSz="1347788" eaLnBrk="0" hangingPunct="0"/>
            <a:r>
              <a:rPr lang="en-US" sz="2600" b="1" dirty="0">
                <a:solidFill>
                  <a:srgbClr val="0000FF"/>
                </a:solidFill>
              </a:rPr>
              <a:t>Credit – Card</a:t>
            </a:r>
          </a:p>
          <a:p>
            <a:pPr algn="ctr" defTabSz="1347788" eaLnBrk="0" hangingPunct="0"/>
            <a:endParaRPr lang="en-US" sz="3400" b="1" dirty="0">
              <a:solidFill>
                <a:srgbClr val="0000FF"/>
              </a:solidFill>
            </a:endParaRPr>
          </a:p>
        </p:txBody>
      </p:sp>
      <p:sp>
        <p:nvSpPr>
          <p:cNvPr id="113" name="TextBox 24">
            <a:extLst>
              <a:ext uri="{FF2B5EF4-FFF2-40B4-BE49-F238E27FC236}">
                <a16:creationId xmlns:a16="http://schemas.microsoft.com/office/drawing/2014/main" id="{921A2012-3E29-4297-8153-3BC26EBFC93F}"/>
              </a:ext>
            </a:extLst>
          </p:cNvPr>
          <p:cNvSpPr txBox="1">
            <a:spLocks noChangeArrowheads="1"/>
          </p:cNvSpPr>
          <p:nvPr/>
        </p:nvSpPr>
        <p:spPr bwMode="auto">
          <a:xfrm>
            <a:off x="2129036" y="17907000"/>
            <a:ext cx="5651092" cy="2862322"/>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000" b="1" u="sng" dirty="0">
                <a:solidFill>
                  <a:srgbClr val="000090"/>
                </a:solidFill>
              </a:rPr>
              <a:t>Backward Pairs</a:t>
            </a:r>
          </a:p>
          <a:p>
            <a:pPr algn="ctr" defTabSz="1347788" eaLnBrk="0" hangingPunct="0"/>
            <a:endParaRPr lang="en-US" sz="1000" b="1" dirty="0">
              <a:solidFill>
                <a:srgbClr val="0000FF"/>
              </a:solidFill>
            </a:endParaRPr>
          </a:p>
          <a:p>
            <a:pPr algn="ctr" defTabSz="1347788" eaLnBrk="0" hangingPunct="0"/>
            <a:r>
              <a:rPr lang="en-US" sz="2600" b="1" dirty="0">
                <a:solidFill>
                  <a:srgbClr val="0000FF"/>
                </a:solidFill>
              </a:rPr>
              <a:t>Money – Wage</a:t>
            </a:r>
          </a:p>
          <a:p>
            <a:pPr algn="ctr" defTabSz="1347788" eaLnBrk="0" hangingPunct="0"/>
            <a:r>
              <a:rPr lang="en-US" sz="2600" b="1" dirty="0">
                <a:solidFill>
                  <a:srgbClr val="0000FF"/>
                </a:solidFill>
              </a:rPr>
              <a:t>News – Editor</a:t>
            </a:r>
          </a:p>
          <a:p>
            <a:pPr algn="ctr" defTabSz="1347788" eaLnBrk="0" hangingPunct="0"/>
            <a:r>
              <a:rPr lang="en-US" sz="2600" b="1" dirty="0">
                <a:solidFill>
                  <a:srgbClr val="0000FF"/>
                </a:solidFill>
              </a:rPr>
              <a:t>Out – Way</a:t>
            </a:r>
          </a:p>
          <a:p>
            <a:pPr algn="ctr" defTabSz="1347788" eaLnBrk="0" hangingPunct="0"/>
            <a:r>
              <a:rPr lang="en-US" sz="2600" b="1" dirty="0">
                <a:solidFill>
                  <a:srgbClr val="0000FF"/>
                </a:solidFill>
              </a:rPr>
              <a:t>Card – Credit</a:t>
            </a:r>
          </a:p>
        </p:txBody>
      </p:sp>
      <p:sp>
        <p:nvSpPr>
          <p:cNvPr id="114" name="TextBox 24">
            <a:extLst>
              <a:ext uri="{FF2B5EF4-FFF2-40B4-BE49-F238E27FC236}">
                <a16:creationId xmlns:a16="http://schemas.microsoft.com/office/drawing/2014/main" id="{7A0D9510-2EF3-4C8D-9E95-27AF39AA6C72}"/>
              </a:ext>
            </a:extLst>
          </p:cNvPr>
          <p:cNvSpPr txBox="1">
            <a:spLocks noChangeArrowheads="1"/>
          </p:cNvSpPr>
          <p:nvPr/>
        </p:nvSpPr>
        <p:spPr bwMode="auto">
          <a:xfrm>
            <a:off x="5487783" y="17964595"/>
            <a:ext cx="5651092" cy="3416320"/>
          </a:xfrm>
          <a:prstGeom prst="rect">
            <a:avLst/>
          </a:prstGeom>
          <a:noFill/>
          <a:ln w="9525">
            <a:noFill/>
            <a:miter lim="800000"/>
            <a:headEnd/>
            <a:tailEnd/>
          </a:ln>
        </p:spPr>
        <p:txBody>
          <a:bodyPr wrap="square">
            <a:spAutoFit/>
          </a:bodyPr>
          <a:lstStyle/>
          <a:p>
            <a:pPr algn="ctr" defTabSz="1347788" eaLnBrk="0" hangingPunct="0"/>
            <a:endParaRPr lang="en-US" sz="3200" b="1" u="sng" dirty="0">
              <a:solidFill>
                <a:srgbClr val="000090"/>
              </a:solidFill>
            </a:endParaRPr>
          </a:p>
          <a:p>
            <a:pPr algn="ctr" defTabSz="1347788" eaLnBrk="0" hangingPunct="0"/>
            <a:r>
              <a:rPr lang="en-US" sz="3000" b="1" u="sng" dirty="0">
                <a:solidFill>
                  <a:srgbClr val="000090"/>
                </a:solidFill>
              </a:rPr>
              <a:t>Symmetrical Pairs</a:t>
            </a:r>
          </a:p>
          <a:p>
            <a:pPr algn="ctr" defTabSz="1347788" eaLnBrk="0" hangingPunct="0"/>
            <a:endParaRPr lang="en-US" sz="1000" b="1" dirty="0">
              <a:solidFill>
                <a:srgbClr val="0000FF"/>
              </a:solidFill>
            </a:endParaRPr>
          </a:p>
          <a:p>
            <a:pPr algn="ctr" defTabSz="1347788" eaLnBrk="0" hangingPunct="0"/>
            <a:r>
              <a:rPr lang="en-US" sz="2600" b="1" dirty="0">
                <a:solidFill>
                  <a:srgbClr val="0000FF"/>
                </a:solidFill>
              </a:rPr>
              <a:t>Due – Assignment</a:t>
            </a:r>
          </a:p>
          <a:p>
            <a:pPr algn="ctr" defTabSz="1347788" eaLnBrk="0" hangingPunct="0"/>
            <a:r>
              <a:rPr lang="en-US" sz="2600" b="1" dirty="0">
                <a:solidFill>
                  <a:srgbClr val="0000FF"/>
                </a:solidFill>
              </a:rPr>
              <a:t>Shoe – Foot</a:t>
            </a:r>
          </a:p>
          <a:p>
            <a:pPr algn="ctr" defTabSz="1347788" eaLnBrk="0" hangingPunct="0"/>
            <a:r>
              <a:rPr lang="en-US" sz="2600" b="1" dirty="0">
                <a:solidFill>
                  <a:srgbClr val="0000FF"/>
                </a:solidFill>
              </a:rPr>
              <a:t>Honey – Bee</a:t>
            </a:r>
          </a:p>
          <a:p>
            <a:pPr algn="ctr" defTabSz="1347788" eaLnBrk="0" hangingPunct="0"/>
            <a:r>
              <a:rPr lang="en-US" sz="2600" b="1" dirty="0">
                <a:solidFill>
                  <a:srgbClr val="0000FF"/>
                </a:solidFill>
              </a:rPr>
              <a:t>Circle – Round</a:t>
            </a:r>
          </a:p>
          <a:p>
            <a:pPr algn="ctr" defTabSz="1347788" eaLnBrk="0" hangingPunct="0"/>
            <a:endParaRPr lang="en-US" sz="3400" b="1" dirty="0">
              <a:solidFill>
                <a:srgbClr val="0000FF"/>
              </a:solidFill>
            </a:endParaRPr>
          </a:p>
        </p:txBody>
      </p:sp>
      <p:sp>
        <p:nvSpPr>
          <p:cNvPr id="115" name="TextBox 24">
            <a:extLst>
              <a:ext uri="{FF2B5EF4-FFF2-40B4-BE49-F238E27FC236}">
                <a16:creationId xmlns:a16="http://schemas.microsoft.com/office/drawing/2014/main" id="{EF97F6E6-9AAA-4F3B-855B-44AF4D287130}"/>
              </a:ext>
            </a:extLst>
          </p:cNvPr>
          <p:cNvSpPr txBox="1">
            <a:spLocks noChangeArrowheads="1"/>
          </p:cNvSpPr>
          <p:nvPr/>
        </p:nvSpPr>
        <p:spPr bwMode="auto">
          <a:xfrm>
            <a:off x="8939932" y="17907000"/>
            <a:ext cx="5651092" cy="2862322"/>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000" b="1" u="sng" dirty="0">
                <a:solidFill>
                  <a:srgbClr val="000090"/>
                </a:solidFill>
              </a:rPr>
              <a:t>Unrelated Pairs</a:t>
            </a:r>
          </a:p>
          <a:p>
            <a:pPr algn="ctr" defTabSz="1347788" eaLnBrk="0" hangingPunct="0"/>
            <a:endParaRPr lang="en-US" sz="1000" b="1" dirty="0">
              <a:solidFill>
                <a:srgbClr val="0000FF"/>
              </a:solidFill>
            </a:endParaRPr>
          </a:p>
          <a:p>
            <a:pPr algn="ctr" defTabSz="1347788" eaLnBrk="0" hangingPunct="0"/>
            <a:r>
              <a:rPr lang="en-US" sz="2600" b="1" dirty="0">
                <a:solidFill>
                  <a:srgbClr val="0000FF"/>
                </a:solidFill>
              </a:rPr>
              <a:t>Park – Hungry</a:t>
            </a:r>
          </a:p>
          <a:p>
            <a:pPr algn="ctr" defTabSz="1347788" eaLnBrk="0" hangingPunct="0"/>
            <a:r>
              <a:rPr lang="en-US" sz="2600" b="1" dirty="0">
                <a:solidFill>
                  <a:srgbClr val="0000FF"/>
                </a:solidFill>
              </a:rPr>
              <a:t>Soon – Belt</a:t>
            </a:r>
          </a:p>
          <a:p>
            <a:pPr algn="ctr" defTabSz="1347788" eaLnBrk="0" hangingPunct="0"/>
            <a:r>
              <a:rPr lang="en-US" sz="2600" b="1" dirty="0">
                <a:solidFill>
                  <a:srgbClr val="0000FF"/>
                </a:solidFill>
              </a:rPr>
              <a:t>Discover – Floor</a:t>
            </a:r>
          </a:p>
          <a:p>
            <a:pPr algn="ctr" defTabSz="1347788" eaLnBrk="0" hangingPunct="0"/>
            <a:r>
              <a:rPr lang="en-US" sz="2600" b="1" dirty="0">
                <a:solidFill>
                  <a:srgbClr val="0000FF"/>
                </a:solidFill>
              </a:rPr>
              <a:t>Artery – Bronze</a:t>
            </a:r>
          </a:p>
        </p:txBody>
      </p:sp>
      <p:sp>
        <p:nvSpPr>
          <p:cNvPr id="120" name="TextBox 119">
            <a:extLst>
              <a:ext uri="{FF2B5EF4-FFF2-40B4-BE49-F238E27FC236}">
                <a16:creationId xmlns:a16="http://schemas.microsoft.com/office/drawing/2014/main" id="{1C127CEB-EF12-4B7A-95BA-DCF5643AEA3A}"/>
              </a:ext>
            </a:extLst>
          </p:cNvPr>
          <p:cNvSpPr txBox="1"/>
          <p:nvPr/>
        </p:nvSpPr>
        <p:spPr>
          <a:xfrm>
            <a:off x="353522" y="21123638"/>
            <a:ext cx="13374559" cy="954107"/>
          </a:xfrm>
          <a:prstGeom prst="rect">
            <a:avLst/>
          </a:prstGeom>
          <a:noFill/>
        </p:spPr>
        <p:txBody>
          <a:bodyPr wrap="square" rtlCol="0">
            <a:spAutoFit/>
          </a:bodyPr>
          <a:lstStyle/>
          <a:p>
            <a:r>
              <a:rPr lang="en-US" sz="2800" dirty="0">
                <a:solidFill>
                  <a:srgbClr val="000090"/>
                </a:solidFill>
              </a:rPr>
              <a:t>40 pairs were created for each pair type and were matched on associative strength (Nelson et al., 2004), word length, concreteness and frequency (</a:t>
            </a:r>
            <a:r>
              <a:rPr lang="en-US" sz="2800" dirty="0" err="1">
                <a:solidFill>
                  <a:srgbClr val="000090"/>
                </a:solidFill>
              </a:rPr>
              <a:t>Balota</a:t>
            </a:r>
            <a:r>
              <a:rPr lang="en-US" sz="2800" dirty="0">
                <a:solidFill>
                  <a:srgbClr val="000090"/>
                </a:solidFill>
              </a:rPr>
              <a:t> et al., 2007)</a:t>
            </a:r>
          </a:p>
        </p:txBody>
      </p:sp>
      <p:sp>
        <p:nvSpPr>
          <p:cNvPr id="15374" name="TextBox 24"/>
          <p:cNvSpPr txBox="1">
            <a:spLocks noChangeArrowheads="1"/>
          </p:cNvSpPr>
          <p:nvPr/>
        </p:nvSpPr>
        <p:spPr bwMode="auto">
          <a:xfrm>
            <a:off x="15839247" y="14449712"/>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 Plots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8" name="TextBox 47">
            <a:extLst>
              <a:ext uri="{FF2B5EF4-FFF2-40B4-BE49-F238E27FC236}">
                <a16:creationId xmlns:a16="http://schemas.microsoft.com/office/drawing/2014/main" id="{87EBC50F-5CBA-468F-A2C8-C91D9659D13C}"/>
              </a:ext>
            </a:extLst>
          </p:cNvPr>
          <p:cNvSpPr txBox="1"/>
          <p:nvPr/>
        </p:nvSpPr>
        <p:spPr>
          <a:xfrm>
            <a:off x="30728165" y="17699607"/>
            <a:ext cx="8533505" cy="400110"/>
          </a:xfrm>
          <a:prstGeom prst="rect">
            <a:avLst/>
          </a:prstGeom>
          <a:noFill/>
        </p:spPr>
        <p:txBody>
          <a:bodyPr wrap="square" rtlCol="0">
            <a:spAutoFit/>
          </a:bodyPr>
          <a:lstStyle/>
          <a:p>
            <a:pPr algn="ctr"/>
            <a:r>
              <a:rPr lang="en-US" sz="2000" b="1" dirty="0"/>
              <a:t>Note: </a:t>
            </a:r>
            <a:r>
              <a:rPr lang="en-US" sz="2000" dirty="0"/>
              <a:t>Overestimation indicated by points falling below the calibration line.</a:t>
            </a:r>
          </a:p>
        </p:txBody>
      </p:sp>
      <p:sp>
        <p:nvSpPr>
          <p:cNvPr id="46" name="Right Arrow 90">
            <a:extLst>
              <a:ext uri="{FF2B5EF4-FFF2-40B4-BE49-F238E27FC236}">
                <a16:creationId xmlns:a16="http://schemas.microsoft.com/office/drawing/2014/main" id="{4E9F21B5-DDFB-4481-8FE3-39037049359B}"/>
              </a:ext>
            </a:extLst>
          </p:cNvPr>
          <p:cNvSpPr/>
          <p:nvPr/>
        </p:nvSpPr>
        <p:spPr>
          <a:xfrm>
            <a:off x="8168438" y="25527000"/>
            <a:ext cx="150896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4"/>
          <a:srcRect/>
          <a:stretch>
            <a:fillRect/>
          </a:stretch>
        </p:blipFill>
        <p:spPr bwMode="auto">
          <a:xfrm>
            <a:off x="27736800" y="384450"/>
            <a:ext cx="3564666" cy="1701653"/>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5"/>
          <a:srcRect/>
          <a:stretch>
            <a:fillRect/>
          </a:stretch>
        </p:blipFill>
        <p:spPr bwMode="auto">
          <a:xfrm>
            <a:off x="32616754" y="457200"/>
            <a:ext cx="3821658" cy="1628903"/>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6"/>
          <a:stretch>
            <a:fillRect/>
          </a:stretch>
        </p:blipFill>
        <p:spPr>
          <a:xfrm>
            <a:off x="38252401" y="457200"/>
            <a:ext cx="1905000" cy="1663426"/>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30308618" y="2392138"/>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 Cont.</a:t>
            </a:r>
            <a:endParaRPr lang="en-US" sz="1200" b="1" dirty="0">
              <a:solidFill>
                <a:srgbClr val="0000FF"/>
              </a:solidFill>
            </a:endParaRPr>
          </a:p>
          <a:p>
            <a:pPr algn="ctr" defTabSz="1347788" eaLnBrk="0" hangingPunct="0"/>
            <a:endParaRPr lang="en-US" sz="3800" b="1" dirty="0">
              <a:solidFill>
                <a:srgbClr val="0000FF"/>
              </a:solidFill>
            </a:endParaRPr>
          </a:p>
        </p:txBody>
      </p:sp>
      <p:sp>
        <p:nvSpPr>
          <p:cNvPr id="2" name="TextBox 1">
            <a:extLst>
              <a:ext uri="{FF2B5EF4-FFF2-40B4-BE49-F238E27FC236}">
                <a16:creationId xmlns:a16="http://schemas.microsoft.com/office/drawing/2014/main" id="{EAE38DBA-AE7F-4782-B52D-0822B80ADF1D}"/>
              </a:ext>
            </a:extLst>
          </p:cNvPr>
          <p:cNvSpPr txBox="1"/>
          <p:nvPr/>
        </p:nvSpPr>
        <p:spPr>
          <a:xfrm>
            <a:off x="561997" y="28904625"/>
            <a:ext cx="5407132" cy="584775"/>
          </a:xfrm>
          <a:prstGeom prst="rect">
            <a:avLst/>
          </a:prstGeom>
          <a:noFill/>
        </p:spPr>
        <p:txBody>
          <a:bodyPr wrap="square" rtlCol="0">
            <a:spAutoFit/>
          </a:bodyPr>
          <a:lstStyle/>
          <a:p>
            <a:r>
              <a:rPr lang="en-US" sz="3200" b="1" dirty="0">
                <a:solidFill>
                  <a:srgbClr val="000090"/>
                </a:solidFill>
                <a:latin typeface="+mn-lt"/>
              </a:rPr>
              <a:t>Experiment 1: </a:t>
            </a:r>
            <a:r>
              <a:rPr lang="en-US" sz="3200" dirty="0">
                <a:solidFill>
                  <a:srgbClr val="0000FF"/>
                </a:solidFill>
                <a:latin typeface="+mn-lt"/>
              </a:rPr>
              <a:t>Concurrent JOLs</a:t>
            </a:r>
          </a:p>
        </p:txBody>
      </p:sp>
      <p:sp>
        <p:nvSpPr>
          <p:cNvPr id="56" name="TextBox 55">
            <a:extLst>
              <a:ext uri="{FF2B5EF4-FFF2-40B4-BE49-F238E27FC236}">
                <a16:creationId xmlns:a16="http://schemas.microsoft.com/office/drawing/2014/main" id="{98950C0C-4FAF-47B1-ABE3-642FA161BC73}"/>
              </a:ext>
            </a:extLst>
          </p:cNvPr>
          <p:cNvSpPr txBox="1"/>
          <p:nvPr/>
        </p:nvSpPr>
        <p:spPr>
          <a:xfrm>
            <a:off x="6744971" y="28879800"/>
            <a:ext cx="5828029" cy="1077218"/>
          </a:xfrm>
          <a:prstGeom prst="rect">
            <a:avLst/>
          </a:prstGeom>
          <a:noFill/>
        </p:spPr>
        <p:txBody>
          <a:bodyPr wrap="square" rtlCol="0">
            <a:spAutoFit/>
          </a:bodyPr>
          <a:lstStyle/>
          <a:p>
            <a:r>
              <a:rPr lang="en-US" sz="3200" b="1" dirty="0">
                <a:solidFill>
                  <a:srgbClr val="000090"/>
                </a:solidFill>
                <a:latin typeface="+mn-lt"/>
              </a:rPr>
              <a:t>Experiment 2</a:t>
            </a:r>
            <a:r>
              <a:rPr lang="en-US" sz="3200" b="1" dirty="0">
                <a:solidFill>
                  <a:srgbClr val="0000FF"/>
                </a:solidFill>
                <a:latin typeface="+mn-lt"/>
              </a:rPr>
              <a:t>: </a:t>
            </a:r>
            <a:r>
              <a:rPr lang="en-US" sz="3200" dirty="0">
                <a:solidFill>
                  <a:srgbClr val="0000FF"/>
                </a:solidFill>
                <a:latin typeface="+mn-lt"/>
              </a:rPr>
              <a:t>Concurrent JOLs w/ Response Deadline (5s)</a:t>
            </a:r>
          </a:p>
        </p:txBody>
      </p:sp>
      <p:sp>
        <p:nvSpPr>
          <p:cNvPr id="58" name="TextBox 57">
            <a:extLst>
              <a:ext uri="{FF2B5EF4-FFF2-40B4-BE49-F238E27FC236}">
                <a16:creationId xmlns:a16="http://schemas.microsoft.com/office/drawing/2014/main" id="{16F4AF7A-C20D-478C-9727-5947D685E474}"/>
              </a:ext>
            </a:extLst>
          </p:cNvPr>
          <p:cNvSpPr txBox="1"/>
          <p:nvPr/>
        </p:nvSpPr>
        <p:spPr>
          <a:xfrm>
            <a:off x="561997" y="30099000"/>
            <a:ext cx="5821534" cy="1077218"/>
          </a:xfrm>
          <a:prstGeom prst="rect">
            <a:avLst/>
          </a:prstGeom>
          <a:noFill/>
        </p:spPr>
        <p:txBody>
          <a:bodyPr wrap="square" rtlCol="0">
            <a:spAutoFit/>
          </a:bodyPr>
          <a:lstStyle/>
          <a:p>
            <a:r>
              <a:rPr lang="en-US" sz="3200" b="1" dirty="0">
                <a:solidFill>
                  <a:srgbClr val="000090"/>
                </a:solidFill>
                <a:latin typeface="+mn-lt"/>
              </a:rPr>
              <a:t>Experiment 3:</a:t>
            </a:r>
            <a:r>
              <a:rPr lang="en-US" sz="3200" b="1" dirty="0">
                <a:solidFill>
                  <a:srgbClr val="0080FF"/>
                </a:solidFill>
                <a:latin typeface="+mn-lt"/>
              </a:rPr>
              <a:t> </a:t>
            </a:r>
            <a:r>
              <a:rPr lang="en-US" sz="3200" dirty="0">
                <a:solidFill>
                  <a:srgbClr val="0000FF"/>
                </a:solidFill>
                <a:latin typeface="+mn-lt"/>
              </a:rPr>
              <a:t>Immediate JOLs; pair unavailable during JOL rating</a:t>
            </a:r>
          </a:p>
        </p:txBody>
      </p:sp>
      <p:sp>
        <p:nvSpPr>
          <p:cNvPr id="59" name="TextBox 58">
            <a:extLst>
              <a:ext uri="{FF2B5EF4-FFF2-40B4-BE49-F238E27FC236}">
                <a16:creationId xmlns:a16="http://schemas.microsoft.com/office/drawing/2014/main" id="{1B85D411-8A70-4E3E-A612-0AB35CA9802E}"/>
              </a:ext>
            </a:extLst>
          </p:cNvPr>
          <p:cNvSpPr txBox="1"/>
          <p:nvPr/>
        </p:nvSpPr>
        <p:spPr>
          <a:xfrm>
            <a:off x="6744971" y="30099000"/>
            <a:ext cx="6218160" cy="1077218"/>
          </a:xfrm>
          <a:prstGeom prst="rect">
            <a:avLst/>
          </a:prstGeom>
          <a:noFill/>
        </p:spPr>
        <p:txBody>
          <a:bodyPr wrap="square" rtlCol="0">
            <a:spAutoFit/>
          </a:bodyPr>
          <a:lstStyle/>
          <a:p>
            <a:r>
              <a:rPr lang="en-US" sz="3200" b="1" dirty="0">
                <a:solidFill>
                  <a:srgbClr val="000090"/>
                </a:solidFill>
                <a:latin typeface="+mn-lt"/>
              </a:rPr>
              <a:t>Experiment 4: </a:t>
            </a:r>
            <a:r>
              <a:rPr lang="en-US" sz="3200" dirty="0">
                <a:solidFill>
                  <a:srgbClr val="0000FF"/>
                </a:solidFill>
                <a:latin typeface="+mn-lt"/>
              </a:rPr>
              <a:t>JOLs delayed by OSPAN math problem</a:t>
            </a:r>
          </a:p>
        </p:txBody>
      </p:sp>
      <p:sp>
        <p:nvSpPr>
          <p:cNvPr id="11" name="TextBox 10">
            <a:extLst>
              <a:ext uri="{FF2B5EF4-FFF2-40B4-BE49-F238E27FC236}">
                <a16:creationId xmlns:a16="http://schemas.microsoft.com/office/drawing/2014/main" id="{D6A2EED3-9446-44F0-A529-DD37A13D3D0C}"/>
              </a:ext>
            </a:extLst>
          </p:cNvPr>
          <p:cNvSpPr txBox="1"/>
          <p:nvPr/>
        </p:nvSpPr>
        <p:spPr>
          <a:xfrm>
            <a:off x="19905931" y="13664141"/>
            <a:ext cx="1717137" cy="369332"/>
          </a:xfrm>
          <a:prstGeom prst="rect">
            <a:avLst/>
          </a:prstGeom>
          <a:noFill/>
        </p:spPr>
        <p:txBody>
          <a:bodyPr wrap="none" rtlCol="0">
            <a:spAutoFit/>
          </a:bodyPr>
          <a:lstStyle/>
          <a:p>
            <a:pPr algn="ctr"/>
            <a:r>
              <a:rPr lang="en-US" sz="1800" b="1" dirty="0"/>
              <a:t>Bars = 95% CI</a:t>
            </a:r>
          </a:p>
        </p:txBody>
      </p:sp>
      <p:sp>
        <p:nvSpPr>
          <p:cNvPr id="66" name="TextBox 24">
            <a:extLst>
              <a:ext uri="{FF2B5EF4-FFF2-40B4-BE49-F238E27FC236}">
                <a16:creationId xmlns:a16="http://schemas.microsoft.com/office/drawing/2014/main" id="{AB3AD85A-3E8E-4850-8594-CCE3841ED3E9}"/>
              </a:ext>
            </a:extLst>
          </p:cNvPr>
          <p:cNvSpPr txBox="1">
            <a:spLocks noChangeArrowheads="1"/>
          </p:cNvSpPr>
          <p:nvPr/>
        </p:nvSpPr>
        <p:spPr bwMode="auto">
          <a:xfrm>
            <a:off x="15918210" y="2836471"/>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Recall/JOLs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29" name="Picture 28">
            <a:extLst>
              <a:ext uri="{FF2B5EF4-FFF2-40B4-BE49-F238E27FC236}">
                <a16:creationId xmlns:a16="http://schemas.microsoft.com/office/drawing/2014/main" id="{6A5DD95E-C1DB-4AD2-9768-D69465917B31}"/>
              </a:ext>
            </a:extLst>
          </p:cNvPr>
          <p:cNvPicPr>
            <a:picLocks noChangeAspect="1"/>
          </p:cNvPicPr>
          <p:nvPr/>
        </p:nvPicPr>
        <p:blipFill>
          <a:blip r:embed="rId7"/>
          <a:srcRect/>
          <a:stretch/>
        </p:blipFill>
        <p:spPr>
          <a:xfrm>
            <a:off x="14746841" y="15384579"/>
            <a:ext cx="11652771" cy="7241462"/>
          </a:xfrm>
          <a:prstGeom prst="rect">
            <a:avLst/>
          </a:prstGeom>
        </p:spPr>
      </p:pic>
      <p:sp>
        <p:nvSpPr>
          <p:cNvPr id="51" name="TextBox 24">
            <a:extLst>
              <a:ext uri="{FF2B5EF4-FFF2-40B4-BE49-F238E27FC236}">
                <a16:creationId xmlns:a16="http://schemas.microsoft.com/office/drawing/2014/main" id="{2B79A761-52F1-4547-9D2F-7B4945B7A801}"/>
              </a:ext>
            </a:extLst>
          </p:cNvPr>
          <p:cNvSpPr txBox="1">
            <a:spLocks noChangeArrowheads="1"/>
          </p:cNvSpPr>
          <p:nvPr/>
        </p:nvSpPr>
        <p:spPr bwMode="auto">
          <a:xfrm>
            <a:off x="16078199" y="15409090"/>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1: Concurrent JOLs</a:t>
            </a:r>
          </a:p>
        </p:txBody>
      </p:sp>
      <p:pic>
        <p:nvPicPr>
          <p:cNvPr id="32" name="Picture 31" descr="A close up of a map&#10;&#10;Description automatically generated">
            <a:extLst>
              <a:ext uri="{FF2B5EF4-FFF2-40B4-BE49-F238E27FC236}">
                <a16:creationId xmlns:a16="http://schemas.microsoft.com/office/drawing/2014/main" id="{FCE2904B-2DBE-48C9-AFB1-F064C97C658B}"/>
              </a:ext>
            </a:extLst>
          </p:cNvPr>
          <p:cNvPicPr>
            <a:picLocks noChangeAspect="1"/>
          </p:cNvPicPr>
          <p:nvPr/>
        </p:nvPicPr>
        <p:blipFill>
          <a:blip r:embed="rId8"/>
          <a:stretch>
            <a:fillRect/>
          </a:stretch>
        </p:blipFill>
        <p:spPr>
          <a:xfrm>
            <a:off x="28765500" y="3290312"/>
            <a:ext cx="12344400" cy="7238804"/>
          </a:xfrm>
          <a:prstGeom prst="rect">
            <a:avLst/>
          </a:prstGeom>
        </p:spPr>
      </p:pic>
      <p:sp>
        <p:nvSpPr>
          <p:cNvPr id="69" name="TextBox 24">
            <a:extLst>
              <a:ext uri="{FF2B5EF4-FFF2-40B4-BE49-F238E27FC236}">
                <a16:creationId xmlns:a16="http://schemas.microsoft.com/office/drawing/2014/main" id="{DFBB65DF-3700-4388-874D-FDA3DACC56F8}"/>
              </a:ext>
            </a:extLst>
          </p:cNvPr>
          <p:cNvSpPr txBox="1">
            <a:spLocks noChangeArrowheads="1"/>
          </p:cNvSpPr>
          <p:nvPr/>
        </p:nvSpPr>
        <p:spPr bwMode="auto">
          <a:xfrm>
            <a:off x="30308618" y="3310208"/>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3: Immediate JOLs</a:t>
            </a:r>
          </a:p>
        </p:txBody>
      </p:sp>
      <p:pic>
        <p:nvPicPr>
          <p:cNvPr id="38" name="Picture 37">
            <a:extLst>
              <a:ext uri="{FF2B5EF4-FFF2-40B4-BE49-F238E27FC236}">
                <a16:creationId xmlns:a16="http://schemas.microsoft.com/office/drawing/2014/main" id="{96E110A2-4829-4A30-83ED-04405AE5A1D2}"/>
              </a:ext>
            </a:extLst>
          </p:cNvPr>
          <p:cNvPicPr>
            <a:picLocks noChangeAspect="1"/>
          </p:cNvPicPr>
          <p:nvPr/>
        </p:nvPicPr>
        <p:blipFill rotWithShape="1">
          <a:blip r:embed="rId9"/>
          <a:srcRect r="3216"/>
          <a:stretch/>
        </p:blipFill>
        <p:spPr>
          <a:xfrm>
            <a:off x="14600903" y="22539029"/>
            <a:ext cx="11466761" cy="7136369"/>
          </a:xfrm>
          <a:prstGeom prst="rect">
            <a:avLst/>
          </a:prstGeom>
        </p:spPr>
      </p:pic>
      <p:sp>
        <p:nvSpPr>
          <p:cNvPr id="64" name="TextBox 24">
            <a:extLst>
              <a:ext uri="{FF2B5EF4-FFF2-40B4-BE49-F238E27FC236}">
                <a16:creationId xmlns:a16="http://schemas.microsoft.com/office/drawing/2014/main" id="{D1A73732-F2F3-43D9-B7A8-169392DF111C}"/>
              </a:ext>
            </a:extLst>
          </p:cNvPr>
          <p:cNvSpPr txBox="1">
            <a:spLocks noChangeArrowheads="1"/>
          </p:cNvSpPr>
          <p:nvPr/>
        </p:nvSpPr>
        <p:spPr bwMode="auto">
          <a:xfrm>
            <a:off x="16002000" y="22526269"/>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2: Response Deadline</a:t>
            </a:r>
          </a:p>
        </p:txBody>
      </p:sp>
      <p:sp>
        <p:nvSpPr>
          <p:cNvPr id="83" name="TextBox 82">
            <a:extLst>
              <a:ext uri="{FF2B5EF4-FFF2-40B4-BE49-F238E27FC236}">
                <a16:creationId xmlns:a16="http://schemas.microsoft.com/office/drawing/2014/main" id="{EF600BFD-F26D-425C-896A-CD203E84389D}"/>
              </a:ext>
            </a:extLst>
          </p:cNvPr>
          <p:cNvSpPr txBox="1"/>
          <p:nvPr/>
        </p:nvSpPr>
        <p:spPr>
          <a:xfrm>
            <a:off x="24855698" y="23012400"/>
            <a:ext cx="1845378" cy="369332"/>
          </a:xfrm>
          <a:prstGeom prst="rect">
            <a:avLst/>
          </a:prstGeom>
          <a:noFill/>
        </p:spPr>
        <p:txBody>
          <a:bodyPr wrap="none" rtlCol="0">
            <a:spAutoFit/>
          </a:bodyPr>
          <a:lstStyle/>
          <a:p>
            <a:pPr algn="ctr"/>
            <a:r>
              <a:rPr lang="en-US" sz="1800" b="1" dirty="0"/>
              <a:t>Bars = 95% CIs</a:t>
            </a:r>
          </a:p>
        </p:txBody>
      </p:sp>
      <p:pic>
        <p:nvPicPr>
          <p:cNvPr id="41" name="Picture 40" descr="A close up of a map&#10;&#10;Description automatically generated">
            <a:extLst>
              <a:ext uri="{FF2B5EF4-FFF2-40B4-BE49-F238E27FC236}">
                <a16:creationId xmlns:a16="http://schemas.microsoft.com/office/drawing/2014/main" id="{891969FB-1F62-4962-85AD-B773196AEE12}"/>
              </a:ext>
            </a:extLst>
          </p:cNvPr>
          <p:cNvPicPr>
            <a:picLocks noChangeAspect="1"/>
          </p:cNvPicPr>
          <p:nvPr/>
        </p:nvPicPr>
        <p:blipFill rotWithShape="1">
          <a:blip r:embed="rId10"/>
          <a:srcRect r="4417"/>
          <a:stretch/>
        </p:blipFill>
        <p:spPr>
          <a:xfrm>
            <a:off x="28803601" y="10416477"/>
            <a:ext cx="11787112" cy="7242048"/>
          </a:xfrm>
          <a:prstGeom prst="rect">
            <a:avLst/>
          </a:prstGeom>
        </p:spPr>
      </p:pic>
      <p:sp>
        <p:nvSpPr>
          <p:cNvPr id="68" name="TextBox 24">
            <a:extLst>
              <a:ext uri="{FF2B5EF4-FFF2-40B4-BE49-F238E27FC236}">
                <a16:creationId xmlns:a16="http://schemas.microsoft.com/office/drawing/2014/main" id="{18EFE0B3-4384-4D83-987A-40C3A7C73622}"/>
              </a:ext>
            </a:extLst>
          </p:cNvPr>
          <p:cNvSpPr txBox="1">
            <a:spLocks noChangeArrowheads="1"/>
          </p:cNvSpPr>
          <p:nvPr/>
        </p:nvSpPr>
        <p:spPr bwMode="auto">
          <a:xfrm>
            <a:off x="30308618" y="10433447"/>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4: Delayed JOLs</a:t>
            </a:r>
          </a:p>
        </p:txBody>
      </p:sp>
      <p:sp>
        <p:nvSpPr>
          <p:cNvPr id="87" name="TextBox 86">
            <a:extLst>
              <a:ext uri="{FF2B5EF4-FFF2-40B4-BE49-F238E27FC236}">
                <a16:creationId xmlns:a16="http://schemas.microsoft.com/office/drawing/2014/main" id="{D587339E-6F10-4CA9-86E1-FE6AC5A3D875}"/>
              </a:ext>
            </a:extLst>
          </p:cNvPr>
          <p:cNvSpPr txBox="1"/>
          <p:nvPr/>
        </p:nvSpPr>
        <p:spPr>
          <a:xfrm>
            <a:off x="39706125" y="10812451"/>
            <a:ext cx="1845378" cy="369332"/>
          </a:xfrm>
          <a:prstGeom prst="rect">
            <a:avLst/>
          </a:prstGeom>
          <a:noFill/>
        </p:spPr>
        <p:txBody>
          <a:bodyPr wrap="none" rtlCol="0">
            <a:spAutoFit/>
          </a:bodyPr>
          <a:lstStyle/>
          <a:p>
            <a:pPr algn="ctr"/>
            <a:r>
              <a:rPr lang="en-US" sz="1800" b="1" dirty="0"/>
              <a:t>Bars = 95% CIs</a:t>
            </a:r>
          </a:p>
        </p:txBody>
      </p:sp>
      <p:sp>
        <p:nvSpPr>
          <p:cNvPr id="60" name="Right Arrow 90">
            <a:extLst>
              <a:ext uri="{FF2B5EF4-FFF2-40B4-BE49-F238E27FC236}">
                <a16:creationId xmlns:a16="http://schemas.microsoft.com/office/drawing/2014/main" id="{A9752B5D-A173-4689-B329-40542C6A740E}"/>
              </a:ext>
            </a:extLst>
          </p:cNvPr>
          <p:cNvSpPr/>
          <p:nvPr/>
        </p:nvSpPr>
        <p:spPr>
          <a:xfrm>
            <a:off x="4358438" y="25527000"/>
            <a:ext cx="150896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61" name="TextBox 60">
            <a:extLst>
              <a:ext uri="{FF2B5EF4-FFF2-40B4-BE49-F238E27FC236}">
                <a16:creationId xmlns:a16="http://schemas.microsoft.com/office/drawing/2014/main" id="{D2701798-5EA9-44FA-97D9-71BB7F386862}"/>
              </a:ext>
            </a:extLst>
          </p:cNvPr>
          <p:cNvSpPr txBox="1"/>
          <p:nvPr/>
        </p:nvSpPr>
        <p:spPr>
          <a:xfrm>
            <a:off x="16258794" y="29774788"/>
            <a:ext cx="8533505" cy="400110"/>
          </a:xfrm>
          <a:prstGeom prst="rect">
            <a:avLst/>
          </a:prstGeom>
          <a:noFill/>
        </p:spPr>
        <p:txBody>
          <a:bodyPr wrap="square" rtlCol="0">
            <a:spAutoFit/>
          </a:bodyPr>
          <a:lstStyle/>
          <a:p>
            <a:pPr algn="ctr"/>
            <a:r>
              <a:rPr lang="en-US" sz="2000" b="1" dirty="0"/>
              <a:t>Note: </a:t>
            </a:r>
            <a:r>
              <a:rPr lang="en-US" sz="2000" dirty="0"/>
              <a:t>Overestimation indicated by points falling below the calibration line.</a:t>
            </a:r>
          </a:p>
        </p:txBody>
      </p:sp>
      <p:sp>
        <p:nvSpPr>
          <p:cNvPr id="62" name="TextBox 61">
            <a:extLst>
              <a:ext uri="{FF2B5EF4-FFF2-40B4-BE49-F238E27FC236}">
                <a16:creationId xmlns:a16="http://schemas.microsoft.com/office/drawing/2014/main" id="{8A9F5FB2-1FC3-47B6-BD67-89C0B12CD039}"/>
              </a:ext>
            </a:extLst>
          </p:cNvPr>
          <p:cNvSpPr txBox="1"/>
          <p:nvPr/>
        </p:nvSpPr>
        <p:spPr>
          <a:xfrm>
            <a:off x="24801640" y="15863271"/>
            <a:ext cx="1845378" cy="369332"/>
          </a:xfrm>
          <a:prstGeom prst="rect">
            <a:avLst/>
          </a:prstGeom>
          <a:noFill/>
        </p:spPr>
        <p:txBody>
          <a:bodyPr wrap="none" rtlCol="0">
            <a:spAutoFit/>
          </a:bodyPr>
          <a:lstStyle/>
          <a:p>
            <a:pPr algn="ctr"/>
            <a:r>
              <a:rPr lang="en-US" sz="1800" b="1" dirty="0"/>
              <a:t>Bars = 95% CIs</a:t>
            </a:r>
          </a:p>
        </p:txBody>
      </p:sp>
      <p:sp>
        <p:nvSpPr>
          <p:cNvPr id="67" name="TextBox 66">
            <a:extLst>
              <a:ext uri="{FF2B5EF4-FFF2-40B4-BE49-F238E27FC236}">
                <a16:creationId xmlns:a16="http://schemas.microsoft.com/office/drawing/2014/main" id="{F5993E13-ECEA-4620-8F9F-818EDEBB58EC}"/>
              </a:ext>
            </a:extLst>
          </p:cNvPr>
          <p:cNvSpPr txBox="1"/>
          <p:nvPr/>
        </p:nvSpPr>
        <p:spPr>
          <a:xfrm>
            <a:off x="39662423" y="3721913"/>
            <a:ext cx="1845378" cy="369332"/>
          </a:xfrm>
          <a:prstGeom prst="rect">
            <a:avLst/>
          </a:prstGeom>
          <a:noFill/>
        </p:spPr>
        <p:txBody>
          <a:bodyPr wrap="none" rtlCol="0">
            <a:spAutoFit/>
          </a:bodyPr>
          <a:lstStyle/>
          <a:p>
            <a:pPr algn="ctr"/>
            <a:r>
              <a:rPr lang="en-US" sz="1800" b="1" dirty="0"/>
              <a:t>Bars = 95% CIs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8559</TotalTime>
  <Words>980</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316</cp:revision>
  <dcterms:created xsi:type="dcterms:W3CDTF">2013-06-02T20:38:49Z</dcterms:created>
  <dcterms:modified xsi:type="dcterms:W3CDTF">2019-10-26T22:57:39Z</dcterms:modified>
</cp:coreProperties>
</file>