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81" r:id="rId4"/>
    <p:sldId id="659" r:id="rId5"/>
    <p:sldId id="683" r:id="rId6"/>
    <p:sldId id="293" r:id="rId7"/>
    <p:sldId id="665" r:id="rId8"/>
    <p:sldId id="578" r:id="rId9"/>
    <p:sldId id="379" r:id="rId10"/>
    <p:sldId id="381" r:id="rId11"/>
    <p:sldId id="686" r:id="rId12"/>
    <p:sldId id="280" r:id="rId13"/>
    <p:sldId id="685" r:id="rId14"/>
    <p:sldId id="687" r:id="rId15"/>
    <p:sldId id="591" r:id="rId16"/>
    <p:sldId id="671" r:id="rId17"/>
    <p:sldId id="5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1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Categorized</a:t>
            </a:r>
            <a:r>
              <a:rPr lang="en-US" sz="2000" b="1" baseline="0" dirty="0">
                <a:solidFill>
                  <a:schemeClr val="tx1"/>
                </a:solidFill>
              </a:rPr>
              <a:t> vs. Uncategorized Lists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Item-Level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2"/>
                <c:pt idx="0">
                  <c:v>0.04</c:v>
                </c:pt>
                <c:pt idx="1">
                  <c:v>0.04</c:v>
                </c:pt>
              </c:numLit>
            </c:plus>
            <c:minus>
              <c:numLit>
                <c:formatCode>General</c:formatCode>
                <c:ptCount val="2"/>
                <c:pt idx="0">
                  <c:v>0.04</c:v>
                </c:pt>
                <c:pt idx="1">
                  <c:v>0.04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Categorized</c:v>
                </c:pt>
                <c:pt idx="1">
                  <c:v>Uncategorized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D-44BA-A89B-0F5F247069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2"/>
                <c:pt idx="0">
                  <c:v>0.04</c:v>
                </c:pt>
                <c:pt idx="1">
                  <c:v>0.06</c:v>
                </c:pt>
              </c:numLit>
            </c:plus>
            <c:minus>
              <c:numLit>
                <c:formatCode>General</c:formatCode>
                <c:ptCount val="2"/>
                <c:pt idx="0">
                  <c:v>0.04</c:v>
                </c:pt>
                <c:pt idx="1">
                  <c:v>0.06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Categorized</c:v>
                </c:pt>
                <c:pt idx="1">
                  <c:v>Uncategorized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0.83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BD-44BA-A89B-0F5F247069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No-JOL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2"/>
                <c:pt idx="0">
                  <c:v>0.05</c:v>
                </c:pt>
                <c:pt idx="1">
                  <c:v>0.06</c:v>
                </c:pt>
              </c:numLit>
            </c:plus>
            <c:minus>
              <c:numLit>
                <c:formatCode>General</c:formatCode>
                <c:ptCount val="2"/>
                <c:pt idx="0">
                  <c:v>0.05</c:v>
                </c:pt>
                <c:pt idx="1">
                  <c:v>0.06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Sheet1!$A$2:$A$3</c:f>
              <c:strCache>
                <c:ptCount val="2"/>
                <c:pt idx="0">
                  <c:v>Categorized</c:v>
                </c:pt>
                <c:pt idx="1">
                  <c:v>Uncategorized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0.81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BD-44BA-A89B-0F5F24706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9732672"/>
        <c:axId val="1889726912"/>
      </c:barChart>
      <c:catAx>
        <c:axId val="188973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726912"/>
        <c:crosses val="autoZero"/>
        <c:auto val="1"/>
        <c:lblAlgn val="ctr"/>
        <c:lblOffset val="100"/>
        <c:noMultiLvlLbl val="0"/>
      </c:catAx>
      <c:valAx>
        <c:axId val="188972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7326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DRM Lists</a:t>
            </a:r>
          </a:p>
        </c:rich>
      </c:tx>
      <c:layout>
        <c:manualLayout>
          <c:xMode val="edge"/>
          <c:yMode val="edge"/>
          <c:x val="0.45740808795361232"/>
          <c:y val="1.3205182753490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3"/>
                <c:pt idx="0">
                  <c:v>0.02</c:v>
                </c:pt>
                <c:pt idx="1">
                  <c:v>0.04</c:v>
                </c:pt>
                <c:pt idx="2">
                  <c:v>0.03</c:v>
                </c:pt>
              </c:numLit>
            </c:plus>
            <c:minus>
              <c:numLit>
                <c:formatCode>General</c:formatCode>
                <c:ptCount val="3"/>
                <c:pt idx="0">
                  <c:v>0.03</c:v>
                </c:pt>
                <c:pt idx="1">
                  <c:v>0.04</c:v>
                </c:pt>
                <c:pt idx="2">
                  <c:v>0.03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Presented</c:v>
                </c:pt>
                <c:pt idx="1">
                  <c:v>Critical Lure</c:v>
                </c:pt>
                <c:pt idx="2">
                  <c:v>Control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0.85</c:v>
                </c:pt>
                <c:pt idx="1">
                  <c:v>0.62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D-44BA-A89B-0F5F247069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3"/>
                <c:pt idx="0">
                  <c:v>0.02</c:v>
                </c:pt>
                <c:pt idx="1">
                  <c:v>0.04</c:v>
                </c:pt>
                <c:pt idx="2">
                  <c:v>0.03</c:v>
                </c:pt>
              </c:numLit>
            </c:plus>
            <c:minus>
              <c:numLit>
                <c:formatCode>General</c:formatCode>
                <c:ptCount val="3"/>
                <c:pt idx="0">
                  <c:v>0.02</c:v>
                </c:pt>
                <c:pt idx="1">
                  <c:v>0.04</c:v>
                </c:pt>
                <c:pt idx="2">
                  <c:v>0.03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Presented</c:v>
                </c:pt>
                <c:pt idx="1">
                  <c:v>Critical Lure</c:v>
                </c:pt>
                <c:pt idx="2">
                  <c:v>Control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0.76</c:v>
                </c:pt>
                <c:pt idx="1">
                  <c:v>0.76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BD-44BA-A89B-0F5F247069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No-JOL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3"/>
                <c:pt idx="0">
                  <c:v>0.02</c:v>
                </c:pt>
                <c:pt idx="1">
                  <c:v>0.05</c:v>
                </c:pt>
                <c:pt idx="2">
                  <c:v>0.04</c:v>
                </c:pt>
              </c:numLit>
            </c:plus>
            <c:minus>
              <c:numLit>
                <c:formatCode>General</c:formatCode>
                <c:ptCount val="3"/>
                <c:pt idx="0">
                  <c:v>0.02</c:v>
                </c:pt>
                <c:pt idx="1">
                  <c:v>0.05</c:v>
                </c:pt>
                <c:pt idx="2">
                  <c:v>0.04</c:v>
                </c:pt>
              </c:numLit>
            </c:minus>
            <c:spPr>
              <a:noFill/>
              <a:ln w="1905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Presented</c:v>
                </c:pt>
                <c:pt idx="1">
                  <c:v>Critical Lure</c:v>
                </c:pt>
                <c:pt idx="2">
                  <c:v>Control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</c:v>
                </c:pt>
                <c:pt idx="1">
                  <c:v>0.63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BD-44BA-A89B-0F5F24706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9732672"/>
        <c:axId val="1889726912"/>
      </c:barChart>
      <c:catAx>
        <c:axId val="188973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726912"/>
        <c:crosses val="autoZero"/>
        <c:auto val="1"/>
        <c:lblAlgn val="ctr"/>
        <c:lblOffset val="100"/>
        <c:noMultiLvlLbl val="0"/>
      </c:catAx>
      <c:valAx>
        <c:axId val="188972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7326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B53A-D084-41C5-9A8B-A1FAC49C431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717-1E1D-4D59-A70B-8D5867CC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Satisfies Learning Objective 1: Learn the four principles of memory improvement and learning efficiency.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Retrieval practice</a:t>
            </a:r>
            <a:r>
              <a:rPr lang="en-US" dirty="0"/>
              <a:t>: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Generate and practice the items you need to remember from memory rather than simply read or restudy them.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Retrieval practice means self-testing.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Metamemory</a:t>
            </a:r>
            <a:r>
              <a:rPr lang="en-US" dirty="0"/>
              <a:t>: Our knowledge and awareness of our own memory processes.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Distributed learning or practice</a:t>
            </a:r>
            <a:r>
              <a:rPr lang="en-US" dirty="0"/>
              <a:t>: Spacing one’s study over time can lead to faster acquisition of information.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Reactivity doesn’t necessarily imply a memory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Satisfies Learning Objective 3: Illustrate the measures that have been used to examine false memory, namely the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Roediger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McDermott procedure, and the false-memory induction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Critical intrusion</a:t>
            </a:r>
            <a:r>
              <a:rPr lang="en-US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false memory created by a list in which all of the words are related or associated with the absent but suggested word.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Deese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="1" dirty="0" err="1"/>
              <a:t>Roediger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b="1" dirty="0"/>
              <a:t>McDermott (DRM) procedure</a:t>
            </a:r>
            <a:r>
              <a:rPr lang="en-US" dirty="0"/>
              <a:t>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induce false memories for items on word lists.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Associates to an unpresented word are given, and the unpresented word is often recalled.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Devised by Roediger and McDermott.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Effectiveness and flexibility of method: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Illustrated by Knott and Shah through an experimental study to determine the role of emotions in the production of false memories.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concluded that DRM can be used to examine memory in emotional contexts.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1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74C31-EB4A-4B21-8134-CB5741A1DC5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5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EDFE-8EB0-42E8-92EA-6CE01867BE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4293-46C5-43E5-BF5E-27CF5FE20FFA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DE41-28B7-4A91-A503-51F9A94368DA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1501-5F8C-4632-87DA-0832EEF921CE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5D7-5242-4F8C-909D-EF7B591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2F51-00D8-4893-A17E-7E1637D5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EA3D-551A-4566-BF88-DF01E06E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5309-3104-4CF5-BE5B-A79D0C8ACAD0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07B-2F8B-43E9-A11C-2D945D7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6724-2FA2-4950-B26E-D222CF3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ED0-9A2F-4BF8-A4A1-8756EC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49AF-0D57-4830-A0AD-DD41A5E2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DD8E-6437-47B7-8E81-A4CCBE2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8F65-3824-4E5A-B95F-97CC4353E029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F01-F99C-4C74-9F52-1ADFD3D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D081-928F-4D81-A022-82BBB50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ED-8B87-459D-AB6C-D58A2E3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4878-3BC4-4910-916B-8686F414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BF-0C4A-49AA-BE49-A967FBD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33C-45F9-46DC-9280-E6426344E7D0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53A-509F-4B45-A232-5BA5BDA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4C6-D3D3-47A4-8B3A-C15B1936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77-4E1F-495B-9C85-B4D1A0A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B33-6AFF-4940-BC8A-E8DEE2D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172B-5763-4CD1-A18F-1F31B716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DF9-2E3F-4244-A35B-975673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E20-3470-470D-8E6A-40648FDA9A1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08C5-C947-4DC5-9D1C-63B754B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9201-7F8B-438F-BB37-6C7D3E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D99-3EB8-4EA6-BB61-78A1E5C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D36E-1C28-45D2-8931-B3C3C3F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E819-77A4-466D-9C6F-378DDE2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D2391-9874-4164-BB76-1EA6C0DC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746C-5B22-487D-A334-87FBAE0F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02B4E-15D9-4C4C-9DAF-CEA4711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7EF2-888F-45F9-899F-23ABBFAF4F6C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83E7-917D-4B58-B8CF-85E316D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CA67-0800-4FE0-B23C-F14B47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89E-9DE7-4AAE-BC40-C88F671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0D44-78B8-42C1-ACD4-EFAE2C8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D00-4FED-409D-B0DE-45F91B2CF28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4867-F9D2-4995-B2D9-518BCA06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FD03-D4B9-44D0-BE29-932C2D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6C9CB-ACE4-4BAD-892A-56B4D3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3418-A853-439A-A9D7-B894A0A4CB0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FE8C-8D4D-4C04-834F-0503C54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1CCF-8E28-488A-9C5C-DB1E11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EC8-63EA-4E8B-9F0C-10444389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CB-C5D0-481F-A27A-F057949C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120-2543-4A7C-965F-46806318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7D7B-E54A-4A3D-8629-D85944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2AE-EDB9-47C9-BFE6-63C749A1F0F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D0A-CB6E-4603-A718-A7292BD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B3A-9DE0-4202-8CE5-51B72F83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D7B-4BF3-48F7-9EBF-F02F9DB27759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EAB-9862-484A-92C8-AFF295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D5B8-454E-418F-A2B2-1288DB35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43FC-BE15-44B9-8A40-D2D63EE2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378-B6DE-4FF1-9D5F-BB458D5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009C-B070-44EF-83A3-763E0DB7421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CCC2-1284-4901-B91B-BE82CDA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C9B5-A99C-4398-ADE9-87B549C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086-EA06-4184-8286-384F2C92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3962-CCF5-414B-8372-643C287A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EF07-FEB9-4BD1-BB0B-73746798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D855-6B61-4243-8BBD-BCF06865339F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914-4367-4EE3-A7D7-6366AD2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627-E994-4AB8-ABB3-A03BFA5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B05F-5821-4076-920F-3B78B8AF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7197-4702-4808-A6C5-C8C9899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183C-57B7-4FE1-9113-5CAA942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435B-5DF1-4DB0-93B6-A8BA160945D1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EA1-00D2-4FEA-A80E-15559EE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BBF-5EF9-4366-B1A6-B2A34B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C65-DCCD-4A10-B3E5-AFD75F3BB18C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DCB7-33BB-4BEF-BFA2-F3F5DB32250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E69-B68C-4C8E-AAF4-B2F965D1C3C8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DB2B-65E3-4342-A77B-6A420C3C5736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16F-1FFE-42EF-BAE0-F1C7A320D0F7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DDC-C01B-4A9F-9C78-6D76A8DF70B6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E38-9F72-44CD-9B3A-392A9BED1095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4932-5BA1-4262-A72E-88E6E9D3CD1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9BE99-C6A7-48A7-9127-CF8A3B2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224E-2AF9-492A-B0F7-46334632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C5D-9269-4610-AC8B-49B5A3468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50E-2517-4376-A517-8272C588B969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685C-1457-458E-BFA9-11A77A21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9B-D586-435F-865C-E6D76743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D69-D595-4F9F-A267-CC23C4B9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7" y="1062212"/>
            <a:ext cx="8964386" cy="1253132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Judgments of Learning Improve Memory through Enhanced Item-Specific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426C-10EB-4372-B0F1-7A20A6BE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263" y="5213216"/>
            <a:ext cx="6244046" cy="1455940"/>
          </a:xfrm>
        </p:spPr>
        <p:txBody>
          <a:bodyPr/>
          <a:lstStyle/>
          <a:p>
            <a:pPr algn="r"/>
            <a:r>
              <a:rPr lang="en-US" dirty="0"/>
              <a:t>Nicholas P. Maxwell, PhD</a:t>
            </a:r>
          </a:p>
        </p:txBody>
      </p:sp>
      <p:pic>
        <p:nvPicPr>
          <p:cNvPr id="6" name="Picture 5" descr="A logo of a university&#10;&#10;AI-generated content may be incorrect.">
            <a:extLst>
              <a:ext uri="{FF2B5EF4-FFF2-40B4-BE49-F238E27FC236}">
                <a16:creationId xmlns:a16="http://schemas.microsoft.com/office/drawing/2014/main" id="{9438154C-5314-384E-2FAD-114FEBD8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8" y="3248101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E31D-2FB5-87B6-CA64-8463FC74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53AB-7816-44CB-3707-421E09A0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Item-level: </a:t>
            </a:r>
            <a:r>
              <a:rPr lang="en-US" sz="2400" dirty="0"/>
              <a:t>Made individually after studying each word in the list</a:t>
            </a:r>
          </a:p>
          <a:p>
            <a:pPr lvl="1"/>
            <a:r>
              <a:rPr lang="en-US" sz="2000" dirty="0"/>
              <a:t>e.g., Jazz: How likely will you remember this word an upcoming memory test?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Global: </a:t>
            </a:r>
            <a:r>
              <a:rPr lang="en-US" sz="2400" dirty="0"/>
              <a:t>Made following the final word in the list</a:t>
            </a:r>
          </a:p>
          <a:p>
            <a:pPr lvl="1"/>
            <a:r>
              <a:rPr lang="en-US" sz="2000" dirty="0"/>
              <a:t>e.g., How likely will you remember the words you just studied on an upcoming memory test?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Item-level JOLs: </a:t>
            </a:r>
            <a:r>
              <a:rPr lang="en-US" sz="2400" dirty="0"/>
              <a:t>emphasize </a:t>
            </a:r>
            <a:r>
              <a:rPr lang="en-US" sz="2400" b="1" dirty="0">
                <a:solidFill>
                  <a:schemeClr val="accent1"/>
                </a:solidFill>
              </a:rPr>
              <a:t>item-specific</a:t>
            </a:r>
            <a:r>
              <a:rPr lang="en-US" sz="2400" b="1" dirty="0"/>
              <a:t> </a:t>
            </a:r>
            <a:r>
              <a:rPr lang="en-US" sz="2400" dirty="0"/>
              <a:t>encoding</a:t>
            </a:r>
          </a:p>
          <a:p>
            <a:r>
              <a:rPr lang="en-US" sz="2400" b="1" dirty="0"/>
              <a:t>Global JOLs: </a:t>
            </a:r>
            <a:r>
              <a:rPr lang="en-US" sz="2400" dirty="0"/>
              <a:t>emphasize </a:t>
            </a:r>
            <a:r>
              <a:rPr lang="en-US" sz="2400" b="1" dirty="0">
                <a:solidFill>
                  <a:schemeClr val="accent1"/>
                </a:solidFill>
              </a:rPr>
              <a:t>relational</a:t>
            </a:r>
            <a:r>
              <a:rPr lang="en-US" sz="2400" dirty="0"/>
              <a:t>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949E6-E9D3-4B0E-43EB-740C82E9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53" y="-55382"/>
            <a:ext cx="7886700" cy="1325563"/>
          </a:xfrm>
        </p:spPr>
        <p:txBody>
          <a:bodyPr/>
          <a:lstStyle/>
          <a:p>
            <a:r>
              <a:rPr lang="en-US" b="1" dirty="0"/>
              <a:t>General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37D7-D59C-8D70-BB34-B052B450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53" y="1061582"/>
            <a:ext cx="8405622" cy="4878359"/>
          </a:xfrm>
        </p:spPr>
        <p:txBody>
          <a:bodyPr>
            <a:normAutofit/>
          </a:bodyPr>
          <a:lstStyle/>
          <a:p>
            <a:r>
              <a:rPr lang="en-US" sz="2400" b="1" dirty="0"/>
              <a:t>Participants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Experiment 1: </a:t>
            </a:r>
            <a:r>
              <a:rPr lang="en-US" sz="2000" dirty="0"/>
              <a:t>119 MSU undergrads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Experiment 2: </a:t>
            </a:r>
            <a:r>
              <a:rPr lang="en-US" sz="2000" dirty="0"/>
              <a:t>112 MSU undergrads</a:t>
            </a:r>
          </a:p>
          <a:p>
            <a:pPr lvl="1"/>
            <a:r>
              <a:rPr lang="en-US" sz="2000" dirty="0"/>
              <a:t>All participants randomly assigned to make item-specific JOLs, global JOLs, or silently read study lists</a:t>
            </a:r>
          </a:p>
          <a:p>
            <a:endParaRPr lang="en-US" sz="2400" dirty="0"/>
          </a:p>
          <a:p>
            <a:r>
              <a:rPr lang="en-US" sz="2400" b="1" dirty="0"/>
              <a:t>Material: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Experiment 1:</a:t>
            </a:r>
            <a:r>
              <a:rPr lang="en-US" sz="2000" b="1" dirty="0"/>
              <a:t> </a:t>
            </a:r>
            <a:r>
              <a:rPr lang="en-US" sz="2000" dirty="0"/>
              <a:t>Four 12-word study lists (2 categorized; 2 uncategorized)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Experiment 2: </a:t>
            </a:r>
            <a:r>
              <a:rPr lang="en-US" sz="2000" dirty="0"/>
              <a:t>Ten 12-word DRM lists</a:t>
            </a:r>
          </a:p>
          <a:p>
            <a:pPr lvl="1"/>
            <a:r>
              <a:rPr lang="en-US" sz="2000" dirty="0"/>
              <a:t>OLD/NEW recognition tests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General Procedure (all experiments):</a:t>
            </a:r>
          </a:p>
          <a:p>
            <a:pPr lvl="1"/>
            <a:r>
              <a:rPr lang="en-US" sz="2000" dirty="0"/>
              <a:t>Study </a:t>
            </a:r>
            <a:r>
              <a:rPr lang="en-US" sz="2000" dirty="0">
                <a:sym typeface="Wingdings" panose="05000000000000000000" pitchFamily="2" charset="2"/>
              </a:rPr>
              <a:t> Filler  Test (~20 minutes)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802-EBB0-4FFA-BEEA-605961D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6679-9D5A-4F26-E8AC-A323A3719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896D-47B0-3F3B-644A-515BC700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Experiment 1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9E70FF-9338-2249-3754-5E295B125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425094"/>
              </p:ext>
            </p:extLst>
          </p:nvPr>
        </p:nvGraphicFramePr>
        <p:xfrm>
          <a:off x="797357" y="1080018"/>
          <a:ext cx="7439558" cy="480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32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045E-6DEB-5D98-9C71-9511C6EB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51DC-B830-7A8A-5442-78499862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Experiment 2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5627C5-F49A-B935-62D7-9C5C02C6F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268613"/>
              </p:ext>
            </p:extLst>
          </p:nvPr>
        </p:nvGraphicFramePr>
        <p:xfrm>
          <a:off x="797357" y="1080018"/>
          <a:ext cx="7439558" cy="480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96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AC0-C2BA-46E1-A488-5D6FA39F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121658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Item-level JOLs </a:t>
            </a:r>
            <a:r>
              <a:rPr lang="en-US" sz="2400" dirty="0"/>
              <a:t>improved recognition of all studied words</a:t>
            </a:r>
            <a:r>
              <a:rPr lang="en-US" sz="2000" dirty="0"/>
              <a:t>, regardless of list type</a:t>
            </a:r>
          </a:p>
          <a:p>
            <a:endParaRPr lang="en-US" sz="2000" dirty="0"/>
          </a:p>
          <a:p>
            <a:r>
              <a:rPr lang="en-US" sz="2400" b="1" dirty="0"/>
              <a:t>Global JOLs </a:t>
            </a:r>
            <a:r>
              <a:rPr lang="en-US" sz="2400" dirty="0"/>
              <a:t>were non-reactive on correct recognition</a:t>
            </a:r>
          </a:p>
          <a:p>
            <a:endParaRPr lang="en-US" sz="2400" dirty="0"/>
          </a:p>
          <a:p>
            <a:r>
              <a:rPr lang="en-US" sz="2400" dirty="0"/>
              <a:t>However, global JOLs increased </a:t>
            </a:r>
            <a:r>
              <a:rPr lang="en-US" sz="2400" b="1" dirty="0">
                <a:solidFill>
                  <a:schemeClr val="accent1"/>
                </a:solidFill>
              </a:rPr>
              <a:t>false recognition </a:t>
            </a:r>
            <a:r>
              <a:rPr lang="en-US" sz="2400" dirty="0"/>
              <a:t>of DRM lures</a:t>
            </a:r>
          </a:p>
          <a:p>
            <a:endParaRPr lang="en-US" sz="2400" dirty="0"/>
          </a:p>
          <a:p>
            <a:r>
              <a:rPr lang="en-US" sz="2400" dirty="0"/>
              <a:t>Findings support an </a:t>
            </a:r>
            <a:r>
              <a:rPr lang="en-US" sz="2400" b="1" dirty="0"/>
              <a:t>item-specific account </a:t>
            </a:r>
            <a:r>
              <a:rPr lang="en-US" sz="2400" dirty="0"/>
              <a:t>of reactivity</a:t>
            </a:r>
          </a:p>
          <a:p>
            <a:pPr lvl="1"/>
            <a:r>
              <a:rPr lang="en-US" sz="2000" dirty="0"/>
              <a:t>Only the JOL task that emphasized each unique word improved memory!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D390-C896-4A08-B0F6-35FADB3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688C-D07F-420D-9CF7-951B1B6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58750-BC86-4274-86D9-F5E8172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153433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Recall vs. Recognition tests</a:t>
            </a:r>
          </a:p>
          <a:p>
            <a:pPr lvl="1"/>
            <a:r>
              <a:rPr lang="en-US" sz="2000" dirty="0"/>
              <a:t>Previous work suggests that JOL reactivity effects may be tied to test format (Myer, Rhodes, &amp; Housman, 2020)</a:t>
            </a:r>
          </a:p>
          <a:p>
            <a:pPr lvl="1"/>
            <a:endParaRPr lang="en-US" sz="2000" dirty="0"/>
          </a:p>
          <a:p>
            <a:r>
              <a:rPr lang="en-US" sz="2400" dirty="0"/>
              <a:t>Explore the </a:t>
            </a:r>
            <a:r>
              <a:rPr lang="en-US" sz="2400" b="1" dirty="0"/>
              <a:t>specific memory cues </a:t>
            </a:r>
            <a:r>
              <a:rPr lang="en-US" sz="2400" dirty="0"/>
              <a:t>that item-specific encoding strengthens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Recollection</a:t>
            </a:r>
            <a:r>
              <a:rPr lang="en-US" sz="2000" dirty="0"/>
              <a:t> vs. </a:t>
            </a:r>
            <a:r>
              <a:rPr lang="en-US" sz="2000" b="1" dirty="0">
                <a:solidFill>
                  <a:schemeClr val="accent1"/>
                </a:solidFill>
              </a:rPr>
              <a:t>Familiarity</a:t>
            </a:r>
            <a:r>
              <a:rPr lang="en-US" sz="2000" dirty="0"/>
              <a:t> (R/K paradigm; Tulving, 1985; 1989)</a:t>
            </a:r>
          </a:p>
          <a:p>
            <a:pPr lvl="1"/>
            <a:endParaRPr lang="en-US" sz="2000" dirty="0"/>
          </a:p>
          <a:p>
            <a:r>
              <a:rPr lang="en-US" sz="2400" dirty="0"/>
              <a:t>Explore JOL reactivity with </a:t>
            </a:r>
            <a:r>
              <a:rPr lang="en-US" sz="2400" b="1" dirty="0"/>
              <a:t>educationally relevant </a:t>
            </a:r>
            <a:r>
              <a:rPr lang="en-US" sz="2400" dirty="0"/>
              <a:t>study materials </a:t>
            </a:r>
            <a:r>
              <a:rPr lang="en-US" sz="1800" dirty="0"/>
              <a:t>(Maxwell &amp; Adkins, under review)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8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134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4098" name="AutoShape 2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D8ADA0-B741-41D1-933D-8F192771AF21}"/>
              </a:ext>
            </a:extLst>
          </p:cNvPr>
          <p:cNvSpPr txBox="1">
            <a:spLocks/>
          </p:cNvSpPr>
          <p:nvPr/>
        </p:nvSpPr>
        <p:spPr>
          <a:xfrm>
            <a:off x="2302579" y="2992819"/>
            <a:ext cx="5049943" cy="224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  <a:endParaRPr kumimoji="0" lang="en-US" sz="54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07C25-86EA-4DE4-9B7D-6C43CE67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Metamemory and Learning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6266-68D7-45EF-868C-6ABE834E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2275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Metamemory: </a:t>
            </a:r>
            <a:r>
              <a:rPr lang="en-US" sz="2400" b="1" dirty="0"/>
              <a:t>Knowledge</a:t>
            </a:r>
            <a:r>
              <a:rPr lang="en-US" sz="2400" dirty="0"/>
              <a:t> and </a:t>
            </a:r>
            <a:r>
              <a:rPr lang="en-US" sz="2400" b="1" dirty="0"/>
              <a:t>awareness</a:t>
            </a:r>
            <a:r>
              <a:rPr lang="en-US" sz="2400" dirty="0"/>
              <a:t> of our own memory processes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0C9F-B7C9-41F2-AD87-8882A486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 txBox="1">
            <a:spLocks/>
          </p:cNvSpPr>
          <p:nvPr/>
        </p:nvSpPr>
        <p:spPr>
          <a:xfrm>
            <a:off x="262467" y="2827867"/>
            <a:ext cx="6705600" cy="37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“I’m good at remembering faces but not names.”</a:t>
            </a:r>
          </a:p>
          <a:p>
            <a:pPr lvl="1"/>
            <a:r>
              <a:rPr lang="en-US" sz="2000" dirty="0"/>
              <a:t>“I have a good memory for numbers.”</a:t>
            </a:r>
          </a:p>
          <a:p>
            <a:pPr lvl="1"/>
            <a:r>
              <a:rPr lang="en-US" sz="2000" dirty="0"/>
              <a:t>How likely are you to remember something just learned?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Provides insight about the learning process!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A11F3-2085-4D3F-940F-165EB3A2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67" y="2743200"/>
            <a:ext cx="2083350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0A6F-2666-490C-B389-83752BF1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83320"/>
            <a:ext cx="78867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likely are you to remember the target if shown only the cue?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89FB6-F4E2-47BF-A1DF-BD7C2146270B}"/>
              </a:ext>
            </a:extLst>
          </p:cNvPr>
          <p:cNvSpPr txBox="1"/>
          <p:nvPr/>
        </p:nvSpPr>
        <p:spPr>
          <a:xfrm>
            <a:off x="2971800" y="372625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Mouse - Cheese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79FBDA-F80F-4C87-BACA-090C38E23A17}"/>
              </a:ext>
            </a:extLst>
          </p:cNvPr>
          <p:cNvCxnSpPr/>
          <p:nvPr/>
        </p:nvCxnSpPr>
        <p:spPr>
          <a:xfrm>
            <a:off x="3929975" y="3366328"/>
            <a:ext cx="0" cy="359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5DD07A-440D-4391-BAEF-A7D2A676B3C2}"/>
              </a:ext>
            </a:extLst>
          </p:cNvPr>
          <p:cNvSpPr txBox="1"/>
          <p:nvPr/>
        </p:nvSpPr>
        <p:spPr>
          <a:xfrm>
            <a:off x="3614433" y="2946125"/>
            <a:ext cx="140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05E05-4A99-41B9-8185-23A9E7993218}"/>
              </a:ext>
            </a:extLst>
          </p:cNvPr>
          <p:cNvCxnSpPr/>
          <p:nvPr/>
        </p:nvCxnSpPr>
        <p:spPr>
          <a:xfrm>
            <a:off x="5638801" y="3377012"/>
            <a:ext cx="0" cy="3599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EFA1A6-3BAC-4F6D-8919-101D34ABA7DC}"/>
              </a:ext>
            </a:extLst>
          </p:cNvPr>
          <p:cNvSpPr txBox="1"/>
          <p:nvPr/>
        </p:nvSpPr>
        <p:spPr>
          <a:xfrm>
            <a:off x="5169237" y="2947640"/>
            <a:ext cx="140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Target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4290FF-84DA-4C67-8122-A3CB5EC8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Judgments of Learning (JOLs)</a:t>
            </a:r>
          </a:p>
        </p:txBody>
      </p:sp>
    </p:spTree>
    <p:extLst>
      <p:ext uri="{BB962C8B-B14F-4D97-AF65-F5344CB8AC3E}">
        <p14:creationId xmlns:p14="http://schemas.microsoft.com/office/powerpoint/2010/main" val="29592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7A39-7B9C-9E1E-CC1E-C7E45255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8FC4-B36E-9175-AF25-3A990E0C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83320"/>
            <a:ext cx="78867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likely are you to remember the target if shown only the cue?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D4A92-C065-4918-1A86-227625FF957F}"/>
              </a:ext>
            </a:extLst>
          </p:cNvPr>
          <p:cNvSpPr txBox="1"/>
          <p:nvPr/>
        </p:nvSpPr>
        <p:spPr>
          <a:xfrm>
            <a:off x="2971800" y="372625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Mouse -     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D55735-7AFB-57EA-F076-81BD8BCBA4C5}"/>
              </a:ext>
            </a:extLst>
          </p:cNvPr>
          <p:cNvCxnSpPr/>
          <p:nvPr/>
        </p:nvCxnSpPr>
        <p:spPr>
          <a:xfrm>
            <a:off x="3929975" y="3366328"/>
            <a:ext cx="0" cy="359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6BD05B-C5D8-A6B2-66B3-4B7A60E52021}"/>
              </a:ext>
            </a:extLst>
          </p:cNvPr>
          <p:cNvSpPr txBox="1"/>
          <p:nvPr/>
        </p:nvSpPr>
        <p:spPr>
          <a:xfrm>
            <a:off x="3614433" y="2946125"/>
            <a:ext cx="140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54558-5122-2D36-BACC-5C6DB400A16D}"/>
              </a:ext>
            </a:extLst>
          </p:cNvPr>
          <p:cNvCxnSpPr/>
          <p:nvPr/>
        </p:nvCxnSpPr>
        <p:spPr>
          <a:xfrm>
            <a:off x="5638801" y="3377012"/>
            <a:ext cx="0" cy="3599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CA52B-F297-89E2-3A86-6CDC8F139AF0}"/>
              </a:ext>
            </a:extLst>
          </p:cNvPr>
          <p:cNvSpPr txBox="1"/>
          <p:nvPr/>
        </p:nvSpPr>
        <p:spPr>
          <a:xfrm>
            <a:off x="5169237" y="2947640"/>
            <a:ext cx="1400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Target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3AB04D-7283-E622-FBFF-4A43DD39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Judgments of Learning (JOLs)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B4748-32A4-A1A3-23E2-D2B4D2FA490F}"/>
              </a:ext>
            </a:extLst>
          </p:cNvPr>
          <p:cNvSpPr txBox="1"/>
          <p:nvPr/>
        </p:nvSpPr>
        <p:spPr>
          <a:xfrm>
            <a:off x="609600" y="50292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Judgements of Learning (JOLs) are often made on a </a:t>
            </a:r>
            <a:r>
              <a:rPr lang="en-US" sz="2400" b="1" dirty="0">
                <a:solidFill>
                  <a:schemeClr val="accent1"/>
                </a:solidFill>
              </a:rPr>
              <a:t>0 – 100</a:t>
            </a:r>
            <a:r>
              <a:rPr lang="en-US" sz="2400" dirty="0"/>
              <a:t> probability scale</a:t>
            </a:r>
          </a:p>
        </p:txBody>
      </p:sp>
    </p:spTree>
    <p:extLst>
      <p:ext uri="{BB962C8B-B14F-4D97-AF65-F5344CB8AC3E}">
        <p14:creationId xmlns:p14="http://schemas.microsoft.com/office/powerpoint/2010/main" val="152525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07C25-86EA-4DE4-9B7D-6C43CE67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478895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JOL Reactivity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6266-68D7-45EF-868C-6ABE834E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752600"/>
            <a:ext cx="8229600" cy="3992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JOL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Reactivity</a:t>
            </a:r>
            <a:r>
              <a:rPr lang="en-US" sz="2800" dirty="0"/>
              <a:t>: The act of making JOLs at study changes how studied information is processed</a:t>
            </a:r>
          </a:p>
          <a:p>
            <a:endParaRPr lang="en-US" sz="2800" dirty="0"/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Positive reactivity: </a:t>
            </a:r>
            <a:r>
              <a:rPr lang="en-US" sz="2400" dirty="0"/>
              <a:t>Memory Benefits</a:t>
            </a:r>
          </a:p>
          <a:p>
            <a:endParaRPr lang="en-US" sz="2800" dirty="0"/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Negative reactivity: </a:t>
            </a:r>
            <a:r>
              <a:rPr lang="en-US" sz="2400" dirty="0"/>
              <a:t>Memory Costs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0C9F-B7C9-41F2-AD87-8882A486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2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Encoding tasks differ in the likelihood that they encourage processing of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related</a:t>
            </a:r>
            <a:r>
              <a:rPr lang="en-US" sz="2400" dirty="0"/>
              <a:t> features of study pairs</a:t>
            </a:r>
          </a:p>
        </p:txBody>
      </p:sp>
      <p:pic>
        <p:nvPicPr>
          <p:cNvPr id="5" name="Picture 4" descr="A black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2C63FE1A-8A3B-4614-B267-BAFB7F4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3" y="2205883"/>
            <a:ext cx="1985710" cy="220634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8AF6AE-4E87-4C89-8948-BD327F8E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7" y="2591095"/>
            <a:ext cx="2333591" cy="16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8A54-8399-497D-9749-6393390BA531}"/>
              </a:ext>
            </a:extLst>
          </p:cNvPr>
          <p:cNvSpPr txBox="1"/>
          <p:nvPr/>
        </p:nvSpPr>
        <p:spPr>
          <a:xfrm>
            <a:off x="506017" y="4694273"/>
            <a:ext cx="773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Item-Specific</a:t>
            </a:r>
            <a:r>
              <a:rPr lang="en-US" sz="2000" dirty="0"/>
              <a:t> – Cats have fur but turtles have shells, cats are mammals but turtles are reptiles,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C8B4-792B-4ABA-8ACF-51DC0801DA0B}"/>
              </a:ext>
            </a:extLst>
          </p:cNvPr>
          <p:cNvSpPr txBox="1"/>
          <p:nvPr/>
        </p:nvSpPr>
        <p:spPr>
          <a:xfrm>
            <a:off x="506017" y="5548946"/>
            <a:ext cx="773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– Both are living creatures, both kept as pets,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3EC3-772F-498A-9B65-723FB6E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9A7-01FD-4B34-A339-7007732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7419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ACD-AB21-4B4C-91A8-9C4DD3F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253331"/>
            <a:ext cx="8370026" cy="510855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Item-order account of Reactivity: </a:t>
            </a:r>
            <a:r>
              <a:rPr lang="en-US" sz="2400" dirty="0"/>
              <a:t>Making JOLs individually for words in a simultaneously disrupts relational encoding but enhances item-specific</a:t>
            </a: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400" b="1" dirty="0"/>
              <a:t>The present study tests this account using two JOL types which differentially promote item-specific and relational encoding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Item-level JOLs: </a:t>
            </a:r>
            <a:r>
              <a:rPr lang="en-US" sz="2000" dirty="0"/>
              <a:t>Made individually for each word in a study list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Global JOLs: </a:t>
            </a:r>
            <a:r>
              <a:rPr lang="en-US" sz="2000" dirty="0"/>
              <a:t>Holistic judgments for each list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Experiment 1: </a:t>
            </a:r>
            <a:r>
              <a:rPr lang="en-US" sz="2400" dirty="0"/>
              <a:t>Related vs. Unrelated lists</a:t>
            </a:r>
          </a:p>
          <a:p>
            <a:r>
              <a:rPr lang="en-US" sz="2400" b="1" dirty="0"/>
              <a:t>Experiment 2: </a:t>
            </a:r>
            <a:r>
              <a:rPr lang="en-US" sz="2400" dirty="0"/>
              <a:t>DRM lists</a:t>
            </a:r>
          </a:p>
          <a:p>
            <a:endParaRPr lang="en-US" sz="2400" dirty="0"/>
          </a:p>
          <a:p>
            <a:r>
              <a:rPr lang="en-US" sz="2400" b="1" dirty="0"/>
              <a:t>Hypotheses:</a:t>
            </a:r>
          </a:p>
          <a:p>
            <a:pPr lvl="1"/>
            <a:r>
              <a:rPr lang="en-US" sz="2000" dirty="0"/>
              <a:t>Item-level JOLs will improve recognition memory compared to silent reading</a:t>
            </a:r>
          </a:p>
          <a:p>
            <a:pPr lvl="1"/>
            <a:r>
              <a:rPr lang="en-US" sz="2000" dirty="0"/>
              <a:t>Global JOLs will be non-reactive on recognition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EFC2-A894-4D3D-AC08-5D1DDE1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07C25-86EA-4DE4-9B7D-6C43CE67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DRM List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0C9F-B7C9-41F2-AD87-8882A486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C5370-A303-4B87-7DD6-4BB414253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7511" y="1574110"/>
            <a:ext cx="6616796" cy="49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07C25-86EA-4DE4-9B7D-6C43CE67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DRM List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0C9F-B7C9-41F2-AD87-8882A486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C5370-A303-4B87-7DD6-4BB414253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7511" y="1574110"/>
            <a:ext cx="6616796" cy="4962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CE021-80C3-3EC5-D3B0-790E31C67547}"/>
              </a:ext>
            </a:extLst>
          </p:cNvPr>
          <p:cNvSpPr txBox="1"/>
          <p:nvPr/>
        </p:nvSpPr>
        <p:spPr>
          <a:xfrm>
            <a:off x="6872630" y="3885372"/>
            <a:ext cx="180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Presented)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75F26-1190-84B9-3AE3-F5C560475F2F}"/>
              </a:ext>
            </a:extLst>
          </p:cNvPr>
          <p:cNvSpPr txBox="1"/>
          <p:nvPr/>
        </p:nvSpPr>
        <p:spPr>
          <a:xfrm>
            <a:off x="6066738" y="348526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</a:rPr>
              <a:t>Critical Lure (CL)</a:t>
            </a:r>
          </a:p>
        </p:txBody>
      </p:sp>
    </p:spTree>
    <p:extLst>
      <p:ext uri="{BB962C8B-B14F-4D97-AF65-F5344CB8AC3E}">
        <p14:creationId xmlns:p14="http://schemas.microsoft.com/office/powerpoint/2010/main" val="397484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26348</TotalTime>
  <Words>846</Words>
  <Application>Microsoft Office PowerPoint</Application>
  <PresentationFormat>On-screen Show (4:3)</PresentationFormat>
  <Paragraphs>130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1_Office Theme</vt:lpstr>
      <vt:lpstr>Judgments of Learning Improve Memory through Enhanced Item-Specific Encoding</vt:lpstr>
      <vt:lpstr>Metamemory and Learning</vt:lpstr>
      <vt:lpstr>Judgments of Learning (JOLs)</vt:lpstr>
      <vt:lpstr>Judgments of Learning (JOLs)</vt:lpstr>
      <vt:lpstr>JOL Reactivity</vt:lpstr>
      <vt:lpstr>Item-Specific/Relational Encoding</vt:lpstr>
      <vt:lpstr>The Present Study</vt:lpstr>
      <vt:lpstr>DRM List Example</vt:lpstr>
      <vt:lpstr>DRM List Example</vt:lpstr>
      <vt:lpstr>JOL Types</vt:lpstr>
      <vt:lpstr>General Method</vt:lpstr>
      <vt:lpstr>Experiment 1 Results</vt:lpstr>
      <vt:lpstr>Experiment 2 Results</vt:lpstr>
      <vt:lpstr>Summary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Maxwell</dc:creator>
  <cp:lastModifiedBy>Nick Maxwell</cp:lastModifiedBy>
  <cp:revision>481</cp:revision>
  <dcterms:created xsi:type="dcterms:W3CDTF">2021-10-23T19:58:02Z</dcterms:created>
  <dcterms:modified xsi:type="dcterms:W3CDTF">2025-04-18T19:25:11Z</dcterms:modified>
</cp:coreProperties>
</file>