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461" r:id="rId4"/>
    <p:sldId id="345" r:id="rId5"/>
    <p:sldId id="303" r:id="rId6"/>
    <p:sldId id="669" r:id="rId7"/>
    <p:sldId id="668" r:id="rId8"/>
    <p:sldId id="634" r:id="rId9"/>
    <p:sldId id="501" r:id="rId10"/>
    <p:sldId id="670" r:id="rId11"/>
    <p:sldId id="665" r:id="rId12"/>
    <p:sldId id="632" r:id="rId13"/>
    <p:sldId id="578" r:id="rId14"/>
    <p:sldId id="280" r:id="rId15"/>
    <p:sldId id="471" r:id="rId16"/>
    <p:sldId id="283" r:id="rId17"/>
    <p:sldId id="591" r:id="rId18"/>
    <p:sldId id="671" r:id="rId19"/>
    <p:sldId id="5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Maxwell" initials="NM" lastIdx="1" clrIdx="0">
    <p:extLst>
      <p:ext uri="{19B8F6BF-5375-455C-9EA6-DF929625EA0E}">
        <p15:presenceInfo xmlns:p15="http://schemas.microsoft.com/office/powerpoint/2012/main" userId="8614ede61265de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88148121745409"/>
          <c:y val="6.4991406736497601E-2"/>
          <c:w val="0.78691736731664896"/>
          <c:h val="0.66762068384597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JOL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Backward</c:v>
                </c:pt>
                <c:pt idx="2">
                  <c:v>Unrelated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70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4C-4F26-A826-A5498D0D5B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Backward</c:v>
                </c:pt>
                <c:pt idx="2">
                  <c:v>Unrelated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</c:v>
                </c:pt>
                <c:pt idx="1">
                  <c:v>40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4C-4F26-A826-A5498D0D5B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9543824"/>
        <c:axId val="219545792"/>
      </c:barChart>
      <c:catAx>
        <c:axId val="219543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Pair Type</a:t>
                </a:r>
              </a:p>
            </c:rich>
          </c:tx>
          <c:layout>
            <c:manualLayout>
              <c:xMode val="edge"/>
              <c:yMode val="edge"/>
              <c:x val="0.45435967905218672"/>
              <c:y val="0.882397609471478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5792"/>
        <c:crosses val="autoZero"/>
        <c:auto val="1"/>
        <c:lblAlgn val="ctr"/>
        <c:lblOffset val="100"/>
        <c:noMultiLvlLbl val="0"/>
      </c:catAx>
      <c:valAx>
        <c:axId val="219545792"/>
        <c:scaling>
          <c:orientation val="minMax"/>
          <c:max val="1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Mean % </a:t>
                </a:r>
                <a:r>
                  <a:rPr lang="en-US" sz="2400" b="1" baseline="0" dirty="0">
                    <a:solidFill>
                      <a:schemeClr val="accent1"/>
                    </a:solidFill>
                  </a:rPr>
                  <a:t>Response</a:t>
                </a:r>
                <a:endParaRPr lang="en-US" sz="2400" b="1" dirty="0">
                  <a:solidFill>
                    <a:schemeClr val="accent1"/>
                  </a:solidFill>
                </a:endParaRPr>
              </a:p>
            </c:rich>
          </c:tx>
          <c:layout>
            <c:manualLayout>
              <c:xMode val="edge"/>
              <c:yMode val="edge"/>
              <c:x val="1.6846530845930723E-2"/>
              <c:y val="0.106580608133487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3824"/>
        <c:crosses val="autoZero"/>
        <c:crossBetween val="between"/>
        <c:majorUnit val="20"/>
        <c:min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265181883287223"/>
          <c:y val="6.5481300380127574E-2"/>
          <c:w val="0.1260488251351376"/>
          <c:h val="0.221276375522177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BB7FE-699C-481E-8EE1-FFA5FC81ECF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82DDB9-B7EA-4119-8095-99411B5A570E}">
      <dgm:prSet phldrT="[Text]" custT="1"/>
      <dgm:spPr/>
      <dgm:t>
        <a:bodyPr/>
        <a:lstStyle/>
        <a:p>
          <a:r>
            <a:rPr lang="en-US" sz="3800" b="1" dirty="0"/>
            <a:t>Study/JOL</a:t>
          </a:r>
        </a:p>
      </dgm:t>
    </dgm:pt>
    <dgm:pt modelId="{222C0E44-7D94-4D50-A7BB-5243753FBA62}" type="parTrans" cxnId="{0E3247DF-9A83-4A8B-9FB1-AF8D01C3311C}">
      <dgm:prSet/>
      <dgm:spPr/>
      <dgm:t>
        <a:bodyPr/>
        <a:lstStyle/>
        <a:p>
          <a:endParaRPr lang="en-US"/>
        </a:p>
      </dgm:t>
    </dgm:pt>
    <dgm:pt modelId="{30736700-6595-4C44-A172-5902D195A4C5}" type="sibTrans" cxnId="{0E3247DF-9A83-4A8B-9FB1-AF8D01C3311C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44F1E382-42DD-4EDB-BF7D-8076A174FB8B}">
      <dgm:prSet phldrT="[Text]" custT="1"/>
      <dgm:spPr/>
      <dgm:t>
        <a:bodyPr/>
        <a:lstStyle/>
        <a:p>
          <a:r>
            <a:rPr lang="en-US" sz="3800" b="1" dirty="0"/>
            <a:t>Filler Task</a:t>
          </a:r>
        </a:p>
      </dgm:t>
    </dgm:pt>
    <dgm:pt modelId="{2D753BD0-E5F7-41E7-939C-744594957707}" type="parTrans" cxnId="{B9F748BF-5219-4684-BD00-5714556626AC}">
      <dgm:prSet/>
      <dgm:spPr/>
      <dgm:t>
        <a:bodyPr/>
        <a:lstStyle/>
        <a:p>
          <a:endParaRPr lang="en-US"/>
        </a:p>
      </dgm:t>
    </dgm:pt>
    <dgm:pt modelId="{E6BD1D8A-0CA8-4AB7-8445-AE3B4F3B67C8}" type="sibTrans" cxnId="{B9F748BF-5219-4684-BD00-5714556626AC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7B6DCE51-2C1F-4469-8447-712988C0E6B2}">
      <dgm:prSet phldrT="[Text]" custT="1"/>
      <dgm:spPr/>
      <dgm:t>
        <a:bodyPr/>
        <a:lstStyle/>
        <a:p>
          <a:r>
            <a:rPr lang="en-US" sz="3800" b="1" dirty="0"/>
            <a:t>Recall</a:t>
          </a:r>
        </a:p>
      </dgm:t>
    </dgm:pt>
    <dgm:pt modelId="{ECCC4349-B894-4E67-8E41-FFC45FA9B356}" type="parTrans" cxnId="{4F6D3259-1FBD-48DF-B6FF-4E6970949A45}">
      <dgm:prSet/>
      <dgm:spPr/>
      <dgm:t>
        <a:bodyPr/>
        <a:lstStyle/>
        <a:p>
          <a:endParaRPr lang="en-US"/>
        </a:p>
      </dgm:t>
    </dgm:pt>
    <dgm:pt modelId="{842F1BCF-CB4E-43C9-A8C5-76FE196A6ADB}" type="sibTrans" cxnId="{4F6D3259-1FBD-48DF-B6FF-4E6970949A45}">
      <dgm:prSet/>
      <dgm:spPr/>
      <dgm:t>
        <a:bodyPr/>
        <a:lstStyle/>
        <a:p>
          <a:endParaRPr lang="en-US"/>
        </a:p>
      </dgm:t>
    </dgm:pt>
    <dgm:pt modelId="{440BEAA8-EB9A-4417-8F8E-0A77FB0F0C77}" type="pres">
      <dgm:prSet presAssocID="{14BBB7FE-699C-481E-8EE1-FFA5FC81ECFA}" presName="Name0" presStyleCnt="0">
        <dgm:presLayoutVars>
          <dgm:dir/>
          <dgm:resizeHandles val="exact"/>
        </dgm:presLayoutVars>
      </dgm:prSet>
      <dgm:spPr/>
    </dgm:pt>
    <dgm:pt modelId="{30548DF4-F572-445E-846F-C62105D6F0D2}" type="pres">
      <dgm:prSet presAssocID="{4782DDB9-B7EA-4119-8095-99411B5A570E}" presName="node" presStyleLbl="node1" presStyleIdx="0" presStyleCnt="3" custScaleX="125215" custScaleY="145689">
        <dgm:presLayoutVars>
          <dgm:bulletEnabled val="1"/>
        </dgm:presLayoutVars>
      </dgm:prSet>
      <dgm:spPr/>
    </dgm:pt>
    <dgm:pt modelId="{ED072CF8-EDA6-4D43-B06C-F763F1784C6B}" type="pres">
      <dgm:prSet presAssocID="{30736700-6595-4C44-A172-5902D195A4C5}" presName="sibTrans" presStyleLbl="sibTrans2D1" presStyleIdx="0" presStyleCnt="2"/>
      <dgm:spPr/>
    </dgm:pt>
    <dgm:pt modelId="{41CC6C50-B1B1-494D-B733-C7153FA53F40}" type="pres">
      <dgm:prSet presAssocID="{30736700-6595-4C44-A172-5902D195A4C5}" presName="connectorText" presStyleLbl="sibTrans2D1" presStyleIdx="0" presStyleCnt="2"/>
      <dgm:spPr/>
    </dgm:pt>
    <dgm:pt modelId="{ADD1959A-890D-4590-BDCA-C34279896A2C}" type="pres">
      <dgm:prSet presAssocID="{44F1E382-42DD-4EDB-BF7D-8076A174FB8B}" presName="node" presStyleLbl="node1" presStyleIdx="1" presStyleCnt="3" custScaleX="119105" custScaleY="141915">
        <dgm:presLayoutVars>
          <dgm:bulletEnabled val="1"/>
        </dgm:presLayoutVars>
      </dgm:prSet>
      <dgm:spPr/>
    </dgm:pt>
    <dgm:pt modelId="{FC7CD236-3585-4AD2-9CC8-EF1FC6023817}" type="pres">
      <dgm:prSet presAssocID="{E6BD1D8A-0CA8-4AB7-8445-AE3B4F3B67C8}" presName="sibTrans" presStyleLbl="sibTrans2D1" presStyleIdx="1" presStyleCnt="2"/>
      <dgm:spPr/>
    </dgm:pt>
    <dgm:pt modelId="{A6E86760-0EDA-4BD5-9FDA-4CA1CE04C699}" type="pres">
      <dgm:prSet presAssocID="{E6BD1D8A-0CA8-4AB7-8445-AE3B4F3B67C8}" presName="connectorText" presStyleLbl="sibTrans2D1" presStyleIdx="1" presStyleCnt="2"/>
      <dgm:spPr/>
    </dgm:pt>
    <dgm:pt modelId="{CC0444EB-7C5C-4395-852D-4E2A5CC837D8}" type="pres">
      <dgm:prSet presAssocID="{7B6DCE51-2C1F-4469-8447-712988C0E6B2}" presName="node" presStyleLbl="node1" presStyleIdx="2" presStyleCnt="3" custScaleX="111422" custScaleY="145689">
        <dgm:presLayoutVars>
          <dgm:bulletEnabled val="1"/>
        </dgm:presLayoutVars>
      </dgm:prSet>
      <dgm:spPr/>
    </dgm:pt>
  </dgm:ptLst>
  <dgm:cxnLst>
    <dgm:cxn modelId="{66698207-958F-4F81-8A80-A5FDF763C9EE}" type="presOf" srcId="{44F1E382-42DD-4EDB-BF7D-8076A174FB8B}" destId="{ADD1959A-890D-4590-BDCA-C34279896A2C}" srcOrd="0" destOrd="0" presId="urn:microsoft.com/office/officeart/2005/8/layout/process1"/>
    <dgm:cxn modelId="{CEC9896C-B656-4925-A6F0-61204A2E2F98}" type="presOf" srcId="{4782DDB9-B7EA-4119-8095-99411B5A570E}" destId="{30548DF4-F572-445E-846F-C62105D6F0D2}" srcOrd="0" destOrd="0" presId="urn:microsoft.com/office/officeart/2005/8/layout/process1"/>
    <dgm:cxn modelId="{E3286B6D-E9BE-41F4-A6E4-21FED3D1653C}" type="presOf" srcId="{7B6DCE51-2C1F-4469-8447-712988C0E6B2}" destId="{CC0444EB-7C5C-4395-852D-4E2A5CC837D8}" srcOrd="0" destOrd="0" presId="urn:microsoft.com/office/officeart/2005/8/layout/process1"/>
    <dgm:cxn modelId="{FA240B6F-42C2-43C3-BAD7-9DAB33F0CBC4}" type="presOf" srcId="{E6BD1D8A-0CA8-4AB7-8445-AE3B4F3B67C8}" destId="{FC7CD236-3585-4AD2-9CC8-EF1FC6023817}" srcOrd="0" destOrd="0" presId="urn:microsoft.com/office/officeart/2005/8/layout/process1"/>
    <dgm:cxn modelId="{3B73F357-C697-495C-8734-44413C3DE581}" type="presOf" srcId="{30736700-6595-4C44-A172-5902D195A4C5}" destId="{41CC6C50-B1B1-494D-B733-C7153FA53F40}" srcOrd="1" destOrd="0" presId="urn:microsoft.com/office/officeart/2005/8/layout/process1"/>
    <dgm:cxn modelId="{4F6D3259-1FBD-48DF-B6FF-4E6970949A45}" srcId="{14BBB7FE-699C-481E-8EE1-FFA5FC81ECFA}" destId="{7B6DCE51-2C1F-4469-8447-712988C0E6B2}" srcOrd="2" destOrd="0" parTransId="{ECCC4349-B894-4E67-8E41-FFC45FA9B356}" sibTransId="{842F1BCF-CB4E-43C9-A8C5-76FE196A6ADB}"/>
    <dgm:cxn modelId="{72CFD784-5F14-4033-83DB-D26C7640D4DC}" type="presOf" srcId="{30736700-6595-4C44-A172-5902D195A4C5}" destId="{ED072CF8-EDA6-4D43-B06C-F763F1784C6B}" srcOrd="0" destOrd="0" presId="urn:microsoft.com/office/officeart/2005/8/layout/process1"/>
    <dgm:cxn modelId="{1192FFA6-F9DA-4664-A02A-051FE2A060BF}" type="presOf" srcId="{E6BD1D8A-0CA8-4AB7-8445-AE3B4F3B67C8}" destId="{A6E86760-0EDA-4BD5-9FDA-4CA1CE04C699}" srcOrd="1" destOrd="0" presId="urn:microsoft.com/office/officeart/2005/8/layout/process1"/>
    <dgm:cxn modelId="{B9F748BF-5219-4684-BD00-5714556626AC}" srcId="{14BBB7FE-699C-481E-8EE1-FFA5FC81ECFA}" destId="{44F1E382-42DD-4EDB-BF7D-8076A174FB8B}" srcOrd="1" destOrd="0" parTransId="{2D753BD0-E5F7-41E7-939C-744594957707}" sibTransId="{E6BD1D8A-0CA8-4AB7-8445-AE3B4F3B67C8}"/>
    <dgm:cxn modelId="{F56404D8-32D8-435E-A1B0-A993E012F3F5}" type="presOf" srcId="{14BBB7FE-699C-481E-8EE1-FFA5FC81ECFA}" destId="{440BEAA8-EB9A-4417-8F8E-0A77FB0F0C77}" srcOrd="0" destOrd="0" presId="urn:microsoft.com/office/officeart/2005/8/layout/process1"/>
    <dgm:cxn modelId="{0E3247DF-9A83-4A8B-9FB1-AF8D01C3311C}" srcId="{14BBB7FE-699C-481E-8EE1-FFA5FC81ECFA}" destId="{4782DDB9-B7EA-4119-8095-99411B5A570E}" srcOrd="0" destOrd="0" parTransId="{222C0E44-7D94-4D50-A7BB-5243753FBA62}" sibTransId="{30736700-6595-4C44-A172-5902D195A4C5}"/>
    <dgm:cxn modelId="{6E62C7B2-D8CB-48B0-B064-1F993DECD3A6}" type="presParOf" srcId="{440BEAA8-EB9A-4417-8F8E-0A77FB0F0C77}" destId="{30548DF4-F572-445E-846F-C62105D6F0D2}" srcOrd="0" destOrd="0" presId="urn:microsoft.com/office/officeart/2005/8/layout/process1"/>
    <dgm:cxn modelId="{5BB1E658-D34D-48F9-9771-05F747CF2AFE}" type="presParOf" srcId="{440BEAA8-EB9A-4417-8F8E-0A77FB0F0C77}" destId="{ED072CF8-EDA6-4D43-B06C-F763F1784C6B}" srcOrd="1" destOrd="0" presId="urn:microsoft.com/office/officeart/2005/8/layout/process1"/>
    <dgm:cxn modelId="{2D5D1612-82AB-405A-8B4C-F1070B793533}" type="presParOf" srcId="{ED072CF8-EDA6-4D43-B06C-F763F1784C6B}" destId="{41CC6C50-B1B1-494D-B733-C7153FA53F40}" srcOrd="0" destOrd="0" presId="urn:microsoft.com/office/officeart/2005/8/layout/process1"/>
    <dgm:cxn modelId="{CFF23A3E-39DC-4D06-B541-08CD8E552387}" type="presParOf" srcId="{440BEAA8-EB9A-4417-8F8E-0A77FB0F0C77}" destId="{ADD1959A-890D-4590-BDCA-C34279896A2C}" srcOrd="2" destOrd="0" presId="urn:microsoft.com/office/officeart/2005/8/layout/process1"/>
    <dgm:cxn modelId="{1C85C80B-4595-414F-88EF-C53C1C0BEDB8}" type="presParOf" srcId="{440BEAA8-EB9A-4417-8F8E-0A77FB0F0C77}" destId="{FC7CD236-3585-4AD2-9CC8-EF1FC6023817}" srcOrd="3" destOrd="0" presId="urn:microsoft.com/office/officeart/2005/8/layout/process1"/>
    <dgm:cxn modelId="{4DE971E0-543D-4F74-B482-DFDE10BFCA83}" type="presParOf" srcId="{FC7CD236-3585-4AD2-9CC8-EF1FC6023817}" destId="{A6E86760-0EDA-4BD5-9FDA-4CA1CE04C699}" srcOrd="0" destOrd="0" presId="urn:microsoft.com/office/officeart/2005/8/layout/process1"/>
    <dgm:cxn modelId="{050124D6-9A2D-44AF-870B-798FB523FD75}" type="presParOf" srcId="{440BEAA8-EB9A-4417-8F8E-0A77FB0F0C77}" destId="{CC0444EB-7C5C-4395-852D-4E2A5CC837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48DF4-F572-445E-846F-C62105D6F0D2}">
      <dsp:nvSpPr>
        <dsp:cNvPr id="0" name=""/>
        <dsp:cNvSpPr/>
      </dsp:nvSpPr>
      <dsp:spPr>
        <a:xfrm>
          <a:off x="4243" y="1206498"/>
          <a:ext cx="2479498" cy="1732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Study/JOL</a:t>
          </a:r>
        </a:p>
      </dsp:txBody>
      <dsp:txXfrm>
        <a:off x="54990" y="1257245"/>
        <a:ext cx="2378004" cy="1631152"/>
      </dsp:txXfrm>
    </dsp:sp>
    <dsp:sp modelId="{ED072CF8-EDA6-4D43-B06C-F763F1784C6B}">
      <dsp:nvSpPr>
        <dsp:cNvPr id="0" name=""/>
        <dsp:cNvSpPr/>
      </dsp:nvSpPr>
      <dsp:spPr>
        <a:xfrm>
          <a:off x="2681761" y="1827277"/>
          <a:ext cx="419800" cy="49108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681761" y="1925494"/>
        <a:ext cx="293860" cy="294653"/>
      </dsp:txXfrm>
    </dsp:sp>
    <dsp:sp modelId="{ADD1959A-890D-4590-BDCA-C34279896A2C}">
      <dsp:nvSpPr>
        <dsp:cNvPr id="0" name=""/>
        <dsp:cNvSpPr/>
      </dsp:nvSpPr>
      <dsp:spPr>
        <a:xfrm>
          <a:off x="3275819" y="1228940"/>
          <a:ext cx="2358508" cy="1687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Filler Task</a:t>
          </a:r>
        </a:p>
      </dsp:txBody>
      <dsp:txXfrm>
        <a:off x="3325252" y="1278373"/>
        <a:ext cx="2259642" cy="1588896"/>
      </dsp:txXfrm>
    </dsp:sp>
    <dsp:sp modelId="{FC7CD236-3585-4AD2-9CC8-EF1FC6023817}">
      <dsp:nvSpPr>
        <dsp:cNvPr id="0" name=""/>
        <dsp:cNvSpPr/>
      </dsp:nvSpPr>
      <dsp:spPr>
        <a:xfrm>
          <a:off x="5832347" y="1827277"/>
          <a:ext cx="419800" cy="49108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832347" y="1925494"/>
        <a:ext cx="293860" cy="294653"/>
      </dsp:txXfrm>
    </dsp:sp>
    <dsp:sp modelId="{CC0444EB-7C5C-4395-852D-4E2A5CC837D8}">
      <dsp:nvSpPr>
        <dsp:cNvPr id="0" name=""/>
        <dsp:cNvSpPr/>
      </dsp:nvSpPr>
      <dsp:spPr>
        <a:xfrm>
          <a:off x="6426405" y="1206498"/>
          <a:ext cx="2206370" cy="1732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Recall</a:t>
          </a:r>
        </a:p>
      </dsp:txBody>
      <dsp:txXfrm>
        <a:off x="6477152" y="1257245"/>
        <a:ext cx="2104876" cy="1631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EB53A-D084-41C5-9A8B-A1FAC49C431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F6717-1E1D-4D59-A70B-8D5867CCE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0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2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894ED-2154-4FF6-9548-4D9D74B3FA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23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894ED-2154-4FF6-9548-4D9D74B3FA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74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8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this procedure was used in the remaining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0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BEDFE-8EB0-42E8-92EA-6CE01867BEF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4293-46C5-43E5-BF5E-27CF5FE20FFA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1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DE41-28B7-4A91-A503-51F9A94368DA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1501-5F8C-4632-87DA-0832EEF921CE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D5D7-5242-4F8C-909D-EF7B5917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42F51-00D8-4893-A17E-7E1637D58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EA3D-551A-4566-BF88-DF01E06E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5309-3104-4CF5-BE5B-A79D0C8ACAD0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F07B-2F8B-43E9-A11C-2D945D76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6724-2FA2-4950-B26E-D222CF37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7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ED0-9A2F-4BF8-A4A1-8756ECD5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49AF-0D57-4830-A0AD-DD41A5E2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DD8E-6437-47B7-8E81-A4CCBE28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8F65-3824-4E5A-B95F-97CC4353E029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7F01-F99C-4C74-9F52-1ADFD3DC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D081-928F-4D81-A022-82BBB50A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91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4FED-8B87-459D-AB6C-D58A2E3B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24878-3BC4-4910-916B-8686F414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57BF-0C4A-49AA-BE49-A967FBD0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333C-45F9-46DC-9280-E6426344E7D0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353A-509F-4B45-A232-5BA5BDA6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54C6-D3D3-47A4-8B3A-C15B1936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11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4177-4E1F-495B-9C85-B4D1A0A4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4B33-6AFF-4940-BC8A-E8DEE2D84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F172B-5763-4CD1-A18F-1F31B7160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D9DF9-2E3F-4244-A35B-97567332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E20-3470-470D-8E6A-40648FDA9A18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08C5-C947-4DC5-9D1C-63B754B3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29201-7F8B-438F-BB37-6C7D3E72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5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9D99-3EB8-4EA6-BB61-78A1E5C4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0D36E-1C28-45D2-8931-B3C3C3F0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3E819-77A4-466D-9C6F-378DDE217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D2391-9874-4164-BB76-1EA6C0DCB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5746C-5B22-487D-A334-87FBAE0F8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02B4E-15D9-4C4C-9DAF-CEA4711E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7EF2-888F-45F9-899F-23ABBFAF4F6C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383E7-917D-4B58-B8CF-85E316D2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CCA67-0800-4FE0-B23C-F14B47CC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8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F89E-9DE7-4AAE-BC40-C88F671E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D0D44-78B8-42C1-ACD4-EFAE2C8E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7D00-4FED-409D-B0DE-45F91B2CF28B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14867-F9D2-4995-B2D9-518BCA06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EFD03-D4B9-44D0-BE29-932C2D24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32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6C9CB-ACE4-4BAD-892A-56B4D32B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3418-A853-439A-A9D7-B894A0A4CB02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8FE8C-8D4D-4C04-834F-0503C548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81CCF-8E28-488A-9C5C-DB1E1125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67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FEC8-63EA-4E8B-9F0C-10444389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15CB-C5D0-481F-A27A-F057949C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23120-2543-4A7C-965F-468063187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D7D7B-E54A-4A3D-8629-D8594475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02AE-EDB9-47C9-BFE6-63C749A1F0FB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BD0A-CB6E-4603-A718-A7292BD6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4B3A-9DE0-4202-8CE5-51B72F83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8D7B-4BF3-48F7-9EBF-F02F9DB27759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1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0EAB-9862-484A-92C8-AFF2956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3D5B8-454E-418F-A2B2-1288DB359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443FC-BE15-44B9-8A40-D2D63EE27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66378-B6DE-4FF1-9D5F-BB458D59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009C-B070-44EF-83A3-763E0DB7421E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9CCC2-1284-4901-B91B-BE82CDA3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3C9B5-A99C-4398-ADE9-87B549C3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4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A086-EA06-4184-8286-384F2C92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D3962-CCF5-414B-8372-643C287A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EF07-FEB9-4BD1-BB0B-73746798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D855-6B61-4243-8BBD-BCF06865339F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7C914-4367-4EE3-A7D7-6366AD27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C627-E994-4AB8-ABB3-A03BFA56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4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BB05F-5821-4076-920F-3B78B8AFC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77197-4702-4808-A6C5-C8C9899B9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183C-57B7-4FE1-9113-5CAA9423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435B-5DF1-4DB0-93B6-A8BA160945D1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8EA1-00D2-4FEA-A80E-15559EE9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ABBF-5EF9-4366-B1A6-B2A34BE9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C65-DCCD-4A10-B3E5-AFD75F3BB18C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DCB7-33BB-4BEF-BFA2-F3F5DB32250F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E69-B68C-4C8E-AAF4-B2F965D1C3C8}" type="datetime1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DB2B-65E3-4342-A77B-6A420C3C5736}" type="datetime1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816F-1FFE-42EF-BAE0-F1C7A320D0F7}" type="datetime1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CDDC-C01B-4A9F-9C78-6D76A8DF70B6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3E38-9F72-44CD-9B3A-392A9BED1095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9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4932-5BA1-4262-A72E-88E6E9D3CD15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9BE99-C6A7-48A7-9127-CF8A3B25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8224E-2AF9-492A-B0F7-463346326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0C5D-9269-4610-AC8B-49B5A3468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A50E-2517-4376-A517-8272C588B969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685C-1457-458E-BFA9-11A77A21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7C9B-D586-435F-865C-E6D76743C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3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ED69-D595-4F9F-A267-CC23C4B9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67" y="1062212"/>
            <a:ext cx="8964386" cy="1253132"/>
          </a:xfrm>
        </p:spPr>
        <p:txBody>
          <a:bodyPr>
            <a:noAutofit/>
          </a:bodyPr>
          <a:lstStyle/>
          <a:p>
            <a:pPr algn="l"/>
            <a:r>
              <a:rPr lang="en-US" sz="4400" b="1" dirty="0"/>
              <a:t>Item-Specific and Relational Encoding are Effective at Reducing the Illusion of Competence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C426C-10EB-4372-B0F1-7A20A6BE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6263" y="5213216"/>
            <a:ext cx="6244046" cy="1455940"/>
          </a:xfrm>
        </p:spPr>
        <p:txBody>
          <a:bodyPr/>
          <a:lstStyle/>
          <a:p>
            <a:pPr algn="r"/>
            <a:r>
              <a:rPr lang="en-US" dirty="0"/>
              <a:t>Nicholas P. Maxwell, M.S.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BEFBC-A9D0-4B12-AA4A-5E4093DE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4480"/>
            <a:ext cx="4127863" cy="19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1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" y="18255"/>
            <a:ext cx="7886700" cy="1325563"/>
          </a:xfrm>
        </p:spPr>
        <p:txBody>
          <a:bodyPr/>
          <a:lstStyle/>
          <a:p>
            <a:r>
              <a:rPr lang="en-US" b="1" dirty="0"/>
              <a:t>Item-Specific/Relational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47B5-4115-41D6-8529-4AD3A985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133387"/>
            <a:ext cx="84575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Encoding tasks differ in the likelihood that they encourage processing of </a:t>
            </a:r>
            <a:r>
              <a:rPr lang="en-US" sz="2400" b="1" dirty="0">
                <a:solidFill>
                  <a:srgbClr val="0070C0"/>
                </a:solidFill>
              </a:rPr>
              <a:t>unique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0070C0"/>
                </a:solidFill>
              </a:rPr>
              <a:t>related</a:t>
            </a:r>
            <a:r>
              <a:rPr lang="en-US" sz="2400" dirty="0"/>
              <a:t> features of study pairs</a:t>
            </a:r>
          </a:p>
        </p:txBody>
      </p:sp>
      <p:pic>
        <p:nvPicPr>
          <p:cNvPr id="5" name="Picture 4" descr="A black cat with green eyes&#10;&#10;Description automatically generated with medium confidence">
            <a:extLst>
              <a:ext uri="{FF2B5EF4-FFF2-40B4-BE49-F238E27FC236}">
                <a16:creationId xmlns:a16="http://schemas.microsoft.com/office/drawing/2014/main" id="{2C63FE1A-8A3B-4614-B267-BAFB7F4A5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53" y="2205883"/>
            <a:ext cx="1985710" cy="2206345"/>
          </a:xfrm>
          <a:prstGeom prst="rect">
            <a:avLst/>
          </a:prstGeom>
        </p:spPr>
      </p:pic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EC8AF6AE-4E87-4C89-8948-BD327F8E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77" y="2591095"/>
            <a:ext cx="2333591" cy="1675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3D8A54-8399-497D-9749-6393390BA531}"/>
              </a:ext>
            </a:extLst>
          </p:cNvPr>
          <p:cNvSpPr txBox="1"/>
          <p:nvPr/>
        </p:nvSpPr>
        <p:spPr>
          <a:xfrm>
            <a:off x="506017" y="4694273"/>
            <a:ext cx="7736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Item-Specific</a:t>
            </a:r>
            <a:r>
              <a:rPr lang="en-US" sz="2000" dirty="0"/>
              <a:t> – Cats have fur but turtles have shells, cats are mammals but turtles are reptiles, etc.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0C8B4-792B-4ABA-8ACF-51DC0801DA0B}"/>
              </a:ext>
            </a:extLst>
          </p:cNvPr>
          <p:cNvSpPr txBox="1"/>
          <p:nvPr/>
        </p:nvSpPr>
        <p:spPr>
          <a:xfrm>
            <a:off x="506017" y="5548946"/>
            <a:ext cx="773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Relational</a:t>
            </a:r>
            <a:r>
              <a:rPr lang="en-US" sz="2000" dirty="0"/>
              <a:t> – Both are living creatures, both kept as pets,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53EC3-772F-498A-9B65-723FB6E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10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6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" y="18255"/>
            <a:ext cx="7886700" cy="1325563"/>
          </a:xfrm>
        </p:spPr>
        <p:txBody>
          <a:bodyPr/>
          <a:lstStyle/>
          <a:p>
            <a:r>
              <a:rPr lang="en-US" b="1" dirty="0"/>
              <a:t>Item-Specific/Relational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47B5-4115-41D6-8529-4AD3A985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021102"/>
            <a:ext cx="8457500" cy="435133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1600" dirty="0"/>
          </a:p>
          <a:p>
            <a:r>
              <a:rPr lang="en-US" sz="2400" dirty="0"/>
              <a:t>Item-Specific/Relational tasks are </a:t>
            </a:r>
            <a:r>
              <a:rPr lang="en-US" sz="2400" b="1" dirty="0">
                <a:solidFill>
                  <a:schemeClr val="accent1"/>
                </a:solidFill>
              </a:rPr>
              <a:t>deep</a:t>
            </a:r>
            <a:r>
              <a:rPr lang="en-US" sz="2400" dirty="0"/>
              <a:t> encoding tasks </a:t>
            </a:r>
            <a:r>
              <a:rPr lang="en-US" sz="1800" dirty="0"/>
              <a:t>(Craik &amp; Lockhart, 1972)</a:t>
            </a:r>
          </a:p>
          <a:p>
            <a:endParaRPr lang="en-US" sz="1800" dirty="0"/>
          </a:p>
          <a:p>
            <a:r>
              <a:rPr lang="en-US" sz="2400" dirty="0"/>
              <a:t>Deep encoding tasks boost memory because they force participants to engage in greater processing at study</a:t>
            </a:r>
          </a:p>
          <a:p>
            <a:endParaRPr lang="en-US" sz="1800" dirty="0"/>
          </a:p>
          <a:p>
            <a:r>
              <a:rPr lang="en-US" sz="2400" dirty="0"/>
              <a:t>Recall is best when </a:t>
            </a:r>
            <a:r>
              <a:rPr lang="en-US" sz="2400" b="1" dirty="0">
                <a:solidFill>
                  <a:schemeClr val="accent1"/>
                </a:solidFill>
              </a:rPr>
              <a:t>both </a:t>
            </a:r>
            <a:r>
              <a:rPr lang="en-US" sz="2400" b="1" dirty="0"/>
              <a:t>item-specific</a:t>
            </a:r>
            <a:r>
              <a:rPr lang="en-US" sz="2400" dirty="0"/>
              <a:t> and </a:t>
            </a:r>
            <a:r>
              <a:rPr lang="en-US" sz="2400" b="1" dirty="0"/>
              <a:t>relational</a:t>
            </a:r>
            <a:r>
              <a:rPr lang="en-US" sz="2400" dirty="0"/>
              <a:t> strategies are used </a:t>
            </a:r>
            <a:r>
              <a:rPr lang="en-US" sz="2400" b="1" dirty="0">
                <a:solidFill>
                  <a:schemeClr val="accent1"/>
                </a:solidFill>
              </a:rPr>
              <a:t>together</a:t>
            </a:r>
            <a:r>
              <a:rPr lang="en-US" sz="2400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2613A-AFA8-43A3-B46E-87652288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11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99A7-01FD-4B34-A339-70077328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37419" cy="1325563"/>
          </a:xfrm>
        </p:spPr>
        <p:txBody>
          <a:bodyPr/>
          <a:lstStyle/>
          <a:p>
            <a:r>
              <a:rPr lang="en-US" b="1" dirty="0"/>
              <a:t>The Present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13ACD-AB21-4B4C-91A8-9C4DD3FF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253331"/>
            <a:ext cx="7886700" cy="5108558"/>
          </a:xfrm>
        </p:spPr>
        <p:txBody>
          <a:bodyPr>
            <a:normAutofit/>
          </a:bodyPr>
          <a:lstStyle/>
          <a:p>
            <a:r>
              <a:rPr lang="en-US" sz="2400" b="1" dirty="0"/>
              <a:t>Goals: </a:t>
            </a:r>
          </a:p>
          <a:p>
            <a:pPr lvl="1"/>
            <a:r>
              <a:rPr lang="en-US" sz="2000" dirty="0"/>
              <a:t>Replicate the illusion of competence for backward, symmetrical, and unrelated pairs for standard JOL instructions (Control group)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Combine Item-Specific/Relational processing w/ JOLs to reduce the illusion of competence by boosting recall to match JOLs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Hypotheses:</a:t>
            </a:r>
          </a:p>
          <a:p>
            <a:pPr lvl="1"/>
            <a:r>
              <a:rPr lang="en-US" sz="2000" dirty="0"/>
              <a:t>The illusion of competence will be reduced when participants use these strategies compared to the control group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Item-specific</a:t>
            </a:r>
            <a:r>
              <a:rPr lang="en-US" sz="2000" dirty="0"/>
              <a:t> will produce greatest benefit to </a:t>
            </a:r>
            <a:r>
              <a:rPr lang="en-US" sz="2000" b="1" dirty="0"/>
              <a:t>related pairs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Relational</a:t>
            </a:r>
            <a:r>
              <a:rPr lang="en-US" sz="2000" dirty="0"/>
              <a:t> will produce greatest benefit to </a:t>
            </a:r>
            <a:r>
              <a:rPr lang="en-US" sz="2000" b="1" dirty="0">
                <a:solidFill>
                  <a:schemeClr val="accent1"/>
                </a:solidFill>
              </a:rPr>
              <a:t>unrelated pairs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7EFC2-A894-4D3D-AC08-5D1DDE15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12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27" y="188988"/>
            <a:ext cx="7886700" cy="1325563"/>
          </a:xfrm>
        </p:spPr>
        <p:txBody>
          <a:bodyPr/>
          <a:lstStyle/>
          <a:p>
            <a:r>
              <a:rPr lang="en-US" b="1" dirty="0"/>
              <a:t>Participants and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A716-09D3-4154-9D4A-08A0FBE9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26" y="1514550"/>
            <a:ext cx="8673261" cy="5014837"/>
          </a:xfrm>
        </p:spPr>
        <p:txBody>
          <a:bodyPr>
            <a:normAutofit/>
          </a:bodyPr>
          <a:lstStyle/>
          <a:p>
            <a:r>
              <a:rPr lang="en-US" sz="2400" dirty="0"/>
              <a:t>88 participants (Sona)</a:t>
            </a:r>
          </a:p>
          <a:p>
            <a:pPr lvl="1"/>
            <a:r>
              <a:rPr lang="en-US" sz="2000" dirty="0"/>
              <a:t>Item-specific (</a:t>
            </a:r>
            <a:r>
              <a:rPr lang="en-US" sz="2000" i="1" dirty="0"/>
              <a:t>n</a:t>
            </a:r>
            <a:r>
              <a:rPr lang="en-US" sz="2000" dirty="0"/>
              <a:t> = 29)</a:t>
            </a:r>
          </a:p>
          <a:p>
            <a:pPr lvl="1"/>
            <a:r>
              <a:rPr lang="en-US" sz="2000" dirty="0"/>
              <a:t>Relational (</a:t>
            </a:r>
            <a:r>
              <a:rPr lang="en-US" sz="2000" i="1" dirty="0"/>
              <a:t>n</a:t>
            </a:r>
            <a:r>
              <a:rPr lang="en-US" sz="2000" dirty="0"/>
              <a:t> = 31)</a:t>
            </a:r>
          </a:p>
          <a:p>
            <a:pPr lvl="1"/>
            <a:r>
              <a:rPr lang="en-US" sz="2000" dirty="0"/>
              <a:t>Control Group (</a:t>
            </a:r>
            <a:r>
              <a:rPr lang="en-US" sz="2000" i="1" dirty="0"/>
              <a:t>n</a:t>
            </a:r>
            <a:r>
              <a:rPr lang="en-US" sz="2000" dirty="0"/>
              <a:t> = 28)</a:t>
            </a:r>
          </a:p>
          <a:p>
            <a:pPr lvl="1"/>
            <a:endParaRPr lang="en-US" sz="2000" dirty="0"/>
          </a:p>
          <a:p>
            <a:r>
              <a:rPr lang="en-US" sz="2400" dirty="0"/>
              <a:t>Materials: 180 word pairs</a:t>
            </a:r>
          </a:p>
          <a:p>
            <a:pPr lvl="1"/>
            <a:r>
              <a:rPr lang="en-US" sz="2000" dirty="0"/>
              <a:t>Forward (credit-card)</a:t>
            </a:r>
          </a:p>
          <a:p>
            <a:pPr lvl="1"/>
            <a:r>
              <a:rPr lang="en-US" sz="2000" dirty="0"/>
              <a:t>Backward (card-credit)</a:t>
            </a:r>
          </a:p>
          <a:p>
            <a:pPr lvl="1"/>
            <a:r>
              <a:rPr lang="en-US" sz="2000" dirty="0"/>
              <a:t>Symmetrical (king-queen)</a:t>
            </a:r>
          </a:p>
          <a:p>
            <a:pPr lvl="1"/>
            <a:r>
              <a:rPr lang="en-US" sz="2000" dirty="0"/>
              <a:t>Unrelated (artery-bronze)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20 non-tested buffer pairs (primacy/recency effects)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6802-EBB0-4FFA-BEEA-605961DB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13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6538-75EC-461B-9FF3-08BC250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94" y="148996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Procedure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54CC86-66EB-4E63-AD06-E98FD9A51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69706"/>
              </p:ext>
            </p:extLst>
          </p:nvPr>
        </p:nvGraphicFramePr>
        <p:xfrm>
          <a:off x="247094" y="844593"/>
          <a:ext cx="8637020" cy="414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191D2-BC99-4144-828A-92F707BC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solidFill>
                  <a:schemeClr val="tx1"/>
                </a:solidFill>
              </a:rPr>
              <a:pPr/>
              <a:t>14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8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5546"/>
            <a:ext cx="7886700" cy="1325563"/>
          </a:xfrm>
        </p:spPr>
        <p:txBody>
          <a:bodyPr/>
          <a:lstStyle/>
          <a:p>
            <a:r>
              <a:rPr lang="en-US" b="1" dirty="0"/>
              <a:t>Results: Illusion of Competence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216E7-4DAE-4B22-8CDB-231106CEB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7"/>
          <a:stretch/>
        </p:blipFill>
        <p:spPr bwMode="auto">
          <a:xfrm>
            <a:off x="-48103" y="818403"/>
            <a:ext cx="4564158" cy="24340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D82FD9A-DAD7-4C9C-BC23-D8DB4CA155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" b="260"/>
          <a:stretch/>
        </p:blipFill>
        <p:spPr bwMode="auto">
          <a:xfrm>
            <a:off x="-48103" y="4149716"/>
            <a:ext cx="4564158" cy="24340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44C8303-7441-46C8-B086-7B7039C7A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222"/>
          <a:stretch/>
        </p:blipFill>
        <p:spPr bwMode="auto">
          <a:xfrm>
            <a:off x="4513217" y="2478574"/>
            <a:ext cx="4564158" cy="24340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A7C245-E11E-44C5-9302-8C3066BBE29F}"/>
              </a:ext>
            </a:extLst>
          </p:cNvPr>
          <p:cNvSpPr/>
          <p:nvPr/>
        </p:nvSpPr>
        <p:spPr>
          <a:xfrm>
            <a:off x="337061" y="1156133"/>
            <a:ext cx="4150146" cy="1797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E478D-229E-41B3-9D44-6077CBB662BB}"/>
              </a:ext>
            </a:extLst>
          </p:cNvPr>
          <p:cNvSpPr txBox="1"/>
          <p:nvPr/>
        </p:nvSpPr>
        <p:spPr>
          <a:xfrm>
            <a:off x="4382703" y="6488668"/>
            <a:ext cx="174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Bars = 95% CI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885B9-EE0E-4BE6-82A2-3F8C4BA1DB02}"/>
              </a:ext>
            </a:extLst>
          </p:cNvPr>
          <p:cNvCxnSpPr/>
          <p:nvPr/>
        </p:nvCxnSpPr>
        <p:spPr>
          <a:xfrm>
            <a:off x="836024" y="1254035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934E08-45EE-47C9-A9C2-6C6E740BF8D9}"/>
              </a:ext>
            </a:extLst>
          </p:cNvPr>
          <p:cNvCxnSpPr/>
          <p:nvPr/>
        </p:nvCxnSpPr>
        <p:spPr>
          <a:xfrm>
            <a:off x="2873829" y="1071155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3C6415-63DA-41A1-8C91-279EAB5FF1B6}"/>
              </a:ext>
            </a:extLst>
          </p:cNvPr>
          <p:cNvCxnSpPr/>
          <p:nvPr/>
        </p:nvCxnSpPr>
        <p:spPr>
          <a:xfrm>
            <a:off x="3905795" y="1881052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51FD03-7133-487F-8C2A-A8969A0C905A}"/>
              </a:ext>
            </a:extLst>
          </p:cNvPr>
          <p:cNvCxnSpPr/>
          <p:nvPr/>
        </p:nvCxnSpPr>
        <p:spPr>
          <a:xfrm>
            <a:off x="5403670" y="2954114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A018E4-C662-4C07-8ADD-EA7298B84EC5}"/>
              </a:ext>
            </a:extLst>
          </p:cNvPr>
          <p:cNvCxnSpPr/>
          <p:nvPr/>
        </p:nvCxnSpPr>
        <p:spPr>
          <a:xfrm>
            <a:off x="7336972" y="2886700"/>
            <a:ext cx="0" cy="3657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970FAC-E3A2-40D7-B6F0-CF145FA7A92B}"/>
              </a:ext>
            </a:extLst>
          </p:cNvPr>
          <p:cNvCxnSpPr/>
          <p:nvPr/>
        </p:nvCxnSpPr>
        <p:spPr>
          <a:xfrm>
            <a:off x="8473441" y="3545379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03EC8D-DA10-4840-95D1-550393EF2047}"/>
              </a:ext>
            </a:extLst>
          </p:cNvPr>
          <p:cNvCxnSpPr/>
          <p:nvPr/>
        </p:nvCxnSpPr>
        <p:spPr>
          <a:xfrm>
            <a:off x="827317" y="4546871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458F4-A55F-4825-829D-860202DCBA72}"/>
              </a:ext>
            </a:extLst>
          </p:cNvPr>
          <p:cNvCxnSpPr/>
          <p:nvPr/>
        </p:nvCxnSpPr>
        <p:spPr>
          <a:xfrm>
            <a:off x="2873829" y="4479111"/>
            <a:ext cx="0" cy="3657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BE892E-706E-46BE-B00C-DACE3B606911}"/>
              </a:ext>
            </a:extLst>
          </p:cNvPr>
          <p:cNvCxnSpPr/>
          <p:nvPr/>
        </p:nvCxnSpPr>
        <p:spPr>
          <a:xfrm>
            <a:off x="3905795" y="5155292"/>
            <a:ext cx="0" cy="3657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EF80F14-A4D7-4FDA-8BAF-660C41EFCE62}"/>
              </a:ext>
            </a:extLst>
          </p:cNvPr>
          <p:cNvSpPr/>
          <p:nvPr/>
        </p:nvSpPr>
        <p:spPr>
          <a:xfrm>
            <a:off x="1797299" y="947655"/>
            <a:ext cx="877806" cy="165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045A3-E271-4476-961C-45D84CB762C2}"/>
              </a:ext>
            </a:extLst>
          </p:cNvPr>
          <p:cNvSpPr txBox="1"/>
          <p:nvPr/>
        </p:nvSpPr>
        <p:spPr>
          <a:xfrm>
            <a:off x="1706481" y="786981"/>
            <a:ext cx="159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Control Group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6929296-12FF-4ED8-8489-D0CD3361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15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AB2-F661-4E24-B055-BAE51806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3" y="0"/>
            <a:ext cx="7886700" cy="1325563"/>
          </a:xfrm>
        </p:spPr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2AC0-C2BA-46E1-A488-5D6FA39F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3" y="887571"/>
            <a:ext cx="8567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Item-Specific/Relational strategies are effective at reducing the illusion of competence</a:t>
            </a:r>
          </a:p>
          <a:p>
            <a:pPr lvl="1"/>
            <a:r>
              <a:rPr lang="en-US" sz="2000" b="1" dirty="0"/>
              <a:t>Item-specific</a:t>
            </a:r>
            <a:r>
              <a:rPr lang="en-US" sz="2000" dirty="0"/>
              <a:t> most effective for </a:t>
            </a:r>
            <a:r>
              <a:rPr lang="en-US" sz="2000" b="1" dirty="0"/>
              <a:t>backward </a:t>
            </a:r>
            <a:r>
              <a:rPr lang="en-US" sz="2000" dirty="0"/>
              <a:t>(i.e., related) associates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relational</a:t>
            </a:r>
            <a:r>
              <a:rPr lang="en-US" sz="2000" dirty="0"/>
              <a:t> most effective for </a:t>
            </a:r>
            <a:r>
              <a:rPr lang="en-US" sz="2000" b="1" dirty="0">
                <a:solidFill>
                  <a:schemeClr val="accent1"/>
                </a:solidFill>
              </a:rPr>
              <a:t>unrelated</a:t>
            </a:r>
            <a:r>
              <a:rPr lang="en-US" sz="2000" dirty="0"/>
              <a:t> pairs</a:t>
            </a:r>
          </a:p>
          <a:p>
            <a:pPr lvl="1"/>
            <a:endParaRPr lang="en-US" sz="2000" dirty="0"/>
          </a:p>
          <a:p>
            <a:r>
              <a:rPr lang="en-US" sz="2400" dirty="0"/>
              <a:t>Metamemory is improved when the </a:t>
            </a:r>
            <a:r>
              <a:rPr lang="en-US" sz="2400" b="1" dirty="0"/>
              <a:t>study strategy </a:t>
            </a:r>
            <a:r>
              <a:rPr lang="en-US" sz="2400" b="1" dirty="0">
                <a:solidFill>
                  <a:schemeClr val="accent1"/>
                </a:solidFill>
              </a:rPr>
              <a:t>compliments</a:t>
            </a:r>
            <a:r>
              <a:rPr lang="en-US" sz="2400" dirty="0"/>
              <a:t> the </a:t>
            </a:r>
            <a:r>
              <a:rPr lang="en-US" sz="2400" b="1" dirty="0"/>
              <a:t>study materials</a:t>
            </a:r>
            <a:r>
              <a:rPr lang="en-US" sz="24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2D390-C896-4A08-B0F6-35FADB3F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16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4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AB2-F661-4E24-B055-BAE51806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3" y="0"/>
            <a:ext cx="7886700" cy="1325563"/>
          </a:xfrm>
        </p:spPr>
        <p:txBody>
          <a:bodyPr/>
          <a:lstStyle/>
          <a:p>
            <a:r>
              <a:rPr lang="en-US" b="1" dirty="0"/>
              <a:t>Future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688C-D07F-420D-9CF7-951B1B68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17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F58750-BC86-4274-86D9-F5E81728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3" y="1087596"/>
            <a:ext cx="856760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“Think-Aloud” procedure</a:t>
            </a:r>
          </a:p>
          <a:p>
            <a:pPr lvl="1"/>
            <a:r>
              <a:rPr lang="en-US" sz="2000" dirty="0"/>
              <a:t>Ensure participants are engaging in the correct encoding strategy</a:t>
            </a:r>
          </a:p>
          <a:p>
            <a:endParaRPr lang="en-US" sz="2400" dirty="0"/>
          </a:p>
          <a:p>
            <a:r>
              <a:rPr lang="en-US" sz="2400" dirty="0"/>
              <a:t>Warn participants about deceptive word pairs</a:t>
            </a:r>
          </a:p>
          <a:p>
            <a:pPr lvl="1"/>
            <a:r>
              <a:rPr lang="en-US" sz="2000" dirty="0"/>
              <a:t>Could potentially reduce Illusion of Competence by reducing JOLs to match recall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48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8134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Thank you!</a:t>
            </a:r>
          </a:p>
        </p:txBody>
      </p:sp>
      <p:sp>
        <p:nvSpPr>
          <p:cNvPr id="4098" name="AutoShape 2" descr="data:image/jpeg;base64,/9j/4AAQSkZJRgABAQAAAQABAAD/2wCEAAkGBxQSEBQUEhQUFRUWFRgWFxgVFhYYFRUVFxQXFxcUGBgYHCghGhwlHBYVIjEhJSkrLjAuFyAzODMvNygtLisBCgoKDg0OGxAQGywkHyQsLSwsLCw0LCwsLCwtLywvLCwsNywsLCwsNC0sLCwsLCwsLCwsLCwsLCwsLCwsLCwsLP/AABEIAJ8BPQMBIgACEQEDEQH/xAAbAAABBQEBAAAAAAAAAAAAAAACAQMEBQYAB//EAEcQAAIBAgQEAwUEBgcIAQUAAAECEQADBBIhMQUTIkEGUWEUIzJxgTNCkaEkUmKx0fAHFVNyksHhNENUc4Kz0vElNYOTorT/xAAaAQADAQEBAQAAAAAAAAAAAAAAAQIDBAUG/8QALxEAAgIBAwQAAwcFAQAAAAAAAAECEQMSITEEE0FRFGFxIjIzUqHB4RVikbHwBf/aAAwDAQACEQMRAD8A86yUj24qUUoTbr3DyKImWkIp5koctUSNRXRThWkikFjcV1HFJFFABFdRxSRSoYNdRRXRQANLSxXRSASiAropRQBwohSCn8Phy5IXsrOf7qKWP5CkA2KMUIp7knIHjpLFZ0+IAEiPkwpjBFEKQUQoAIUYoRRigAhRihFEKBhCjFCKMUAEKIUgogKACFEKQUYoAUUQFIKIUDFApRXClFIBRSiupaBiAUtKBSxQBmAxpeZXZaTLWlGdgvTeWnstJlpiGStJFOlaTLQA1FJFOlaSKQDRWkinylARQA1FdFORSRSACK6KOK6KQAxXRRRXRQBwFTuGXihuftWmU6SchALxqNcsx8xUOKv8HduYkpCLlVRbVigZwBhritIWSVkCJ0koBXN1M9Ma9nR08NUr9FeQCDI/3KMYHYcsadXxSG/mak3SeTdQgQGt3B0iAzyDlOb9UKDvsdu81OH3oTpXWy+9l9GDNoenXbQdtNBUjB4G6Cpa0hXIhIKN2CSDmWJEd527Vw95xadtnZ2001SMuKMVL4wZxF0xE3GMREEmTp9aiivVi7SZ5zVOghRCkFEBTEEKMUgohTAIUYoRRikMICiFIKJaACAoxQijFACiiFIKIUhiiiApBRCgZwFKBSgUsUAcBSxSxSxSAzZWky1KZKbyVsZ0MZaHLUjLSFaAI+WkK0+VoStAhjLSEU+VoStADMUJFPZaTLQAzFJFPFaEikBe8HNprBsGOY+d8zKoCDlsmXN31hhqBruDUbxBwjk9YYEM8REESobby3GwmJFPcDJt28TcSc62XysOxNrNJ79j+FSvEYJwyMf+IuIAAAIVRr9fSB6TrXmYsuTvU+Gd+THDtX6MtFLFFFdFekcAB2rReG8Mht48ETy8MGUkA5WXK0rO3cfI1n32Pyq+8PCPa2PMOW0pzW3ytbgqAx6hK/dI8tYrzute6O7pFsxDgVJX1ss+w3W4F/dP41M8J8OtvjLQdQ4NpHI2limHY7etxvxptscg2u4vYn4gdJYTq/8Ad/Fvq/wrErcvoobG3JM5Q4E7GftDA1B2+8PrxavkdWn5ld4owvKxdxJLRkMncl7SPr8s0fSqwVa+KGzYpmzZ5S11ARmiyi7diIgj9ZW22FYBXsYfw4/RHm5fxJfViijUUIFGorUzCFEKQUQpAEBRihFGBQMIUYFCKMUAEBRCkFEKBiiiFcKICkBwogK4UQoGcKIUgoqQHCliupaAKp1k021up1yxTT2q0TJaIZWhK1KNuhKVQiNloStSSlCUoERytCVp8rQlaAI5Wky0+VoStAhnLQlafK0MUgLzwGEfGKLrZR1IDmyweV0sD2aToatv6RMLktoJBAvtrlhiTbElo0O3kDprMzVJ4EuH27KERyUuki4SFZBa1UkCQT2MGNK1fEsuUBQ9uHBFpwrIvTGdXMr2AgH/AKRXhPL28uo9mOHuY9J5rlrstbkx2VTBnS2pynzPTA2G+lQ7fErZ0CqO4OS2w0IE9Mzqn5HzNdP9R/tMH/59OtRjr5hGPkD+6tT4Yb3fEZOnsR7bSqCdNx/CsVxpuu6BsWJEgAkdj6aD862Hhe5040BXYPhArZQpKKyovMhiMwHkD2rPNn7jTqiseF401yOgrmH/ACHHwn+0u67bfwqd4UC+3WI/sY2IkBLOu22n51EzICDF/S26fZL95rpzfH2zER+yamcDdUxVkot52VOXkNsLm0UZi2cwOgHbv6a4uSrkrS74K7xyv6dc/uWf/wCe3VGBV945g41o/s7P/YSqMCvXwfhx+iPPzfiS+rOAoxSAUYFamZwFGBSAUQFABAUYoQKMCkMICjAoRRgUAKKMUgFGBQM4UYFIBRgUhnAUoFKBS0gOAogKZwZzW1eQQ8ssHXKWOWQdRpT8UoyTVobVOhKWKUClApiEa4DTNyO1DlpCtUkFnaGk5PlFdFJToVgNapprdSix70B17UxEQpQFKmFRQ8qTA1PkN/wockuQ03wQytAVqwOCufqN+X8aC7g3USVIG2pESdu+lR3sf5kPtT9MgFKErT2GIuMVt9TAkRInTeJOu41FLj7ZsrmujIPUiSfICZP0p93H+ZB25+iR4FP/AMm3/Jvf9nWt9xNC1hVUSTeUACM2qkaSRAifzrA+AmDcSkbNZukTpvYmvRL/AMNs7j2lIHrBk/u79j9fn833z3cH3DGcXxOfHywbl28bbwy2wfdhQ8LcAy6NmWZmCDv2qiwt9MjubIObDM6KQctojGC0ETonIGQPB1ncbkzuJN+mXOkT/WifeX4uc+U/DMbyN/U1SYZhyV6RHsbfetfD/WLfsx8U67R61VIxsg8Qlrd1ZZuU4AZiMxVp30HetR4ZtA28awZgyYLmDKzKQyIh1KkSCNCDpWWvN04rTdkmY8z5Vr/Ch6MfBMjhzECPK2p+o02qqF4Y0DdmOdd1tXHMu51VsQI+LuEP+NvOp/ALL3MXYW5dusrIbhHMfUjWN9iS0/M1Flp3P2F07DcNjNNtukafPzqy8OFva8PJJmy5iBvDCBA0Gm1U4r0ZqTIfjofprf8ALs/9laoQK9F45wu1cu5nQEm3b1lhtbXyPpVf/UeH/s//AN7n/lXXi6uMYJV4OfJ07c278mMAohWnHDbbK/Ls6KxBJZzOQ7TMqN9R/pUkcCw8A5DsD8dz/wAqpddB+GKXSTSTtGSFEK1f9QWP1W/xv/Godnh9q4bi2UZihyFgS4B0JiD56djodqb66CXDFHpZydKijFEK0Vjg1lkDQ4kbZ9j3FODgdrzf/ENPxFP4yHpi+Gl8jOgUYFT8NYs3i4w2e5l0zCGU+q5RqAdJ28qmYfg9tlBzXB5iU0IMH7mu1HxuO63G+lmlexTCjAq4fg9tQSbjgASSTbAA8yStV+HFq7n9nZ7mXTNAy9jKkL+e2veh9ZjXsI9NNukNCjAqxs8LRlDB7gkTB5f+QisX4k4xct3ns2jlCGC5gsTAMiBC7x3+YprqYPgl4JLku8dxC3ZE3GA8hux+SjWo3DMa+IJcLy7A7nV7h/cqjuRPkDvGf4NwM325jtKz1CWNxiNhJHfzkmK2q2wAAAFAAAAGgERFcnUdW6qJ2dP0qe8jr1sx0xI27CP1fONtvnXW2kfvHcHyNPXbDgElWAG5Kkd4qI8gllG2481Ed/1h/O81l03UPG9MuP8ARt1PTrItUeSTFdFJbcMJFHXrJ2rR5LTTphWsETad40UgT69x+BFRslWGOxK3oAUchNLSMJkHe64P32/IfM1EGCtf2Vr/AAL/AArkXWbvY6X0/wAxkpXLakgeZA/ExUj2KzEm1a+qJHz2pq9hrU2sq21m7ahktgke+UEgLqfKBvtTfW7bIS6bfkkYzBM127lUkC5BhW0Lt0jbz08qCzhYXEKRDIiTM6Zrojt3yHal4pibQv3QblonN5xv2htR8j61F4XibSnGMHEFcOuklek3G0bYRt6z2g1yfG5Ko7Pg8d3fP7kl+G5AWcMYCk6EKM05ZjX7rd+21TbQDC2LamGtBwFB+EyQfLuNN5rL8XxluGNtkMCMsgTmWMw8xqPxPyqRhOLpc5algBbsIkt3IG5J76nWuefUTk/tFxwwi9KNFaeLtpGBm58IjcZGef8ACp9apeK+FxiouJmVmEAhSVcrOrAiZ0In0pzhl223EMLldenmsSoLKPdESwT+QNdga44uz3e39SNYHrQsjW6L7EXasoMP4euvhFCRzVxjKCCR8di0YBiZkL2Heqbj/B8TaytiAxzdIZmLagTlk/OtzwTEWxg7rM6gNjbhAZSJBQahvhOg231B7is/4vZXazkKkZiGyxInKPxgaVos0tVGcsENN2SP6OSPb0n/AId9PP8ARq9LvDpt95xCep+E76bCD+deY+ArRfFoMiOCjrkmNrTAGYOoy6fLtWyOLAVWt3bqrJcR75GKDTUZsqyYOogHtWeTdmuPaNGY4nmGMuyR/wDU7Q+93vPlb4tx5belUuGLG0NV/wBlb+0j/b3EatMSJnee8aVuLmOTMzPbtElw5Y2FkupLB5ySGBJ6t9aj2sZZ7WbAEQPcLGUtmy6JEZiTG0670a0R238jzxx04nc62+/zrYeDwzrjVWSx4e2UKDnz8tMoWNSZiI71n+MIfaHAtKlt21yiAQFJAiY3HlVt4WGYYktbW6FwgcjNkKAZCbiHKZjcabTrWlkVyWh4bfn7O/HJu/dufHmxeX6xy/xXzFWHAMFdTFWGdLoUW3zFg4XN7wCSdAYFUPMs/wDD3QYY6XQdBzdfg7ZT/wDjPnUnh4R79sJhnYkkhXujKQObqxybCB8+WfOKNT9EaV7NnxR/fhADm5aaAEyMg9KouOYplW2qA+9ZVDQVgGCCsgSdV+Wp7UPF74S8gcsgIMpd1ykW7RXJc2YHM5iSQIEDaqjiOJQ3MOUYMVu5tAWAAVtTG+seu9ZKT4Oh4o1dkrhuGZLWBVgA63rg+TctNifkN6ssPjg111EkKLSCFacxDGIj1FNNxZFleYACT30JGk5foN6peE4q2r4hmcBGvSMwIkiYhjpRr2B4lfP/AFE/xbiry2YtKRJAdyMuVJ1AnUkwRoNgfSq3hWDNvC2wwj9MsEfI58v4ii8R4y29gqroWNxNFMn41kwDrAFWmE4qqIo5ig5VDCcswNAVPz7701PzQnhW6TH7GOAxHKO4tknQ/FzDAgCPPaqLx0cQ6qttHFka3W+FTsQpnUgL1R3zCmcLeQ4y85cZCAJIlYyLMNtE6flUrj2PtthrgFxSWgQrSScw3UHXShTaaQ3iTt2Q+F2CmDM6A37RnaQXeI9CJ0rSniAXF8omOh50Px806aCNg1VvCuIpbsqpdQYgg6aTsQTVWMQhxz3C4ywASdV1Tsdu/wApmjV+4u2q55oi+M1xV3ENK3PZkKxJhDABZiO533BMfOpnBEZMNaiVnGWNQSMwyOI03B8vT0qR4hx6Nh7gW4GJa3oHJJOZdSAdekHXyqTwfiCpZVS9vtIaB8J0MNrOu9PubcA8Suk/AWI441q4yJbN1hbQBFYDrlpif7wHnoKwPGTeOIL37Zt8xs2XtBMQD32rSYTEKMdduF4XYEkx8CahttxFQvG+JLvYCuXAYzDloYldTqeogHWnGTTSFKCps2uOthbrAAAZuwEaCNvShRdR5yI2n+FNcR4hba8+VwZYkEK3l30+lRWxyD70HyMgH02rF8nQmq5GcGsYq9AAMXpIVpjn2yd9O8/Xyqae4Efz9fSgxHGMwOa4Sp3kNE/UfL8KZ9vQjRgdfJj6xMVUtyYLSuSx4VYDm7pqLZYd4IZZPoSJH1pYprhHE7Sm7Laiy5AAJJgBiPwB/A09ZfMqsNiAdd9RNej0T+y0ed1qWtNFM/iDVgvVHkPxP8xUtuLQQCSCQN9BqJmsa2JhhrAKCTtJy6z3orVzM+rAnfc/jr9Rv++vH1S9noRkn4RquKcWFtFDEkuQoHeJEt8hPepXtynEJkckC+jZVzMIGIVukd9pj0rKX2W4UYkhlII110bXTttVlibyNfJyNbLYzFazmKk+ztraCAwJ0WdDmGs1vD7S+YsktPjZmj8R8QV7tgsjrF+8SGyK962y29GUsuuZiO8FTtFZDhuOyWmVZdptk5vvxzBrDEjc+c6TMCqvi2IdL0O0m2TOYCXJbU5STAIEg9x5SKi2FNx29nJgAMVBQHXeBIzdRXbUDXSDQ02qMHd2WWJuLcLtlJZrjdP3VgqQg6hImY7QaWzfAtupzKWVIdcwKAspzBcw3GXts9Vt92ZSpKwTG8CYH0B013/dUjF8SGRLdtrkslsXM5zLnUEZQAYyiYAI0gUqd2QbPwiQeLo6yVe5iCsiMoaxdIQdTQN9o2FJ4tVTduSzqfYbLQqrAPtFlRdHWNSOg6bHyoPCoNrG4HOUAJvFiFVQvuHUZsukS0CfSr1seNJ5LwotyyWnYqpBCEspJAIBgncVanVNmyxtxo7wSs4C6Msj2nESABt7GvVrsdu43rB42CMKQzsCqGWEFv01xnIzHXTL8lFejYELhcNCNDPfN0ggZfeW8pABHw9IAHrWN8ZXjzMPAthM6g5FVYy3Q5kKIA1n/FVxklJomUG4qSJ/9GyfpVgmB9oNYzD3V46n8vma1vAbbLgrY5bJFq/0GcynNJBVhJ1jQ+Yrz/wFfKY20SHygXQIWSCbVztud69ExHEQJ5jFTy3VQwZCSVMCGA9YqJy8F44b2Z3iFm2cVd6TPtyaQsSbtyV+P4TG8dtqhWcNa5awhPuW1ypqPaG1+PedN9hv2rZ42wvNu+6uzntmRcG/Mu9X2237oOgphcMsgcm98REC6NsjNlHv951ny7nar1GOk88xdr3gyg5YtA7f2EH65t/U1Z+BBIxYBmeHEHzHukBiYECovG1i8mh3t99YNjQbntHft22p/wADvlXFtExw1mgmJAtJsdYEA6wabfA0tmTDb20b7O6Nl2/S5Pxdsx/w+tWHAlHtNkwRAuDYbfpJnQ/OqmzxHMwGWPc3TJuds2NUj4N+htfUeWtlwPFj2uygH3LhnNMAHEjbKJMzTsiif40Aya5h0OZXUg5sFqvUN++vc1lMTajFWz1R7T94fD0t0jU6bjtW34viSrW3GSBzEbOFIl+UQMrbybRM+dZXxDjg97Cno0uEkoqjQDScu/feslKlpOhwt6kSvFNsG8/2i+4XRAAoi4gzDrGpGh07monhdOnGjKQJuTlAkAWH6hqII07ir2/xgZomyQCVlhbY5Z2lhP8A69Kz/hjHZLmJYlVm+xEgZCpDLAnpIg7Ua019A7TUn8yp4yAEn3hgW/iEx1L1ABjB2/OrvjoGWwSXX9Hb4djAaGPUNQfT6014vx2ewqjlk8xfgVQw1zH4RtMVcWOJqLVsE2jlQRnVCwldR1iRudKruK7J7TrTZnvCiD2q50/7pdxqRyiS2/xbmZ7VTcRg2j1O/up6xp9rGaM51irrhOMC8QvvIUdOUx7v4Y0+7HptTvi3HK+FdU5RbMsctUDRnBIGXX59qFNf5B426foZ4mRybHU6nl3vgGjRsx6hqD8/nUPw4oGKeRPugZjUjkvLb7zJ37VouGcXVLCKWs6SYdULCT5PrFUWAxoXiN65KqsiDAFr7OI06fptrRrVUHbad+yixbhrRhnb3SGGWIm58cZzrH7qsuP3cqWve3EPsjGEGn+0uOZOca/d2279qsvF2OR8MVTk5syxy1thozA/cEx6VP4fxdBZRSbPTP2ioWEljHVqBqfxpOfkaxtbGd4QIuYrce5udQEsv6OxzASOofPvvVLxbVkh3bqsgFtxNvcanfer/g2Ny4286rml2CqACrSuUKs9JmdvlVf4sxnMxGVlS01p4ZVRQTG05YBiTr6+VPUkRJV5JPGLD27gDkwLmSVdLgZQsswjuTrr3ar/AMMXBybGUEAMQCdJ96zH0O9YjGcTALKBs5IBzE6Exmk7iBt67UeG4m1tlckkBs0AdOhBBPrpWO68ApVKy18Km2LyFM5PIu/GFPTLSxAJ11P4VI8UshNsOzSLV09AWAubf4t5kfIHyqdZ8U3LlpmxL5QTIXVp03jX8ah8P8TOtzLbcqpJYRIMkmdO5iPx3q3kWqykloq+WaHg2D5tl7RLIHwaiV0jot5ScpH4TBEg6UhxmGtAI2JtSoA+IToI1AOlR8Lxm3N9GOZnssuXK3VK7bRt200MzVVwTh9lbfwgk7lwDMeQ1gVpjz6LryTlw9xpev4Mjh7rluw9GzbTqBpp5796nLGXoG/zI8p13G1Rbl5mSYgDUCJ1jtpoNJ0NRVuEyQynLMwOoDzgRpr+dYabKUqJzEKw1LQR8KzA1BnQxE022NdcQApcLzA/W2ZyxMhtImDqBodvQ1ExmKfKhGbaTIUrM6RpUSwzXbq6ZmJ0A6dewB7a1pCPlicvBpeL4G7ne7dVi7XXmQ622ICswVVUEPqNDppMkEGqrDKuTO2UhSF6FjMDMzoDOw1Gv79DxzjLLcuWr627ht6K8lipVlE27iRkiO07+ojKYy2BIRXAABYEGMyzqfKJinHdEvkmWLC/ZkdDic7gqFcDSIPrrtuNNNXbeGFu21wksSgytBYIQyQZ9AGA239IqC9xkKAqD06fdOWdiOx+L8fnVxhy4y3Ftl+kMFIuw0qVEZdSPj6gRrOoIqXaJNN4QxCnitpySF5twKglsnuLgIJI1UyTOvbYa0fiwKrubdwWR7ClwLFzpue0qhvdKEZSJXTuZiNag+FMATxHCrdw5s27txxkDnUC27LlI6gQMgmZ6fU1ssTdRzFyzZuEW+SWuKxJth8wQnNqJg/QUXT3N4wk00J4Vsi5gRzc1ybz6uzucotXPgnVRJJ0799q83x12RhZuC5mRWkczUjGuucZlXTKFXtqm3c+ocDxGTBygUZcTcAXXLE3hl3mIrD+K71rPhxasWVW2yqeWSOnmrdKakwJLn5sacZLVuE4NRJn9HaH22ww/XuLIjLJs4kg7TEA/lWy4EgGDGXVQuJEsApbeRoTtHntNZDgWPz8YXKgRGLtkBJ6mw7fegbs5MwPi7Vv8ReOR4CqRavEGAACbZOaAIJkfvonJVQY4u79WZHiGOYYy8pu3Y9rsoFzXtAzXvd6CIMaa5RB1HdizxKVU86/9lcac1+ZDsufXWY6fOPSpD4wvcL8rBO7MLrRbYvnQMVuSCSWXM2oE6mhOMCpBsYYIM2nIvZQG+IAZYg+XnT1IhwZnOKYgF1OrnLY1JM64dTOuuv+dS/Atxi19QLbhsFkK3GKZ0KopthgQQxBPeoPHf8AaAFVApVATYBFvoBRRudlCjfyqb4LwnMTFypb/wCPfKYJOc21ZY/bLCR30pt2CVXZcNhj/wAHa+B1/wBpufC3OLD4+/Nux/fX0h/A5kvIww9i2wDKLhv3GVFJvEkgvB3fX9pNdRVFhrWWxetHDsXuYe+yucwYNbu4g2wq5dTAtbEHqTQ6VJ8OcL/TLGe22XI5OZTlzhsVlmREwtv8BSDYseJXna9iRcZwqgMDzHa2GK4Y5kUAZQRcbafiI2Aqnx0e02RJI5wiS0jQnv8AzpWlxZVMbc92jA6FWUEGbGEaSvnKzVR4hvqb+Ey21SbpnICMxAgTrrvvvrSU1VGksbvUuB7xawRrkObZFkNAzgAl1GeF8we3c1B8ONFnHE6RzDnIJyEYdzzNNSQROnnWmx95WYi5Zs3N0l0UyoaQrZhsCBA9BVB4Uvw2LkKwN9lKt1KVKupUg/EMsiDO1LWmtg7clJ35Mxj75YH3zXALdhoPMhSSDzIbz3rTccxAUWVzspOHZsq5wGADdRyncGB8gKb8XugsLks2bZNy2M1u2EOUEwCQBIECAdBGlXdvEKbdsNas3CLYE3LSO2VlBKyynpMnp2p60txdqTWkzPhk/pN4sZ6A0kEk+7PX/D5VTY3Fcy2RzHuTbVoIcSDdIzdTHt+EVf8ABb+XiGIIVAAQAoUZQMoGULtl/Z21NOeMbijCNls2EMoAbdm3baM4OQFQDH7O1GtWHbbV+iHx6/kt2RzXtTZut0KdYYgOSGGx0/8AVR/Dx9/eJn7Gc5EsR7Oxz6ncb79t602BxHuUlLTQDGe0jkSTIBZSY9BpVFwm+RxG+wCiCOkKAgHLiAkRG+kR6UtS4H23s/ZnsZezWyObduRbtHrB7v8AHBciSNan+JcSyrbyPcU+yg5VkJHtLjmSG1aemMu3ftVz40xObDQRbX3iapatow6pMFVB+m1TBiP0PKwDLkOmS2XgkkwziRv50Oaqw7TujDcB4yLTtcYMwKtIUhXBgQQT8tf9IpPFnHzisQt3lsgVFtLnbMwALnV1Ak9UbbLVHe+J4E6nXQaSdYH7hUziGGCsy5TlDEKRvpH+lXxsYETEXSTJkzJJJkkzqZ+lFaxRUabz3n+NNMANVOvp+W9EpyyGEzoZ003Bn5wadJoQr32Y6nXffarBbohT96DIGxXYHaqwgR0jb4iDM9tPIa/nT1liqmG8iASRr5iPmfw1qZRXgGifbxRdiQq/ZwS2xVFUAD9rpWB6Vb8GXMpz3ltxEAqW+Y30j/Ossl8DsJO5GkeUU4MUPva/iIqZwsdkhcOWX4gpIiIIhYO5Ybb0du2VOgBy7kkZ9fvMAZK+n7qj+3Mh6WbUAzp3G/z1oFvNdfpQs+WAEGvzECR+e9PTIrZFpcxRZCtzLmAHWSGO5nQbf61DwNhRirWVwc1wDbYGOryO+35Uo4VjVOf2fE/M2rhH1zLBpy1hcSL1u5etXVVXXqa2yqJYDciBJinGDiF29zZ8f8E3LN9wmLQKXyA3sqMzkTlGoBJk7CdY1rEYy6qkqSGZYGZD7u5BWQMoE7n+O1e0+ObDsTy7RulcdYfKM/QeW3vmyTCDvIj8K8i4s92xiHW5ZuWSxMocw1zZuapcbZhIO3rRFeQmkmQWthmOY8ltN2JDBhOrCYnT0/CpNjFlcOFQ9wZBIZTsR6a/5VIvK9y7dN+01wlbZa463Fe3y7ZUAhFiCsHYjpUz5w8Ty1URIOZc5j9nXtGv+VO6aIZs/CTu2M4fmuKztcMEEPctjlsBnE7mNJE6b1c4vOrHPew6GC0XMqsEzEZirXQYkHWKz3gu6jcQwNxQVY3bKkE6FVtsggbztr31O++i8U4K4922wsXLwOExKZlzkfFePJOUEZiIj9xrOk/1N4TajZI4cr3OHnI6Q15pOWVJLXutTm0EeprzB8XcuO05WSSMykdtM35jXbWvU/CWFz8MS2Ugm6qZH0IOa+MhzRqNAQRXj2JsXbLDOLludwyMu0SMpjaR5elJRtsMr2Rp7mJNvGq8iFCkxEg8tI/M/lXpvCM9zktavDUkAsgcE8rMZjKdm715HjcK745siseiyTlAbp5FsmRv5bV6t4Lwha3hWZm5ZgqgEKRyF6zrqM3zGg9aTVMIN7r6kTjeKGG95eu4dDmlYsPnYj/7gjbvoZ31qgX+kJLjZHuqFDKwJstEqwYSOdtIG01Sf0x3SeIKCxIWzbhfLNmJI7fyPKsmbNgrIZ1YjQESJnzgTpO0b+muulVZOo3XGbivdVka2ylQQbSlV0Y/ErEkH6+VTPAJZrOMtz0Ngj0mIZmsFcxJ2+EDXTSsd4XBKsBrDgAb6yNq2/8ARveay+KbLL2sKrFScuZkt3CQTByyViYNNqgW9ldb4Y2VxlSWw2IUdSQWNzFMgmfK5b32n0MWPhrAFMbYYhQAlxZDIerNjTEAydCP5FPr4oPTc5P2S4i6Bzfi1vKwnl6aYYxp98eWr/CfEBvYixaNrL1XrwbmZozHGLBGQTqG79xSE+Bzj+b2q5lyg5knmNGjWMNO3fUGKz2NvM+IsBikhwQbZkdRYHXb7k+oI86u/FN6MS+xm/hxJAPxLg4InY6yPKBWU4ddzXcMcqj7AwiqoGYXDrHYdqlLyayk7ovuN8Re1intBkOUZ85hBrb5kNA0Pb6z6VE8Ngm1irgcJD5zmICE5CxzFvhGp1qL4uxOXiWIWOoWZ6kBGmCzQQRBG+9SeDlxg+IFQCQp0Kq0+7AHSwIPbSKbiqROttvch8dxBMIXtv1gjI6mCGUCcsEasR81I7VecQc2+WBeTqS2YdkVllssQwkwAxB75GrMcRDljmEDmNEIiT+lADUKCdMp/wCqdzNXnHVu82zkQleVY15SPPVfnqKE75B6Zo+8ZNKFqfNkLw6/Mu37hfIeXnLyMulvN1E6RpqYqNxzGMyZDcVgdYBU5SOWdcuohnI/6ac8OC5GICAtc9laECg9Xs56QkRvpkj6VE4rZvQ3MRgmZspa3kUnPaCgNlEyuvqNfWnSsWp1yXmJflLaAvqsoDDQSJuFNNJgqGI/uHzFVPALme7fuPcye7LlwJAItFsxA3XTtrVpxDD4luSbNu6yctNUQsJ5t/NqF8xa07SPOq3w/YulsSqZudyGhQGF3mcgjLlic0z0+lKgt+yLx3HlhkN1XGaSMpEFWUdwNmLjT9Se9SONpaKAc4SLQOU80wTzCQSmkQuaP4imfEHD8Qqk4hLoQuQhuBwpJvdIB/5eTbt8qp/EXDbyLbZrJS0LahWXMbbAE65id5Yg+tUkhNsomBE+lT+MswvvuAWnvrI/0P4VXCrHxA59oeSdMsT2GUED86vyT4ISCD1D/WpDshAgaztPbfePMn8KA4ZzaFwiEDZZJGpP6qkydjsPnQKxK9tPx1oaESlfJ+zIn5ztsIP+nzoLrKNdddNNtD5xr/lFWnDvC2IxKh0FsLAIz3rQJ6d4ZpAJHcaSKj43ghQrmuWQGLLOdRlZCQysBsZjWIPappWFDWAwS3Fus0rkSZ1jNlJ13gnId9JMaSIgjL/7/nWuvCIj9+kjyg7bUKXo3pgzVf1Fhxcb2jEXXiJWzbXOdSN7twAAADXWQRFaHhnAuDPaE4nE2ZaGFy5gw+x62AJ6ew/drJzTeH7kyjoyn9YsD8tF1+dN3vC12P8Adkz+u0fKCvqKzhlryU8bfg2FjhPBBzrVviF4GVDuUXrRWzMlshIIJVTMbqO1Z5MRgLN0NhvabnSwbnXbahpEGFRDAjNoZ+m9UQ4DfzH3YI12ZY+nUDUZ+D3gJKQB+0v8fWtlkjdslwkaWxxF87XGxEFzJBLTJaYUnUHTca0CYsIPfubgdCjrlDApmDHcyBmAMiI0jasiyNMHfberAcKvFAOXrmkHOuxG0T5iiUk3bFGLrY03DODWsXdZLV24qLaTKCpJ6rjDKFBLFRvJ+vqvFOCWE5WG9oLk3yXiAVBRhtJG6Hf9Y1X4bw7ibdgsFy3RcBGV1zZCpU6zG5H40zwvg1yxfsm8oUM5jUGQFbWF7fOp7saH2ZfM1F3DPmU2Ltw8oAS7gM1wfCytprBAzL+qe80dr+sx05VIjSGgT2PSZPn/AJ1n+LWHttlttcdBsbmUFSTtIbXfyFS7KYu4LbiVRdDDKIAJJIAOp/0rHVG26W4+3Jbbl/j8bdGHshbpUjEtdZlJOcLcuKVhviMEnU9vrVV46xXtNtBF0PnBHMS0pNuGE5lcyNZiYqL4htjl2NWCqbwC7k+90BM7gd9abTGq7LmUkqpCnXQaRpm0nT8vKs3Nx3RpOTTa+hP4Yz2cel9FZyFsiAAQgbC2gzsflnAUjWd69Hw/ECGtkLdbKSwhFVYfNqWJABAYaekVivD+Ia+yi1v+ttlUHfz8tp+lb7CXnRApcv6tqf8A1Wa6hydNVReOLlbRiPHvh+5iMTaxNlbT5baWnt3FZgW5hUNCzIhxO0BZrPcQ8I4oKzG3gxAmLYafkAVM168Me410/A/xrrfEn9D9D/Gr7q9/p/Jr2n4X6/weSYbwjisPbY5UZs2bofLAjcEwNI/OmcA+JS1cIW6CzW0c2gpuMhW9mEEnMJKT8/WvYPb29Ko/FOPvrb5lvKEUE3AAM5GnUrHy8tP8qUs23szlhfNGPxeIW3aH6MZChHzuVFwXTeL5YbT7S55a3NNFWKnGcVfmq1iwbARCCVZ7jNLuxgkkgTcuDT9b5VMxuNW6IYliSDL5mIKho1J03bby/GiuAqxyXPTqDA+uoBqYZHJU/wBznk14JuG4rcK2na5dDPjMryzhiuSz0tJkiBttWq/pC4nbt4uyq5Wy/CAy6MXR5IGqSM49cx8zWUfiVyzhyVYib4DHuQuHtkRTmL8WX5tr0kqg64BcqY3LKNQUH4kzW6brZFuXBun4yy466AHGWwgyi+oOVb17X7P1Gkd5nWqfgHFUwpxN1rWLCl84KZA2YmCokCYDbjSFNY/B8RvXL5BLPcKpk1C6qSyhogd9dYqwu+LbgOXKbNwNOZYMZZMafIa1pFXyS5+i28UeK7GLsBEOJkOHXnPbKyun3SSPnHYdquF8RvatWRluSJBRHbUi08zoIGaDpOo22qmxX9KGJUobV52UdQNwSNAREQGPfc71A8SePLmNS2WRFZSQWCAM3TABIOo3PaJNEq8ISlLyTsDxhLV+5iuXdm42q9RgtpmklG7R3371G8SeIHxeW3bECdVYMc7g6aZm29I3rI4vibR0kjUa6zoCP8qf4f4pv2gRnZgVykZu3bQgjT5d6qO/KE5T8Ms08QYhSFS4QoAGUOd4EkAnuZP1ruHcYvLeNxQGZjJYq5LTp1dQO3yrJ4jEM7FjuTOmg+lcMQ36x/GtI6VyiXqfDPQeO8Wa/hWD2gLisrKES7BIPxdTmIBOhB7a+SeH+KJbw7JiXz8ws+U2TdyoGyZNXAAlCcvrVdwjxPicNaU3R7h1ItAJZY5ljTM6s4Xznz0q2xXGruGS0GwuHZne52BH2jDLJ1mfXyqMkY19kuMp+TKY7DLdv3jbUW7YFx1hMs5bZeIzHLJXaTExTniE2eYmQM12FN0uBkJKKVCwxLDXWQNqm8W8WPdR1XD2UR0IkKuYA51JB/nVB9e4/LtZWOWeSuVjlhgqSYyS0sTuY22qVfkrwVtzjPRHKsZtvsLWTL1bCNG+Dq36d6qLcRMCZ0H86RUrG2gFRswfOs/elDJUqSw1gjcaVEtlYEirILDASJyXApKwY8oHp89RqKi4jD3pJZXO+uUkamdwPMk/WlKjbSO2gPbUknWjtYsopylhIK6EKZ76gTGu1CcRbkMWmPb8dP31LBVIHS2gnQiDJJG2valUtdkAFmJzScs6DXU/MaVFujKxG0aRvFF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jpeg;base64,/9j/4AAQSkZJRgABAQAAAQABAAD/2wCEAAkGBxQSEBQUEhQUFRUWFRgWFxgVFhYYFRUVFxQXFxcUGBgYHCghGhwlHBYVIjEhJSkrLjAuFyAzODMvNygtLisBCgoKDg0OGxAQGywkHyQsLSwsLCw0LCwsLCwtLywvLCwsNywsLCwsNC0sLCwsLCwsLCwsLCwsLCwsLCwsLCwsLP/AABEIAJ8BPQMBIgACEQEDEQH/xAAbAAABBQEBAAAAAAAAAAAAAAACAQMEBQYAB//EAEcQAAIBAgQEAwUEBgcIAQUAAAECEQADBBIhMQUTIkEGUWEUIzJxgTNCkaEkUmKx0fAHFVNyksHhNENUc4Kz0vElNYOTorT/xAAaAQADAQEBAQAAAAAAAAAAAAAAAQIDBAUG/8QALxEAAgIBAwQAAwcFAQAAAAAAAAECEQMSITEEE0FRFGFxIjIzUqHB4RVikbHwBf/aAAwDAQACEQMRAD8A86yUj24qUUoTbr3DyKImWkIp5koctUSNRXRThWkikFjcV1HFJFFABFdRxSRSoYNdRRXRQANLSxXRSASiAropRQBwohSCn8Phy5IXsrOf7qKWP5CkA2KMUIp7knIHjpLFZ0+IAEiPkwpjBFEKQUQoAIUYoRRigAhRihFEKBhCjFCKMUAEKIUgogKACFEKQUYoAUUQFIKIUDFApRXClFIBRSiupaBiAUtKBSxQBmAxpeZXZaTLWlGdgvTeWnstJlpiGStJFOlaTLQA1FJFOlaSKQDRWkinylARQA1FdFORSRSACK6KOK6KQAxXRRRXRQBwFTuGXihuftWmU6SchALxqNcsx8xUOKv8HduYkpCLlVRbVigZwBhritIWSVkCJ0koBXN1M9Ma9nR08NUr9FeQCDI/3KMYHYcsadXxSG/mak3SeTdQgQGt3B0iAzyDlOb9UKDvsdu81OH3oTpXWy+9l9GDNoenXbQdtNBUjB4G6Cpa0hXIhIKN2CSDmWJEd527Vw95xadtnZ2001SMuKMVL4wZxF0xE3GMREEmTp9aiivVi7SZ5zVOghRCkFEBTEEKMUgohTAIUYoRRikMICiFIKJaACAoxQijFACiiFIKIUhiiiApBRCgZwFKBSgUsUAcBSxSxSxSAzZWky1KZKbyVsZ0MZaHLUjLSFaAI+WkK0+VoStAhjLSEU+VoStADMUJFPZaTLQAzFJFPFaEikBe8HNprBsGOY+d8zKoCDlsmXN31hhqBruDUbxBwjk9YYEM8REESobby3GwmJFPcDJt28TcSc62XysOxNrNJ79j+FSvEYJwyMf+IuIAAAIVRr9fSB6TrXmYsuTvU+Gd+THDtX6MtFLFFFdFekcAB2rReG8Mht48ETy8MGUkA5WXK0rO3cfI1n32Pyq+8PCPa2PMOW0pzW3ytbgqAx6hK/dI8tYrzute6O7pFsxDgVJX1ss+w3W4F/dP41M8J8OtvjLQdQ4NpHI2limHY7etxvxptscg2u4vYn4gdJYTq/8Ad/Fvq/wrErcvoobG3JM5Q4E7GftDA1B2+8PrxavkdWn5ld4owvKxdxJLRkMncl7SPr8s0fSqwVa+KGzYpmzZ5S11ARmiyi7diIgj9ZW22FYBXsYfw4/RHm5fxJfViijUUIFGorUzCFEKQUQpAEBRihFGBQMIUYFCKMUAEBRCkFEKBiiiFcKICkBwogK4UQoGcKIUgoqQHCliupaAKp1k021up1yxTT2q0TJaIZWhK1KNuhKVQiNloStSSlCUoERytCVp8rQlaAI5Wky0+VoStAhnLQlafK0MUgLzwGEfGKLrZR1IDmyweV0sD2aToatv6RMLktoJBAvtrlhiTbElo0O3kDprMzVJ4EuH27KERyUuki4SFZBa1UkCQT2MGNK1fEsuUBQ9uHBFpwrIvTGdXMr2AgH/AKRXhPL28uo9mOHuY9J5rlrstbkx2VTBnS2pynzPTA2G+lQ7fErZ0CqO4OS2w0IE9Mzqn5HzNdP9R/tMH/59OtRjr5hGPkD+6tT4Yb3fEZOnsR7bSqCdNx/CsVxpuu6BsWJEgAkdj6aD862Hhe5040BXYPhArZQpKKyovMhiMwHkD2rPNn7jTqiseF401yOgrmH/ACHHwn+0u67bfwqd4UC+3WI/sY2IkBLOu22n51EzICDF/S26fZL95rpzfH2zER+yamcDdUxVkot52VOXkNsLm0UZi2cwOgHbv6a4uSrkrS74K7xyv6dc/uWf/wCe3VGBV945g41o/s7P/YSqMCvXwfhx+iPPzfiS+rOAoxSAUYFamZwFGBSAUQFABAUYoQKMCkMICjAoRRgUAKKMUgFGBQM4UYFIBRgUhnAUoFKBS0gOAogKZwZzW1eQQ8ssHXKWOWQdRpT8UoyTVobVOhKWKUClApiEa4DTNyO1DlpCtUkFnaGk5PlFdFJToVgNapprdSix70B17UxEQpQFKmFRQ8qTA1PkN/wockuQ03wQytAVqwOCufqN+X8aC7g3USVIG2pESdu+lR3sf5kPtT9MgFKErT2GIuMVt9TAkRInTeJOu41FLj7ZsrmujIPUiSfICZP0p93H+ZB25+iR4FP/AMm3/Jvf9nWt9xNC1hVUSTeUACM2qkaSRAifzrA+AmDcSkbNZukTpvYmvRL/AMNs7j2lIHrBk/u79j9fn833z3cH3DGcXxOfHywbl28bbwy2wfdhQ8LcAy6NmWZmCDv2qiwt9MjubIObDM6KQctojGC0ETonIGQPB1ncbkzuJN+mXOkT/WifeX4uc+U/DMbyN/U1SYZhyV6RHsbfetfD/WLfsx8U67R61VIxsg8Qlrd1ZZuU4AZiMxVp30HetR4ZtA28awZgyYLmDKzKQyIh1KkSCNCDpWWvN04rTdkmY8z5Vr/Ch6MfBMjhzECPK2p+o02qqF4Y0DdmOdd1tXHMu51VsQI+LuEP+NvOp/ALL3MXYW5dusrIbhHMfUjWN9iS0/M1Flp3P2F07DcNjNNtukafPzqy8OFva8PJJmy5iBvDCBA0Gm1U4r0ZqTIfjofprf8ALs/9laoQK9F45wu1cu5nQEm3b1lhtbXyPpVf/UeH/s//AN7n/lXXi6uMYJV4OfJ07c278mMAohWnHDbbK/Ls6KxBJZzOQ7TMqN9R/pUkcCw8A5DsD8dz/wAqpddB+GKXSTSTtGSFEK1f9QWP1W/xv/Godnh9q4bi2UZihyFgS4B0JiD56djodqb66CXDFHpZydKijFEK0Vjg1lkDQ4kbZ9j3FODgdrzf/ENPxFP4yHpi+Gl8jOgUYFT8NYs3i4w2e5l0zCGU+q5RqAdJ28qmYfg9tlBzXB5iU0IMH7mu1HxuO63G+lmlexTCjAq4fg9tQSbjgASSTbAA8yStV+HFq7n9nZ7mXTNAy9jKkL+e2veh9ZjXsI9NNukNCjAqxs8LRlDB7gkTB5f+QisX4k4xct3ns2jlCGC5gsTAMiBC7x3+YprqYPgl4JLku8dxC3ZE3GA8hux+SjWo3DMa+IJcLy7A7nV7h/cqjuRPkDvGf4NwM325jtKz1CWNxiNhJHfzkmK2q2wAAAFAAAAGgERFcnUdW6qJ2dP0qe8jr1sx0xI27CP1fONtvnXW2kfvHcHyNPXbDgElWAG5Kkd4qI8gllG2481Ed/1h/O81l03UPG9MuP8ARt1PTrItUeSTFdFJbcMJFHXrJ2rR5LTTphWsETad40UgT69x+BFRslWGOxK3oAUchNLSMJkHe64P32/IfM1EGCtf2Vr/AAL/AArkXWbvY6X0/wAxkpXLakgeZA/ExUj2KzEm1a+qJHz2pq9hrU2sq21m7ahktgke+UEgLqfKBvtTfW7bIS6bfkkYzBM127lUkC5BhW0Lt0jbz08qCzhYXEKRDIiTM6Zrojt3yHal4pibQv3QblonN5xv2htR8j61F4XibSnGMHEFcOuklek3G0bYRt6z2g1yfG5Ko7Pg8d3fP7kl+G5AWcMYCk6EKM05ZjX7rd+21TbQDC2LamGtBwFB+EyQfLuNN5rL8XxluGNtkMCMsgTmWMw8xqPxPyqRhOLpc5algBbsIkt3IG5J76nWuefUTk/tFxwwi9KNFaeLtpGBm58IjcZGef8ACp9apeK+FxiouJmVmEAhSVcrOrAiZ0In0pzhl223EMLldenmsSoLKPdESwT+QNdga44uz3e39SNYHrQsjW6L7EXasoMP4euvhFCRzVxjKCCR8di0YBiZkL2Heqbj/B8TaytiAxzdIZmLagTlk/OtzwTEWxg7rM6gNjbhAZSJBQahvhOg231B7is/4vZXazkKkZiGyxInKPxgaVos0tVGcsENN2SP6OSPb0n/AId9PP8ARq9LvDpt95xCep+E76bCD+deY+ArRfFoMiOCjrkmNrTAGYOoy6fLtWyOLAVWt3bqrJcR75GKDTUZsqyYOogHtWeTdmuPaNGY4nmGMuyR/wDU7Q+93vPlb4tx5belUuGLG0NV/wBlb+0j/b3EatMSJnee8aVuLmOTMzPbtElw5Y2FkupLB5ySGBJ6t9aj2sZZ7WbAEQPcLGUtmy6JEZiTG0670a0R238jzxx04nc62+/zrYeDwzrjVWSx4e2UKDnz8tMoWNSZiI71n+MIfaHAtKlt21yiAQFJAiY3HlVt4WGYYktbW6FwgcjNkKAZCbiHKZjcabTrWlkVyWh4bfn7O/HJu/dufHmxeX6xy/xXzFWHAMFdTFWGdLoUW3zFg4XN7wCSdAYFUPMs/wDD3QYY6XQdBzdfg7ZT/wDjPnUnh4R79sJhnYkkhXujKQObqxybCB8+WfOKNT9EaV7NnxR/fhADm5aaAEyMg9KouOYplW2qA+9ZVDQVgGCCsgSdV+Wp7UPF74S8gcsgIMpd1ykW7RXJc2YHM5iSQIEDaqjiOJQ3MOUYMVu5tAWAAVtTG+seu9ZKT4Oh4o1dkrhuGZLWBVgA63rg+TctNifkN6ssPjg111EkKLSCFacxDGIj1FNNxZFleYACT30JGk5foN6peE4q2r4hmcBGvSMwIkiYhjpRr2B4lfP/AFE/xbiry2YtKRJAdyMuVJ1AnUkwRoNgfSq3hWDNvC2wwj9MsEfI58v4ii8R4y29gqroWNxNFMn41kwDrAFWmE4qqIo5ig5VDCcswNAVPz7701PzQnhW6TH7GOAxHKO4tknQ/FzDAgCPPaqLx0cQ6qttHFka3W+FTsQpnUgL1R3zCmcLeQ4y85cZCAJIlYyLMNtE6flUrj2PtthrgFxSWgQrSScw3UHXShTaaQ3iTt2Q+F2CmDM6A37RnaQXeI9CJ0rSniAXF8omOh50Px806aCNg1VvCuIpbsqpdQYgg6aTsQTVWMQhxz3C4ywASdV1Tsdu/wApmjV+4u2q55oi+M1xV3ENK3PZkKxJhDABZiO533BMfOpnBEZMNaiVnGWNQSMwyOI03B8vT0qR4hx6Nh7gW4GJa3oHJJOZdSAdekHXyqTwfiCpZVS9vtIaB8J0MNrOu9PubcA8Suk/AWI441q4yJbN1hbQBFYDrlpif7wHnoKwPGTeOIL37Zt8xs2XtBMQD32rSYTEKMdduF4XYEkx8CahttxFQvG+JLvYCuXAYzDloYldTqeogHWnGTTSFKCps2uOthbrAAAZuwEaCNvShRdR5yI2n+FNcR4hba8+VwZYkEK3l30+lRWxyD70HyMgH02rF8nQmq5GcGsYq9AAMXpIVpjn2yd9O8/Xyqae4Efz9fSgxHGMwOa4Sp3kNE/UfL8KZ9vQjRgdfJj6xMVUtyYLSuSx4VYDm7pqLZYd4IZZPoSJH1pYprhHE7Sm7Laiy5AAJJgBiPwB/A09ZfMqsNiAdd9RNej0T+y0ed1qWtNFM/iDVgvVHkPxP8xUtuLQQCSCQN9BqJmsa2JhhrAKCTtJy6z3orVzM+rAnfc/jr9Rv++vH1S9noRkn4RquKcWFtFDEkuQoHeJEt8hPepXtynEJkckC+jZVzMIGIVukd9pj0rKX2W4UYkhlII110bXTttVlibyNfJyNbLYzFazmKk+ztraCAwJ0WdDmGs1vD7S+YsktPjZmj8R8QV7tgsjrF+8SGyK962y29GUsuuZiO8FTtFZDhuOyWmVZdptk5vvxzBrDEjc+c6TMCqvi2IdL0O0m2TOYCXJbU5STAIEg9x5SKi2FNx29nJgAMVBQHXeBIzdRXbUDXSDQ02qMHd2WWJuLcLtlJZrjdP3VgqQg6hImY7QaWzfAtupzKWVIdcwKAspzBcw3GXts9Vt92ZSpKwTG8CYH0B013/dUjF8SGRLdtrkslsXM5zLnUEZQAYyiYAI0gUqd2QbPwiQeLo6yVe5iCsiMoaxdIQdTQN9o2FJ4tVTduSzqfYbLQqrAPtFlRdHWNSOg6bHyoPCoNrG4HOUAJvFiFVQvuHUZsukS0CfSr1seNJ5LwotyyWnYqpBCEspJAIBgncVanVNmyxtxo7wSs4C6Msj2nESABt7GvVrsdu43rB42CMKQzsCqGWEFv01xnIzHXTL8lFejYELhcNCNDPfN0ggZfeW8pABHw9IAHrWN8ZXjzMPAthM6g5FVYy3Q5kKIA1n/FVxklJomUG4qSJ/9GyfpVgmB9oNYzD3V46n8vma1vAbbLgrY5bJFq/0GcynNJBVhJ1jQ+Yrz/wFfKY20SHygXQIWSCbVztud69ExHEQJ5jFTy3VQwZCSVMCGA9YqJy8F44b2Z3iFm2cVd6TPtyaQsSbtyV+P4TG8dtqhWcNa5awhPuW1ypqPaG1+PedN9hv2rZ42wvNu+6uzntmRcG/Mu9X2237oOgphcMsgcm98REC6NsjNlHv951ny7nar1GOk88xdr3gyg5YtA7f2EH65t/U1Z+BBIxYBmeHEHzHukBiYECovG1i8mh3t99YNjQbntHft22p/wADvlXFtExw1mgmJAtJsdYEA6wabfA0tmTDb20b7O6Nl2/S5Pxdsx/w+tWHAlHtNkwRAuDYbfpJnQ/OqmzxHMwGWPc3TJuds2NUj4N+htfUeWtlwPFj2uygH3LhnNMAHEjbKJMzTsiif40Aya5h0OZXUg5sFqvUN++vc1lMTajFWz1R7T94fD0t0jU6bjtW34viSrW3GSBzEbOFIl+UQMrbybRM+dZXxDjg97Cno0uEkoqjQDScu/feslKlpOhwt6kSvFNsG8/2i+4XRAAoi4gzDrGpGh07monhdOnGjKQJuTlAkAWH6hqII07ir2/xgZomyQCVlhbY5Z2lhP8A69Kz/hjHZLmJYlVm+xEgZCpDLAnpIg7Ua019A7TUn8yp4yAEn3hgW/iEx1L1ABjB2/OrvjoGWwSXX9Hb4djAaGPUNQfT6014vx2ewqjlk8xfgVQw1zH4RtMVcWOJqLVsE2jlQRnVCwldR1iRudKruK7J7TrTZnvCiD2q50/7pdxqRyiS2/xbmZ7VTcRg2j1O/up6xp9rGaM51irrhOMC8QvvIUdOUx7v4Y0+7HptTvi3HK+FdU5RbMsctUDRnBIGXX59qFNf5B426foZ4mRybHU6nl3vgGjRsx6hqD8/nUPw4oGKeRPugZjUjkvLb7zJ37VouGcXVLCKWs6SYdULCT5PrFUWAxoXiN65KqsiDAFr7OI06fptrRrVUHbad+yixbhrRhnb3SGGWIm58cZzrH7qsuP3cqWve3EPsjGEGn+0uOZOca/d2279qsvF2OR8MVTk5syxy1thozA/cEx6VP4fxdBZRSbPTP2ioWEljHVqBqfxpOfkaxtbGd4QIuYrce5udQEsv6OxzASOofPvvVLxbVkh3bqsgFtxNvcanfer/g2Ny4286rml2CqACrSuUKs9JmdvlVf4sxnMxGVlS01p4ZVRQTG05YBiTr6+VPUkRJV5JPGLD27gDkwLmSVdLgZQsswjuTrr3ar/AMMXBybGUEAMQCdJ96zH0O9YjGcTALKBs5IBzE6Exmk7iBt67UeG4m1tlckkBs0AdOhBBPrpWO68ApVKy18Km2LyFM5PIu/GFPTLSxAJ11P4VI8UshNsOzSLV09AWAubf4t5kfIHyqdZ8U3LlpmxL5QTIXVp03jX8ah8P8TOtzLbcqpJYRIMkmdO5iPx3q3kWqykloq+WaHg2D5tl7RLIHwaiV0jot5ScpH4TBEg6UhxmGtAI2JtSoA+IToI1AOlR8Lxm3N9GOZnssuXK3VK7bRt200MzVVwTh9lbfwgk7lwDMeQ1gVpjz6LryTlw9xpev4Mjh7rluw9GzbTqBpp5796nLGXoG/zI8p13G1Rbl5mSYgDUCJ1jtpoNJ0NRVuEyQynLMwOoDzgRpr+dYabKUqJzEKw1LQR8KzA1BnQxE022NdcQApcLzA/W2ZyxMhtImDqBodvQ1ExmKfKhGbaTIUrM6RpUSwzXbq6ZmJ0A6dewB7a1pCPlicvBpeL4G7ne7dVi7XXmQ622ICswVVUEPqNDppMkEGqrDKuTO2UhSF6FjMDMzoDOw1Gv79DxzjLLcuWr627ht6K8lipVlE27iRkiO07+ojKYy2BIRXAABYEGMyzqfKJinHdEvkmWLC/ZkdDic7gqFcDSIPrrtuNNNXbeGFu21wksSgytBYIQyQZ9AGA239IqC9xkKAqD06fdOWdiOx+L8fnVxhy4y3Ftl+kMFIuw0qVEZdSPj6gRrOoIqXaJNN4QxCnitpySF5twKglsnuLgIJI1UyTOvbYa0fiwKrubdwWR7ClwLFzpue0qhvdKEZSJXTuZiNag+FMATxHCrdw5s27txxkDnUC27LlI6gQMgmZ6fU1ssTdRzFyzZuEW+SWuKxJth8wQnNqJg/QUXT3N4wk00J4Vsi5gRzc1ybz6uzucotXPgnVRJJ0799q83x12RhZuC5mRWkczUjGuucZlXTKFXtqm3c+ocDxGTBygUZcTcAXXLE3hl3mIrD+K71rPhxasWVW2yqeWSOnmrdKakwJLn5sacZLVuE4NRJn9HaH22ww/XuLIjLJs4kg7TEA/lWy4EgGDGXVQuJEsApbeRoTtHntNZDgWPz8YXKgRGLtkBJ6mw7fegbs5MwPi7Vv8ReOR4CqRavEGAACbZOaAIJkfvonJVQY4u79WZHiGOYYy8pu3Y9rsoFzXtAzXvd6CIMaa5RB1HdizxKVU86/9lcac1+ZDsufXWY6fOPSpD4wvcL8rBO7MLrRbYvnQMVuSCSWXM2oE6mhOMCpBsYYIM2nIvZQG+IAZYg+XnT1IhwZnOKYgF1OrnLY1JM64dTOuuv+dS/Atxi19QLbhsFkK3GKZ0KopthgQQxBPeoPHf8AaAFVApVATYBFvoBRRudlCjfyqb4LwnMTFypb/wCPfKYJOc21ZY/bLCR30pt2CVXZcNhj/wAHa+B1/wBpufC3OLD4+/Nux/fX0h/A5kvIww9i2wDKLhv3GVFJvEkgvB3fX9pNdRVFhrWWxetHDsXuYe+yucwYNbu4g2wq5dTAtbEHqTQ6VJ8OcL/TLGe22XI5OZTlzhsVlmREwtv8BSDYseJXna9iRcZwqgMDzHa2GK4Y5kUAZQRcbafiI2Aqnx0e02RJI5wiS0jQnv8AzpWlxZVMbc92jA6FWUEGbGEaSvnKzVR4hvqb+Ey21SbpnICMxAgTrrvvvrSU1VGksbvUuB7xawRrkObZFkNAzgAl1GeF8we3c1B8ONFnHE6RzDnIJyEYdzzNNSQROnnWmx95WYi5Zs3N0l0UyoaQrZhsCBA9BVB4Uvw2LkKwN9lKt1KVKupUg/EMsiDO1LWmtg7clJ35Mxj75YH3zXALdhoPMhSSDzIbz3rTccxAUWVzspOHZsq5wGADdRyncGB8gKb8XugsLks2bZNy2M1u2EOUEwCQBIECAdBGlXdvEKbdsNas3CLYE3LSO2VlBKyynpMnp2p60txdqTWkzPhk/pN4sZ6A0kEk+7PX/D5VTY3Fcy2RzHuTbVoIcSDdIzdTHt+EVf8ABb+XiGIIVAAQAoUZQMoGULtl/Z21NOeMbijCNls2EMoAbdm3baM4OQFQDH7O1GtWHbbV+iHx6/kt2RzXtTZut0KdYYgOSGGx0/8AVR/Dx9/eJn7Gc5EsR7Oxz6ncb79t602BxHuUlLTQDGe0jkSTIBZSY9BpVFwm+RxG+wCiCOkKAgHLiAkRG+kR6UtS4H23s/ZnsZezWyObduRbtHrB7v8AHBciSNan+JcSyrbyPcU+yg5VkJHtLjmSG1aemMu3ftVz40xObDQRbX3iapatow6pMFVB+m1TBiP0PKwDLkOmS2XgkkwziRv50Oaqw7TujDcB4yLTtcYMwKtIUhXBgQQT8tf9IpPFnHzisQt3lsgVFtLnbMwALnV1Ak9UbbLVHe+J4E6nXQaSdYH7hUziGGCsy5TlDEKRvpH+lXxsYETEXSTJkzJJJkkzqZ+lFaxRUabz3n+NNMANVOvp+W9EpyyGEzoZ003Bn5wadJoQr32Y6nXffarBbohT96DIGxXYHaqwgR0jb4iDM9tPIa/nT1liqmG8iASRr5iPmfw1qZRXgGifbxRdiQq/ZwS2xVFUAD9rpWB6Vb8GXMpz3ltxEAqW+Y30j/Ossl8DsJO5GkeUU4MUPva/iIqZwsdkhcOWX4gpIiIIhYO5Ybb0du2VOgBy7kkZ9fvMAZK+n7qj+3Mh6WbUAzp3G/z1oFvNdfpQs+WAEGvzECR+e9PTIrZFpcxRZCtzLmAHWSGO5nQbf61DwNhRirWVwc1wDbYGOryO+35Uo4VjVOf2fE/M2rhH1zLBpy1hcSL1u5etXVVXXqa2yqJYDciBJinGDiF29zZ8f8E3LN9wmLQKXyA3sqMzkTlGoBJk7CdY1rEYy6qkqSGZYGZD7u5BWQMoE7n+O1e0+ObDsTy7RulcdYfKM/QeW3vmyTCDvIj8K8i4s92xiHW5ZuWSxMocw1zZuapcbZhIO3rRFeQmkmQWthmOY8ltN2JDBhOrCYnT0/CpNjFlcOFQ9wZBIZTsR6a/5VIvK9y7dN+01wlbZa463Fe3y7ZUAhFiCsHYjpUz5w8Ty1URIOZc5j9nXtGv+VO6aIZs/CTu2M4fmuKztcMEEPctjlsBnE7mNJE6b1c4vOrHPew6GC0XMqsEzEZirXQYkHWKz3gu6jcQwNxQVY3bKkE6FVtsggbztr31O++i8U4K4922wsXLwOExKZlzkfFePJOUEZiIj9xrOk/1N4TajZI4cr3OHnI6Q15pOWVJLXutTm0EeprzB8XcuO05WSSMykdtM35jXbWvU/CWFz8MS2Ugm6qZH0IOa+MhzRqNAQRXj2JsXbLDOLludwyMu0SMpjaR5elJRtsMr2Rp7mJNvGq8iFCkxEg8tI/M/lXpvCM9zktavDUkAsgcE8rMZjKdm715HjcK745siseiyTlAbp5FsmRv5bV6t4Lwha3hWZm5ZgqgEKRyF6zrqM3zGg9aTVMIN7r6kTjeKGG95eu4dDmlYsPnYj/7gjbvoZ31qgX+kJLjZHuqFDKwJstEqwYSOdtIG01Sf0x3SeIKCxIWzbhfLNmJI7fyPKsmbNgrIZ1YjQESJnzgTpO0b+muulVZOo3XGbivdVka2ylQQbSlV0Y/ErEkH6+VTPAJZrOMtz0Ngj0mIZmsFcxJ2+EDXTSsd4XBKsBrDgAb6yNq2/8ARveay+KbLL2sKrFScuZkt3CQTByyViYNNqgW9ldb4Y2VxlSWw2IUdSQWNzFMgmfK5b32n0MWPhrAFMbYYhQAlxZDIerNjTEAydCP5FPr4oPTc5P2S4i6Bzfi1vKwnl6aYYxp98eWr/CfEBvYixaNrL1XrwbmZozHGLBGQTqG79xSE+Bzj+b2q5lyg5knmNGjWMNO3fUGKz2NvM+IsBikhwQbZkdRYHXb7k+oI86u/FN6MS+xm/hxJAPxLg4InY6yPKBWU4ddzXcMcqj7AwiqoGYXDrHYdqlLyayk7ovuN8Re1intBkOUZ85hBrb5kNA0Pb6z6VE8Ngm1irgcJD5zmICE5CxzFvhGp1qL4uxOXiWIWOoWZ6kBGmCzQQRBG+9SeDlxg+IFQCQp0Kq0+7AHSwIPbSKbiqROttvch8dxBMIXtv1gjI6mCGUCcsEasR81I7VecQc2+WBeTqS2YdkVllssQwkwAxB75GrMcRDljmEDmNEIiT+lADUKCdMp/wCqdzNXnHVu82zkQleVY15SPPVfnqKE75B6Zo+8ZNKFqfNkLw6/Mu37hfIeXnLyMulvN1E6RpqYqNxzGMyZDcVgdYBU5SOWdcuohnI/6ac8OC5GICAtc9laECg9Xs56QkRvpkj6VE4rZvQ3MRgmZspa3kUnPaCgNlEyuvqNfWnSsWp1yXmJflLaAvqsoDDQSJuFNNJgqGI/uHzFVPALme7fuPcye7LlwJAItFsxA3XTtrVpxDD4luSbNu6yctNUQsJ5t/NqF8xa07SPOq3w/YulsSqZudyGhQGF3mcgjLlic0z0+lKgt+yLx3HlhkN1XGaSMpEFWUdwNmLjT9Se9SONpaKAc4SLQOU80wTzCQSmkQuaP4imfEHD8Qqk4hLoQuQhuBwpJvdIB/5eTbt8qp/EXDbyLbZrJS0LahWXMbbAE65id5Yg+tUkhNsomBE+lT+MswvvuAWnvrI/0P4VXCrHxA59oeSdMsT2GUED86vyT4ISCD1D/WpDshAgaztPbfePMn8KA4ZzaFwiEDZZJGpP6qkydjsPnQKxK9tPx1oaESlfJ+zIn5ztsIP+nzoLrKNdddNNtD5xr/lFWnDvC2IxKh0FsLAIz3rQJ6d4ZpAJHcaSKj43ghQrmuWQGLLOdRlZCQysBsZjWIPappWFDWAwS3Fus0rkSZ1jNlJ13gnId9JMaSIgjL/7/nWuvCIj9+kjyg7bUKXo3pgzVf1Fhxcb2jEXXiJWzbXOdSN7twAAADXWQRFaHhnAuDPaE4nE2ZaGFy5gw+x62AJ6ew/drJzTeH7kyjoyn9YsD8tF1+dN3vC12P8Adkz+u0fKCvqKzhlryU8bfg2FjhPBBzrVviF4GVDuUXrRWzMlshIIJVTMbqO1Z5MRgLN0NhvabnSwbnXbahpEGFRDAjNoZ+m9UQ4DfzH3YI12ZY+nUDUZ+D3gJKQB+0v8fWtlkjdslwkaWxxF87XGxEFzJBLTJaYUnUHTca0CYsIPfubgdCjrlDApmDHcyBmAMiI0jasiyNMHfberAcKvFAOXrmkHOuxG0T5iiUk3bFGLrY03DODWsXdZLV24qLaTKCpJ6rjDKFBLFRvJ+vqvFOCWE5WG9oLk3yXiAVBRhtJG6Hf9Y1X4bw7ibdgsFy3RcBGV1zZCpU6zG5H40zwvg1yxfsm8oUM5jUGQFbWF7fOp7saH2ZfM1F3DPmU2Ltw8oAS7gM1wfCytprBAzL+qe80dr+sx05VIjSGgT2PSZPn/AJ1n+LWHttlttcdBsbmUFSTtIbXfyFS7KYu4LbiVRdDDKIAJJIAOp/0rHVG26W4+3Jbbl/j8bdGHshbpUjEtdZlJOcLcuKVhviMEnU9vrVV46xXtNtBF0PnBHMS0pNuGE5lcyNZiYqL4htjl2NWCqbwC7k+90BM7gd9abTGq7LmUkqpCnXQaRpm0nT8vKs3Nx3RpOTTa+hP4Yz2cel9FZyFsiAAQgbC2gzsflnAUjWd69Hw/ECGtkLdbKSwhFVYfNqWJABAYaekVivD+Ia+yi1v+ttlUHfz8tp+lb7CXnRApcv6tqf8A1Wa6hydNVReOLlbRiPHvh+5iMTaxNlbT5baWnt3FZgW5hUNCzIhxO0BZrPcQ8I4oKzG3gxAmLYafkAVM168Me410/A/xrrfEn9D9D/Gr7q9/p/Jr2n4X6/weSYbwjisPbY5UZs2bofLAjcEwNI/OmcA+JS1cIW6CzW0c2gpuMhW9mEEnMJKT8/WvYPb29Ko/FOPvrb5lvKEUE3AAM5GnUrHy8tP8qUs23szlhfNGPxeIW3aH6MZChHzuVFwXTeL5YbT7S55a3NNFWKnGcVfmq1iwbARCCVZ7jNLuxgkkgTcuDT9b5VMxuNW6IYliSDL5mIKho1J03bby/GiuAqxyXPTqDA+uoBqYZHJU/wBznk14JuG4rcK2na5dDPjMryzhiuSz0tJkiBttWq/pC4nbt4uyq5Wy/CAy6MXR5IGqSM49cx8zWUfiVyzhyVYib4DHuQuHtkRTmL8WX5tr0kqg64BcqY3LKNQUH4kzW6brZFuXBun4yy466AHGWwgyi+oOVb17X7P1Gkd5nWqfgHFUwpxN1rWLCl84KZA2YmCokCYDbjSFNY/B8RvXL5BLPcKpk1C6qSyhogd9dYqwu+LbgOXKbNwNOZYMZZMafIa1pFXyS5+i28UeK7GLsBEOJkOHXnPbKyun3SSPnHYdquF8RvatWRluSJBRHbUi08zoIGaDpOo22qmxX9KGJUobV52UdQNwSNAREQGPfc71A8SePLmNS2WRFZSQWCAM3TABIOo3PaJNEq8ISlLyTsDxhLV+5iuXdm42q9RgtpmklG7R3371G8SeIHxeW3bECdVYMc7g6aZm29I3rI4vibR0kjUa6zoCP8qf4f4pv2gRnZgVykZu3bQgjT5d6qO/KE5T8Ms08QYhSFS4QoAGUOd4EkAnuZP1ruHcYvLeNxQGZjJYq5LTp1dQO3yrJ4jEM7FjuTOmg+lcMQ36x/GtI6VyiXqfDPQeO8Wa/hWD2gLisrKES7BIPxdTmIBOhB7a+SeH+KJbw7JiXz8ws+U2TdyoGyZNXAAlCcvrVdwjxPicNaU3R7h1ItAJZY5ljTM6s4Xznz0q2xXGruGS0GwuHZne52BH2jDLJ1mfXyqMkY19kuMp+TKY7DLdv3jbUW7YFx1hMs5bZeIzHLJXaTExTniE2eYmQM12FN0uBkJKKVCwxLDXWQNqm8W8WPdR1XD2UR0IkKuYA51JB/nVB9e4/LtZWOWeSuVjlhgqSYyS0sTuY22qVfkrwVtzjPRHKsZtvsLWTL1bCNG+Dq36d6qLcRMCZ0H86RUrG2gFRswfOs/elDJUqSw1gjcaVEtlYEirILDASJyXApKwY8oHp89RqKi4jD3pJZXO+uUkamdwPMk/WlKjbSO2gPbUknWjtYsopylhIK6EKZ76gTGu1CcRbkMWmPb8dP31LBVIHS2gnQiDJJG2valUtdkAFmJzScs6DXU/MaVFujKxG0aRvFF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data:image/jpeg;base64,/9j/4AAQSkZJRgABAQAAAQABAAD/2wCEAAkGBxITEhQUERAUFRIUFxgVFRcVEhYXFRgZGhQYFh0bHBgZHCggGR0lHhkZITEhJSkrLi4xGCAzODMsNyktLiwBCgoKDgwOGBAQFCwfHCEsLCw1LywsLCwsLDc3LCwsLSwuLCw3LCwsLCwxLCwsLCwsNywsLC0zLCssLCssLCwsLP/AABEIAOEA4QMBIgACEQEDEQH/xAAcAAEAAgMBAQEAAAAAAAAAAAAABgcCBAUBCAP/xABHEAABAwICBQcHCQcEAgMAAAABAAIDBBEFIQYSMUFRBxMiYXGBkRQyNHOxstEXIzNCVHKCk6EVUlOSs8HwNWLC0kPDFiWD/8QAGQEBAQADAQAAAAAAAAAAAAAAAAECBAUD/8QAIhEBAAICAgEFAQEAAAAAAAAAAAECAxEEEkETITFRYUIi/9oADAMBAAIRAxEAPwC8UREBEWJeOI8UGSLHnBxHinODiPFBkix5wcR4pzg4jxQZIsecHEeKc4OI8UGSLHnBxHinODiPFBkix5wcR4pzg4jxQZIsecHEeKc4OI8UGSLHnBxHinODiPFBkix5wcR4r0FB6ixLxxHijXA7CCgyREQEREBERAREQEReOKCstOtL5DI6CneWMYdV7mmznu3gHaGjZltz3KDOcTmSSeJJJWdQ673k7S5xPe4lfmqgiIqCIiAiIgIiICIiAiIgIiICsbkvxy4dSvOYu+K/D6ze45954KuV+9DVvikZLGbPY4OHdu7Ds71BOOVfAfNq4xwZNbhsa7/ifw8FXVPUPYdaN7mOG9ri0/or7pZoq2lBteKZhDhvF8nDtBuO5UbjmFvpp5IX7WHI/vNObXd4/uuhxcnavWfDS5FOs9o8p1oRp48vbBWO1tYhrJTkbnINfxvs1vG+1WWvmxXhoJj3ldM0uPzsfQk6yBk78Qz7bry5WGK/6rD04+WZ/wAykaIi020IiICIiAvHbCvV47YUHz3N5zu0+1YLObzndp9qwWSCIiAiIgIiICIiAiIgIiICIiAiIgnHJjjnNymmeehLnH1PAzH4gPEda63KlgPOwioYPnIR07bTHv8A5Tn2FyrON5aQ5pIc0ggjaCDcHxV36N4q2spmvIFyCyRu4OAs4W4Hb2EK0vNLRaGN6xeupUGu/oTjvklS1zj80/oS9hOTvwnPsuvx0twQ0lS+P/xnpxHiwnIdozHd1rjLre2Sv5Lne9LfsPpIFeqGcmWPc/T8y8/OwWb1uj+qe7ze4cVM1yL0mlprLpUtFo3AiIsWQiIgLx2wr1eO2FB89zec7tPtWCzm853afasFkiZ6AaOU9WyUztcSxzQ3Ve5uRbfcpBinJ7TGJ/k4e2a12F0jiLjOxBO/Z3rW5Jfo6j77PdKnyivnh7SCQQQQSCDtBGRBXinXKZgGo8VMY6EhtKBufud+LZ2jrUFRG1hMDZJ4mO818jGusbZFwBzVpnk/of3JPzX/ABVY4B6VT+uj98K+Ckq+eXDM9qsfRXQ2knpYpZGvL3g3tI4DJ7hsB4BVw/ae0+1XPoF6BB2O/qOSUV9p7gkNLLG2AODXMLjrOLs9a29fjoNhEVVUGOYEtEZdk4tNwWjaO1djlY+nh9WffWtyW+mO9U73morvaQaE0cVNNIxj9djHObeVxFwOBOarFXhpf6FU+qd7FR6QC8K9Xjv88FUW8OT+h/ck/Of8VWmklGyGqmijBDGOs25JNtVp2nbtV6hUlpp6dU/fHuNUhXFUp5Pcb8nqNR5tFNZpvsDvqn+x7epRZERb3KJgPlNMXMF5obvZbaR9ZveBcdYCpYK8dBsc8qphrG8sdmScTlk7vH6gqteUHAfJaklotDNd7OAN+k3uJv2OHBbvEyfxLV5NP6hy9G8XdS1DJm3sDZ4H1mHzh/cdYCvynma9rXsILXAOaRsIIuCvnBWjyU49rMdSvPSju+K+9hObe4m/Y7qWXLx7jtHhjx76nrPlYSIi57dEREBeO2Ferx2woPnubzndp9qwWc3nO7T7VgskWVyS/R1H32e6V2dMsadSGnkFyznC2Ro+swsN+8bR2Ljckv0dR99nulZ8rP0EPrD7hUVMKiGKohLTZ8Urd28EXBHtVIY1hj6aZ8L9rTkf3mnY4do/upvyY4/cGlkOy7oSeG1zO7aO/gutyh4B5RDzsY+ehBOW1zNpb1kbR38UFZ4B6VT+uj98K+CqH0f9Kp/XR++FfBSR88v2ntPtVz6BegQdjv6jlTD9p7T7Vc+gXoEHY7+o5JEQ5WPp4fVn31rclvpjvVO95q2eVj6eH1Z99a3Jb6Y71TveagsDS/0Kp9U72Kjrr6Ic0EWIuDuK/HyOP+Gz+QfBQfPt144/53L6D8jj/hs/kHwTyOP+Gz+QfBXY/ZqpLTT06p++PcaruVI6aenVP3x7jUgcVERVHb0PxryWpa8n5t/Qk+6T534Tn4q0NL8EFZSuYLa46cR/3AZZ8CLjvVKK3eTfEnzUuq8H5p3NtcfrNABGfEA28EiZrO4JiJjUqYc0gkEEEGxB2gjIg9a2cMr3wSsmjPTjdrDgeIPURcd6k/KhhjIasPYR8+3XcwbQ4GxPY7b2hyhy69bReu/tzLRNLa+n0ThdeyeJksZuyRocOriD1g3HctpVnyRYm+8tOQTGBzrTuYSQCD27R2OVmLlZadLTDo4796xIiIvNmLx2wr1eO2FB89zec7tPtWCzm853afasFkiyuSX6Oo++z3Ss+Vn6GH1h9wrDkl+jqPvs90rPlZ+hh9YfcKiq2pp3Rva9hs9hDmngQbq8dHMXbVQMlbkTk9v7rhtH9x1EKilJdBMe8mn1Xn5mWzX8Gn6rv7HqPUiOjj2AeTYjTvYPmZpmObwa7nAXN/uOo9StErXrqFkzWh4vqvbI07w5rg4EezsJWwVFfPL9p7T7Vc+gXoEHY7+o5Uw/ae0+1XPoF6BB2O/qOVkRDlY+nh9WffWtyW+mO9U73mrZ5WPp4fVn31rclvpjvVO95qCwtK3kUdQWkgiNxBBsRlxCpb9oz/x5fzX/ABVz6X+hVPqnexUekDZ/aM/8eX81/wAUdiU/8eX81/xWsvHf54Ko+iAqS009Oqfvj3Gq7QqS009Oqfvj3GqQrioiKo/aipXSyMjjF3vcGtHWf7Db2BXfRU8VFSht7RwsJc477C7ndpNz3qHcl2B+dVPG27Ir8Njnf8e4r8+VfHsm0jDts+W3Da1vf53cOKyx09S0VY3v0rtA8dxR1TPJM/656I/daMmt7h+t1oIpbyb4D5RU848Xigs48HP2tb3ecewcV1bTGOu/EOdETe2vtYWgWA+S0w1h89L05OIuMm9w/UlSREXItabTMy6daxWNQIiLFReO2Ferx2woPnubzndp9qwWc3nO7T7VgskWVyS/R1H32e6Vnys/Qw+sPuFQDDsYqIARBM6MON3aurmRlvBXuI4zUTgNnmdIGm4DtXI2tuAUVoIiKotnk6x/n4eZkPzsIAz2uZsB6yNh7uKlxXz/AENbJC8PieWPFwHN22O3aun/APLK77XJ4M/6qaVxn7T2n2q59AvQIOx39RypcrqUekVXEwMjqHtY3Y0BthnfeOJREl5WPp4fVn31rclvpjvVO95qjWI4nNOQ6eV0haLAutkL3tkAscPxCWB2vDIWOItcWvbhmDwQXPpf6FU+qd7FR66tTpLWSNcx9S9zHCzgQ2xB3ZNXKQF47/PBeoqPocKktNPTqn749xqf/LK77XJ4M/6rlVVS+R7nyOLnuN3ONrk2tu7FFfkt7BMMdUzshZtecz+60Zud3D9bLRVp8mmB81CZ3j5yYdG+6Pd/Mc+yyIkVfUxUVKXWtHCwBrRvsLNaOsmw71Q1dVvmkfLIbvkcXO7TuHUNg7FNOVPHuclFMw9CE3ktvkI2fhB8SeCgi6PFx9a9p+ZaPIv2tqPiGUUZcQ1oJc4hrQNpJNgPFX1orgopKZkQtredIRvedp7Nw6gFAOSvAeclNS8dCLox33vIzP4QfF3UrWXjy8m56R4evGpqO0iIi020IiIC8dsK9XjthQfPc3nO7T7Vgs5vOd2n2rBZIIiICIiAiIgIiICIiAiIgIiICIiDsaJ4MaqobGR82OnIf9o3dp2d/UrW0pxhtHSukAGsBqRN3FxFmi3AbewLT0CwPyanBeLSy2e/iB9VvcD4kqveUbHvKaksYbxQXY3gX/Wd49EdnWvTDj9S+vDzy36V/UWkeXEucSXOJJJ2kk3J8V+1BRvmkZFGLvkcGjv3nqAzPYtdWZyUYDYOq5Bm67Ir8Njnd56PceK6WW8Y67aOOne2k6wbDmU8McMfmsFr8TtJPWTc963URciZ37y6cRr2ERFAREQEREFEaRYc6nqZY3C3SLm9bXElpHdl3Fc5XpjuAwVbQ2ZlyPNcDZ7ew/2OSiruTGO+VVIB1saVditUVk/JjH9qf+W34p8mMf2p/wCW34oitkVk/JjH9qf+W34p8mMf2p/5bfigrZFZPyYx/an/AJbfinyYx/an/lt+KCtkVk/JjH9qf+W34p8mMf2p/wCW34oK2RWT8mMf2p/5bfinyYx/an/lt+KCtkVk/JjH9qf+W34p8mMf2p/5bfigrZFZPyYx/an/AJbfinyYx/an/lt+KCtlJtAcE8pqA5wvFDZ7uBd9VviL9g61I/kxj+1P/Lb8VK9HMEZSQiJhLsy5ziAC4nebdVh3Irm6f495LTHUNppbsj4jLpO7h+pCpIK5tJ9CfLJucfVPaA0NawMaQ0bTtO0nPw4Lm0/JbADd9TK4cA1rf1zW7gy48dfn3amXHe9vj2V9o7gslXM2KMG1wZHbmMvmT18BvKvukpmxsbGwarGNDWgbgBYLXwrCoadmpBGGN322k8STm49ZW6vDPm9Sfx64sXpx+iIi8HsIiICIiAiIgIiICIiAiIgIiICIiAiIgIiICIiAiIgIiICIiAiIgIiICIiDwqotEMflp5teVz3U8j+aeXOLg13nA5nK1/C/BW6VW2hGEsqqOrif9aW7T+64MFj/AJuuqOvypTObSxlj3NvMM2uIy5qXeCpBUYtDTwMfPIGAtaBe5JOqDkBmSqwxrFXmiFJPlPTTAZ7SwRyAdtshfgWqW6RTU3OUjXwSVFSGNMUTHWbbI3cCbG5bv/dKDrYZpjRzvEcc3TOTQ5jm3PAEi1+pcDSLS4MrYWx1BEMbi2pAabXDrZ5XPctDTSoqXupXTUrIAJQGESNfIcwbEtyAHC+1dLSyJv7ToOiOkTfIZ9IbeKDframmmqaOUVcjS4a0UbWu1JBrHzssu9dfGdIqalsJ5Q1xzDQC51uNhmB1qNaTtAxSgAAAG4Cw88rHRGJs2I10soBkjfqs1s9Ua725dgY0X6zxQSbBtJKWqJEMoLhnqkFrrcbOGY7FhU6U0kbpWvmDXQ2DwWu2nYBl0j2XUc04ibFWUU0QDZXSBrrZFw12DPjk4i6x0fpWPxesc5oJjzbfcTqi/bb2oJPguktNVEthku4C5a5pa63EAjMdiwxjSqkpnaksvT3ta0uI7bDLvUerow3G4C0W14yXWyudSQZ+A8F7QVkYqqh1BRSTy6xEsr5WtYDrG4aXnLPhwCglGEY5T1TSYJA7V84WLXC/FpF1HeS6ZzoZ9ZznETEDWcXf+NnFaOi7pP2rUc7GyN5iJcxhu0fR2zsLnieJK2+Sn6Cf15/psVHV5QJC2hlLXFpuzMEg/SN3hflgWMxQUNI6okI5xrWgkOcS432kXPeVnyh+gS9rP6jVENIW3wvDxxLR4tcgmMum1C2TmzOLg2Lg1xYD94C3fsXUxPF4KdgfNK1rTs3l2V8gMz3Lhab0MTcOe1sbQIwzUAHm9Noy7iVyqnBZqikw+WFzDLDEwhkhyf0WHfkTcb9vEKCRYXphRzvEcc3TOTQ5rm36gSLE9W1R3FdMWivi1KhwpmAtmGqbaw5wbLXOersWOIYuNeL9qYdzeq4akzHXaDcHcdgte2sdi/bHIm/tijAa2zmEnIWPRmzPFUdGoqKZ9bTy+VyBxi12RAO5t7NV51jlttfbwC49Ppqzy97nVLvIzH0BqG2vZm7V1v31tYq0DGqUAZc1a27ZKsKKBv7bmbqt1eZ2aot5sO5BLIMZhfO6Br7ytGs5uq7IWB22t9YL2qxiGOaOF77Sy+YNVxvt3gWGzeothf8ArdT6oe7Emk/+rUHYfa5Qah02j8v1vKXeRc3s1DbW1eGrrbVMcVx6np2NfNKGh4u0WJc7saBfeorzDf23q6jdXmdmqLeZwWnNNK7Fpy2lFQ6FobGwyNYGDVYdYa2R84/zKiZYLpHTVVxDLdwzLSC11uNjtHWF1lX2IUlbLV09QKEQPY8B7hUQnXaXAG4DgTZpcN+1WCoCIiDwrgaH6Puo2SNdIH84/XyaRbogWzPUpAiCJaX6GCre2SOQRvtqvJaSHDdsO0bPDgv0xzReSSSGennEdRCwMuW3a4AEd3nOGw3BUpRBB8W0RrKgNfLWtdMwgsHN6sTRv2Zk3Aztusuhj2jU05p5W1DWVMAzdqdBxyJIG7Mde1ShEEYn0cmknpJ5J2ufALP6BGudYm4tsXmK6MSeUGpo6jmZnCzw5usx+zaN2wXyOy+RUoRBFcN0XlNQ2prajnpWfRta3Vjb19fgO/JbeE4A6KsqKkyAifY0Agt2bTv2Lvog4FXo+59fFV84A2NuqWapucnjbf8A3fouZFotV08shoqtjIpXFzmvj1i0nhxt3KZIgh2G6J1ENWKgVQkDxaYvZ03XtcC2QFwLcNi6Wh+AOo45GOkD9eTXuGkW6LW2zPUu+uVBpDTPnNO2W8wJBbqu2t2i9rEjt3FB7pLhZqad8LXBpdq5kXAs4O2DsXGxHRF8lJTU4maDAQS7VNnWBGQvltUtRBzNIcMNRTPhDg0v1cyLgWcHbO5ceu0QL4KZrZyyopWtayRoyNgNovxAPxUixGujgjdJK7VY21zYnaQNgz2lZ0dUyWNkkZux7Q5psRcEXGRzQROfRerqS1tdVsdCx2tqRx21rZZkgWyJG/b3rc0j0akmmiqKecRSxDVGszWFs/7OcNh27lJkQRo6Oyuq6epfM0mKMMeNQjWdZwJGdhm7YvxxXRmc1ZqqWpbG9zQxwczWysAbduq3Lq2qVogiuM6MzOqRVUlQI5tUNeHNu11ha/hbK24L8Y9EpzVQ1M1UJJGG7+hYbwGsA80C/fmpgiCLY5ozM+qFVS1Ail1dQ6zNYbCL+G625Z4zo1I+VlRTz81UtaGudq3Y8W3jd+u7gCpMiCLUOjU752T11QJXRfRsY3VjaePX4bh2KUoiAiIgIiICIiAiIgLmaRY0ykhMrwTmGtaNrnHd+hN+pdNQrlRhdzMMlrsjlBeOoiwPjl+JB6/HsTbHz76KLmbaxYHu50N23OfDqv1BbOL6YBtHHVQMDg94YWvJGrk64Nt4LV063HaYUzpudYYyw26Qu4kebbjusq1qqZzMGaXbJKgvb93mi2/eWk96oluIaS17I/KRRximyNnvPO6pIs42Nm3uNxtdSvC65s8McrLhsjQ4A7RfcezYuTpf/p83qx7WrPQf0Gn+5/yKg38bxAQQSSn6jSR1nY0d5IHeqwGHyU9NTYgLmXnjI/ra45dxsfzFJOUaodK6nooz05nhzuoX1W36r3P4FjVaL4i+HmXVkRi1Q0M5oAWbawB1bjYFRKcQxqKKmNQ43j1Q5ttrta2qB1m4UfpdIMRcwVBoo/JiNbVDzz2pt1hc2OWdrAlRgVD5sJfFnr0kjdYb+bufdJP8im9HpLSikbJzrABGAWaw1tYNtqau298rIOTT6VunoKieSCJ3NvawMNyxwPNm5v8Ae/QL9K/Sx1PTUMjYGBs7WlzW3AY2zCQwDqcbDqCjWCn/AOorfXN/9K2cZ9Gwf/8AP/0oO1iek1fThs01HG2ncQNUPJlbf943sDbda18rrqaQ6UCBkPNM52aotzTL2uDaxPiBbf4rX5S/QX/fj95cDE3iGowuok+hEMbCbXAOof8AuD+E8EHTxLSXEKWMvqaSLpWDHRvJa11/NeLk7L5jK6lWEVZlgikIAMjGuIGwXF1FeUTGYHUhjZKx75CwtDHB1gHBxcbbBlt4lSLRf0On9Uz3QoOoiIgIiICIiAiIgIiICIiAiIgLCaJrmlr2hzSLEEXBHWCs0QR5mhNAH6/kzb8C55b/ACl1rdWxdPEsJhnjEc0YdGCCG3IAsCB5pG4lbyIPwq6NkkZjkbrRuFiLnMd2aUVIyJjY426rGizRcmw71+6INB2DwGcVBjBmAsHkuyGqW5C9thO7et9EQcKuwgQtmlooWeUyC5Di4tf0tYgjWtc527VFKWtgZZ37GlFYBsbAea1+IueiL53A71ZCIIloho1qUb4qplzM/nHsucvNsCQdvRB2rtTYBTObC10QLYLc0NZ3Rta2/PzRt4Lpog1cRw+KdhjmZrMJBIuRmDcbCuFpWyWOKJsVKyopm2bLEWlzw1traufAEXsSMlJ0QVjWtjmidT0GGTRvlLdd8keoAA4O84k5XHEdisTC6TmoY4735tjWX42AF1tIgIiICIiAiIgI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data:image/jpeg;base64,/9j/4AAQSkZJRgABAQAAAQABAAD/2wCEAAkGBxITEhQUERAUFRIUFxgVFRcVEhYXFRgZGhQYFh0bHBgZHCggGR0lHhkZITEhJSkrLi4xGCAzODMsNyktLiwBCgoKDgwOGBAQFCwfHCEsLCw1LywsLCwsLDc3LCwsLSwuLCw3LCwsLCwxLCwsLCwsNywsLC0zLCssLCssLCwsLP/AABEIAOEA4QMBIgACEQEDEQH/xAAcAAEAAgMBAQEAAAAAAAAAAAAABgcCBAUBCAP/xABHEAABAwICBQcHCQcEAgMAAAABAAIDBBEFIQYSMUFRBxMiYXGBkRQyNHOxstEXIzNCVHKCk6EVUlOSs8HwNWLC0kPDFiWD/8QAGQEBAQADAQAAAAAAAAAAAAAAAAECBAUD/8QAIhEBAAICAgEFAQEAAAAAAAAAAAECAxEEEkETITFRYUIi/9oADAMBAAIRAxEAPwC8UREBEWJeOI8UGSLHnBxHinODiPFBkix5wcR4pzg4jxQZIsecHEeKc4OI8UGSLHnBxHinODiPFBkix5wcR4pzg4jxQZIsecHEeKc4OI8UGSLHnBxHinODiPFBkix5wcR4r0FB6ixLxxHijXA7CCgyREQEREBERAREQEReOKCstOtL5DI6CneWMYdV7mmznu3gHaGjZltz3KDOcTmSSeJJJWdQ673k7S5xPe4lfmqgiIqCIiAiIgIiICIiAiIgIiICsbkvxy4dSvOYu+K/D6ze45954KuV+9DVvikZLGbPY4OHdu7Ds71BOOVfAfNq4xwZNbhsa7/ifw8FXVPUPYdaN7mOG9ri0/or7pZoq2lBteKZhDhvF8nDtBuO5UbjmFvpp5IX7WHI/vNObXd4/uuhxcnavWfDS5FOs9o8p1oRp48vbBWO1tYhrJTkbnINfxvs1vG+1WWvmxXhoJj3ldM0uPzsfQk6yBk78Qz7bry5WGK/6rD04+WZ/wAykaIi020IiICIiAvHbCvV47YUHz3N5zu0+1YLObzndp9qwWSCIiAiIgIiICIiAiIgIiICIiAiIgnHJjjnNymmeehLnH1PAzH4gPEda63KlgPOwioYPnIR07bTHv8A5Tn2FyrON5aQ5pIc0ggjaCDcHxV36N4q2spmvIFyCyRu4OAs4W4Hb2EK0vNLRaGN6xeupUGu/oTjvklS1zj80/oS9hOTvwnPsuvx0twQ0lS+P/xnpxHiwnIdozHd1rjLre2Sv5Lne9LfsPpIFeqGcmWPc/T8y8/OwWb1uj+qe7ze4cVM1yL0mlprLpUtFo3AiIsWQiIgLx2wr1eO2FB89zec7tPtWCzm853afasFkiZ6AaOU9WyUztcSxzQ3Ve5uRbfcpBinJ7TGJ/k4e2a12F0jiLjOxBO/Z3rW5Jfo6j77PdKnyivnh7SCQQQQSCDtBGRBXinXKZgGo8VMY6EhtKBufud+LZ2jrUFRG1hMDZJ4mO818jGusbZFwBzVpnk/of3JPzX/ABVY4B6VT+uj98K+Ckq+eXDM9qsfRXQ2knpYpZGvL3g3tI4DJ7hsB4BVw/ae0+1XPoF6BB2O/qOSUV9p7gkNLLG2AODXMLjrOLs9a29fjoNhEVVUGOYEtEZdk4tNwWjaO1djlY+nh9WffWtyW+mO9U73morvaQaE0cVNNIxj9djHObeVxFwOBOarFXhpf6FU+qd7FR6QC8K9Xjv88FUW8OT+h/ck/Of8VWmklGyGqmijBDGOs25JNtVp2nbtV6hUlpp6dU/fHuNUhXFUp5Pcb8nqNR5tFNZpvsDvqn+x7epRZERb3KJgPlNMXMF5obvZbaR9ZveBcdYCpYK8dBsc8qphrG8sdmScTlk7vH6gqteUHAfJaklotDNd7OAN+k3uJv2OHBbvEyfxLV5NP6hy9G8XdS1DJm3sDZ4H1mHzh/cdYCvynma9rXsILXAOaRsIIuCvnBWjyU49rMdSvPSju+K+9hObe4m/Y7qWXLx7jtHhjx76nrPlYSIi57dEREBeO2Ferx2woPnubzndp9qwWc3nO7T7VgskWVyS/R1H32e6V2dMsadSGnkFyznC2Ro+swsN+8bR2Ljckv0dR99nulZ8rP0EPrD7hUVMKiGKohLTZ8Urd28EXBHtVIY1hj6aZ8L9rTkf3mnY4do/upvyY4/cGlkOy7oSeG1zO7aO/gutyh4B5RDzsY+ehBOW1zNpb1kbR38UFZ4B6VT+uj98K+CqH0f9Kp/XR++FfBSR88v2ntPtVz6BegQdjv6jlTD9p7T7Vc+gXoEHY7+o5JEQ5WPp4fVn31rclvpjvVO95q2eVj6eH1Z99a3Jb6Y71TveagsDS/0Kp9U72Kjrr6Ic0EWIuDuK/HyOP+Gz+QfBQfPt144/53L6D8jj/hs/kHwTyOP+Gz+QfBXY/ZqpLTT06p++PcaruVI6aenVP3x7jUgcVERVHb0PxryWpa8n5t/Qk+6T534Tn4q0NL8EFZSuYLa46cR/3AZZ8CLjvVKK3eTfEnzUuq8H5p3NtcfrNABGfEA28EiZrO4JiJjUqYc0gkEEEGxB2gjIg9a2cMr3wSsmjPTjdrDgeIPURcd6k/KhhjIasPYR8+3XcwbQ4GxPY7b2hyhy69bReu/tzLRNLa+n0ThdeyeJksZuyRocOriD1g3HctpVnyRYm+8tOQTGBzrTuYSQCD27R2OVmLlZadLTDo4796xIiIvNmLx2wr1eO2FB89zec7tPtWCzm853afasFkiyuSX6Oo++z3Ss+Vn6GH1h9wrDkl+jqPvs90rPlZ+hh9YfcKiq2pp3Rva9hs9hDmngQbq8dHMXbVQMlbkTk9v7rhtH9x1EKilJdBMe8mn1Xn5mWzX8Gn6rv7HqPUiOjj2AeTYjTvYPmZpmObwa7nAXN/uOo9StErXrqFkzWh4vqvbI07w5rg4EezsJWwVFfPL9p7T7Vc+gXoEHY7+o5Uw/ae0+1XPoF6BB2O/qOVkRDlY+nh9WffWtyW+mO9U73mrZ5WPp4fVn31rclvpjvVO95qCwtK3kUdQWkgiNxBBsRlxCpb9oz/x5fzX/ABVz6X+hVPqnexUekDZ/aM/8eX81/wAUdiU/8eX81/xWsvHf54Ko+iAqS009Oqfvj3Gq7QqS009Oqfvj3GqQrioiKo/aipXSyMjjF3vcGtHWf7Db2BXfRU8VFSht7RwsJc477C7ndpNz3qHcl2B+dVPG27Ir8Njnf8e4r8+VfHsm0jDts+W3Da1vf53cOKyx09S0VY3v0rtA8dxR1TPJM/656I/daMmt7h+t1oIpbyb4D5RU848Xigs48HP2tb3ecewcV1bTGOu/EOdETe2vtYWgWA+S0w1h89L05OIuMm9w/UlSREXItabTMy6daxWNQIiLFReO2Ferx2woPnubzndp9qwWc3nO7T7VgskWVyS/R1H32e6Vnys/Qw+sPuFQDDsYqIARBM6MON3aurmRlvBXuI4zUTgNnmdIGm4DtXI2tuAUVoIiKotnk6x/n4eZkPzsIAz2uZsB6yNh7uKlxXz/AENbJC8PieWPFwHN22O3aun/APLK77XJ4M/6qaVxn7T2n2q59AvQIOx39RypcrqUekVXEwMjqHtY3Y0BthnfeOJREl5WPp4fVn31rclvpjvVO95qjWI4nNOQ6eV0haLAutkL3tkAscPxCWB2vDIWOItcWvbhmDwQXPpf6FU+qd7FR66tTpLWSNcx9S9zHCzgQ2xB3ZNXKQF47/PBeoqPocKktNPTqn749xqf/LK77XJ4M/6rlVVS+R7nyOLnuN3ONrk2tu7FFfkt7BMMdUzshZtecz+60Zud3D9bLRVp8mmB81CZ3j5yYdG+6Pd/Mc+yyIkVfUxUVKXWtHCwBrRvsLNaOsmw71Q1dVvmkfLIbvkcXO7TuHUNg7FNOVPHuclFMw9CE3ktvkI2fhB8SeCgi6PFx9a9p+ZaPIv2tqPiGUUZcQ1oJc4hrQNpJNgPFX1orgopKZkQtredIRvedp7Nw6gFAOSvAeclNS8dCLox33vIzP4QfF3UrWXjy8m56R4evGpqO0iIi020IiIC8dsK9XjthQfPc3nO7T7Vgs5vOd2n2rBZIIiICIiAiIgIiICIiAiIgIiICIiDsaJ4MaqobGR82OnIf9o3dp2d/UrW0pxhtHSukAGsBqRN3FxFmi3AbewLT0CwPyanBeLSy2e/iB9VvcD4kqveUbHvKaksYbxQXY3gX/Wd49EdnWvTDj9S+vDzy36V/UWkeXEucSXOJJJ2kk3J8V+1BRvmkZFGLvkcGjv3nqAzPYtdWZyUYDYOq5Bm67Ir8Njnd56PceK6WW8Y67aOOne2k6wbDmU8McMfmsFr8TtJPWTc963URciZ37y6cRr2ERFAREQEREFEaRYc6nqZY3C3SLm9bXElpHdl3Fc5XpjuAwVbQ2ZlyPNcDZ7ew/2OSiruTGO+VVIB1saVditUVk/JjH9qf+W34p8mMf2p/wCW34oitkVk/JjH9qf+W34p8mMf2p/5bfigrZFZPyYx/an/AJbfinyYx/an/lt+KCtkVk/JjH9qf+W34p8mMf2p/wCW34oK2RWT8mMf2p/5bfinyYx/an/lt+KCtkVk/JjH9qf+W34p8mMf2p/5bfigrZFZPyYx/an/AJbfinyYx/an/lt+KCtlJtAcE8pqA5wvFDZ7uBd9VviL9g61I/kxj+1P/Lb8VK9HMEZSQiJhLsy5ziAC4nebdVh3Irm6f495LTHUNppbsj4jLpO7h+pCpIK5tJ9CfLJucfVPaA0NawMaQ0bTtO0nPw4Lm0/JbADd9TK4cA1rf1zW7gy48dfn3amXHe9vj2V9o7gslXM2KMG1wZHbmMvmT18BvKvukpmxsbGwarGNDWgbgBYLXwrCoadmpBGGN322k8STm49ZW6vDPm9Sfx64sXpx+iIi8HsIiICIiAiIgIiICIiAiIgIiICIiAiIgIiICIiAiIgIiICIiAiIgIiICIiDwqotEMflp5teVz3U8j+aeXOLg13nA5nK1/C/BW6VW2hGEsqqOrif9aW7T+64MFj/AJuuqOvypTObSxlj3NvMM2uIy5qXeCpBUYtDTwMfPIGAtaBe5JOqDkBmSqwxrFXmiFJPlPTTAZ7SwRyAdtshfgWqW6RTU3OUjXwSVFSGNMUTHWbbI3cCbG5bv/dKDrYZpjRzvEcc3TOTQ5jm3PAEi1+pcDSLS4MrYWx1BEMbi2pAabXDrZ5XPctDTSoqXupXTUrIAJQGESNfIcwbEtyAHC+1dLSyJv7ToOiOkTfIZ9IbeKDframmmqaOUVcjS4a0UbWu1JBrHzssu9dfGdIqalsJ5Q1xzDQC51uNhmB1qNaTtAxSgAAAG4Cw88rHRGJs2I10soBkjfqs1s9Ua725dgY0X6zxQSbBtJKWqJEMoLhnqkFrrcbOGY7FhU6U0kbpWvmDXQ2DwWu2nYBl0j2XUc04ibFWUU0QDZXSBrrZFw12DPjk4i6x0fpWPxesc5oJjzbfcTqi/bb2oJPguktNVEthku4C5a5pa63EAjMdiwxjSqkpnaksvT3ta0uI7bDLvUerow3G4C0W14yXWyudSQZ+A8F7QVkYqqh1BRSTy6xEsr5WtYDrG4aXnLPhwCglGEY5T1TSYJA7V84WLXC/FpF1HeS6ZzoZ9ZznETEDWcXf+NnFaOi7pP2rUc7GyN5iJcxhu0fR2zsLnieJK2+Sn6Cf15/psVHV5QJC2hlLXFpuzMEg/SN3hflgWMxQUNI6okI5xrWgkOcS432kXPeVnyh+gS9rP6jVENIW3wvDxxLR4tcgmMum1C2TmzOLg2Lg1xYD94C3fsXUxPF4KdgfNK1rTs3l2V8gMz3Lhab0MTcOe1sbQIwzUAHm9Noy7iVyqnBZqikw+WFzDLDEwhkhyf0WHfkTcb9vEKCRYXphRzvEcc3TOTQ5rm36gSLE9W1R3FdMWivi1KhwpmAtmGqbaw5wbLXOersWOIYuNeL9qYdzeq4akzHXaDcHcdgte2sdi/bHIm/tijAa2zmEnIWPRmzPFUdGoqKZ9bTy+VyBxi12RAO5t7NV51jlttfbwC49Ppqzy97nVLvIzH0BqG2vZm7V1v31tYq0DGqUAZc1a27ZKsKKBv7bmbqt1eZ2aot5sO5BLIMZhfO6Br7ytGs5uq7IWB22t9YL2qxiGOaOF77Sy+YNVxvt3gWGzeothf8ArdT6oe7Emk/+rUHYfa5Qah02j8v1vKXeRc3s1DbW1eGrrbVMcVx6np2NfNKGh4u0WJc7saBfeorzDf23q6jdXmdmqLeZwWnNNK7Fpy2lFQ6FobGwyNYGDVYdYa2R84/zKiZYLpHTVVxDLdwzLSC11uNjtHWF1lX2IUlbLV09QKEQPY8B7hUQnXaXAG4DgTZpcN+1WCoCIiDwrgaH6Puo2SNdIH84/XyaRbogWzPUpAiCJaX6GCre2SOQRvtqvJaSHDdsO0bPDgv0xzReSSSGennEdRCwMuW3a4AEd3nOGw3BUpRBB8W0RrKgNfLWtdMwgsHN6sTRv2Zk3Aztusuhj2jU05p5W1DWVMAzdqdBxyJIG7Mde1ShEEYn0cmknpJ5J2ufALP6BGudYm4tsXmK6MSeUGpo6jmZnCzw5usx+zaN2wXyOy+RUoRBFcN0XlNQ2prajnpWfRta3Vjb19fgO/JbeE4A6KsqKkyAifY0Agt2bTv2Lvog4FXo+59fFV84A2NuqWapucnjbf8A3fouZFotV08shoqtjIpXFzmvj1i0nhxt3KZIgh2G6J1ENWKgVQkDxaYvZ03XtcC2QFwLcNi6Wh+AOo45GOkD9eTXuGkW6LW2zPUu+uVBpDTPnNO2W8wJBbqu2t2i9rEjt3FB7pLhZqad8LXBpdq5kXAs4O2DsXGxHRF8lJTU4maDAQS7VNnWBGQvltUtRBzNIcMNRTPhDg0v1cyLgWcHbO5ceu0QL4KZrZyyopWtayRoyNgNovxAPxUixGujgjdJK7VY21zYnaQNgz2lZ0dUyWNkkZux7Q5psRcEXGRzQROfRerqS1tdVsdCx2tqRx21rZZkgWyJG/b3rc0j0akmmiqKecRSxDVGszWFs/7OcNh27lJkQRo6Oyuq6epfM0mKMMeNQjWdZwJGdhm7YvxxXRmc1ZqqWpbG9zQxwczWysAbduq3Lq2qVogiuM6MzOqRVUlQI5tUNeHNu11ha/hbK24L8Y9EpzVQ1M1UJJGG7+hYbwGsA80C/fmpgiCLY5ozM+qFVS1Ail1dQ6zNYbCL+G625Z4zo1I+VlRTz81UtaGudq3Y8W3jd+u7gCpMiCLUOjU752T11QJXRfRsY3VjaePX4bh2KUoiAiIgIiICIiAiIgLmaRY0ykhMrwTmGtaNrnHd+hN+pdNQrlRhdzMMlrsjlBeOoiwPjl+JB6/HsTbHz76KLmbaxYHu50N23OfDqv1BbOL6YBtHHVQMDg94YWvJGrk64Nt4LV063HaYUzpudYYyw26Qu4kebbjusq1qqZzMGaXbJKgvb93mi2/eWk96oluIaS17I/KRRximyNnvPO6pIs42Nm3uNxtdSvC65s8McrLhsjQ4A7RfcezYuTpf/p83qx7WrPQf0Gn+5/yKg38bxAQQSSn6jSR1nY0d5IHeqwGHyU9NTYgLmXnjI/ra45dxsfzFJOUaodK6nooz05nhzuoX1W36r3P4FjVaL4i+HmXVkRi1Q0M5oAWbawB1bjYFRKcQxqKKmNQ43j1Q5ttrta2qB1m4UfpdIMRcwVBoo/JiNbVDzz2pt1hc2OWdrAlRgVD5sJfFnr0kjdYb+bufdJP8im9HpLSikbJzrABGAWaw1tYNtqau298rIOTT6VunoKieSCJ3NvawMNyxwPNm5v8Ae/QL9K/Sx1PTUMjYGBs7WlzW3AY2zCQwDqcbDqCjWCn/AOorfXN/9K2cZ9Gwf/8AP/0oO1iek1fThs01HG2ncQNUPJlbf943sDbda18rrqaQ6UCBkPNM52aotzTL2uDaxPiBbf4rX5S/QX/fj95cDE3iGowuok+hEMbCbXAOof8AuD+E8EHTxLSXEKWMvqaSLpWDHRvJa11/NeLk7L5jK6lWEVZlgikIAMjGuIGwXF1FeUTGYHUhjZKx75CwtDHB1gHBxcbbBlt4lSLRf0On9Uz3QoOoiIgIiICIiAiIgIiICIiAiIgLCaJrmlr2hzSLEEXBHWCs0QR5mhNAH6/kzb8C55b/ACl1rdWxdPEsJhnjEc0YdGCCG3IAsCB5pG4lbyIPwq6NkkZjkbrRuFiLnMd2aUVIyJjY426rGizRcmw71+6INB2DwGcVBjBmAsHkuyGqW5C9thO7et9EQcKuwgQtmlooWeUyC5Di4tf0tYgjWtc527VFKWtgZZ37GlFYBsbAea1+IueiL53A71ZCIIloho1qUb4qplzM/nHsucvNsCQdvRB2rtTYBTObC10QLYLc0NZ3Rta2/PzRt4Lpog1cRw+KdhjmZrMJBIuRmDcbCuFpWyWOKJsVKyopm2bLEWlzw1traufAEXsSMlJ0QVjWtjmidT0GGTRvlLdd8keoAA4O84k5XHEdisTC6TmoY4735tjWX42AF1tIgIiICIiAiIgI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7D8ADA0-B741-41D1-933D-8F192771AF21}"/>
              </a:ext>
            </a:extLst>
          </p:cNvPr>
          <p:cNvSpPr txBox="1">
            <a:spLocks/>
          </p:cNvSpPr>
          <p:nvPr/>
        </p:nvSpPr>
        <p:spPr>
          <a:xfrm>
            <a:off x="2302579" y="2992819"/>
            <a:ext cx="5049943" cy="2241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</a:rPr>
              <a:t>Questions?</a:t>
            </a:r>
            <a:endParaRPr kumimoji="0" lang="en-US" sz="5400" b="1" i="0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7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37" y="1462087"/>
            <a:ext cx="8363495" cy="441063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Metacognitive judgments </a:t>
            </a:r>
            <a:r>
              <a:rPr lang="en-US" sz="2400" dirty="0">
                <a:solidFill>
                  <a:schemeClr val="tx1"/>
                </a:solidFill>
              </a:rPr>
              <a:t>are commonly used to investigate the learning process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 confident are you that you’re providing the correct answer? (retrospective)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 likely are you to remember this item pair? (prospective)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000" dirty="0"/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22F02-C965-4EAA-AE0E-64535F2E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solidFill>
                  <a:schemeClr val="tx1"/>
                </a:solidFill>
              </a:rPr>
              <a:pPr/>
              <a:t>2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4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7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Judgments of Learning (JOLs)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55" y="1462087"/>
            <a:ext cx="8363495" cy="4410636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1"/>
                </a:solidFill>
              </a:rPr>
              <a:t>Participants study cue-target pairs (e.g., </a:t>
            </a:r>
            <a:r>
              <a:rPr lang="en-US" sz="2300" b="1" dirty="0">
                <a:solidFill>
                  <a:schemeClr val="tx1"/>
                </a:solidFill>
              </a:rPr>
              <a:t>mouse</a:t>
            </a:r>
            <a:r>
              <a:rPr lang="en-US" sz="2300" dirty="0">
                <a:solidFill>
                  <a:schemeClr val="tx1"/>
                </a:solidFill>
              </a:rPr>
              <a:t>-</a:t>
            </a:r>
            <a:r>
              <a:rPr lang="en-US" sz="2300" b="1" dirty="0">
                <a:solidFill>
                  <a:schemeClr val="accent1"/>
                </a:solidFill>
              </a:rPr>
              <a:t>cheese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endParaRPr lang="en-US" sz="2300" dirty="0">
              <a:solidFill>
                <a:schemeClr val="tx1"/>
              </a:solidFill>
            </a:endParaRPr>
          </a:p>
          <a:p>
            <a:r>
              <a:rPr lang="en-US" sz="2300" dirty="0">
                <a:solidFill>
                  <a:schemeClr val="tx1"/>
                </a:solidFill>
              </a:rPr>
              <a:t>Estimate their ability to recall the </a:t>
            </a:r>
            <a:r>
              <a:rPr lang="en-US" sz="2300" b="1" dirty="0">
                <a:solidFill>
                  <a:schemeClr val="accent1"/>
                </a:solidFill>
              </a:rPr>
              <a:t>target</a:t>
            </a:r>
            <a:r>
              <a:rPr lang="en-US" sz="2300" dirty="0">
                <a:solidFill>
                  <a:schemeClr val="tx1"/>
                </a:solidFill>
              </a:rPr>
              <a:t> item </a:t>
            </a:r>
            <a:r>
              <a:rPr lang="en-US" sz="2300" dirty="0"/>
              <a:t>i</a:t>
            </a:r>
            <a:r>
              <a:rPr lang="en-US" sz="2300" dirty="0">
                <a:solidFill>
                  <a:schemeClr val="tx1"/>
                </a:solidFill>
              </a:rPr>
              <a:t>f shown only the </a:t>
            </a:r>
            <a:r>
              <a:rPr lang="en-US" sz="2300" b="1" dirty="0">
                <a:solidFill>
                  <a:schemeClr val="tx1"/>
                </a:solidFill>
              </a:rPr>
              <a:t>cue</a:t>
            </a:r>
            <a:r>
              <a:rPr lang="en-US" sz="2300" dirty="0">
                <a:solidFill>
                  <a:schemeClr val="tx1"/>
                </a:solidFill>
              </a:rPr>
              <a:t> (e.g., </a:t>
            </a:r>
            <a:r>
              <a:rPr lang="en-US" sz="2300" b="1" dirty="0">
                <a:solidFill>
                  <a:schemeClr val="tx1"/>
                </a:solidFill>
              </a:rPr>
              <a:t>mouse</a:t>
            </a:r>
            <a:r>
              <a:rPr lang="en-US" sz="2300" dirty="0">
                <a:solidFill>
                  <a:schemeClr val="tx1"/>
                </a:solidFill>
              </a:rPr>
              <a:t> - </a:t>
            </a:r>
            <a:r>
              <a:rPr lang="en-US" sz="2300" b="1" dirty="0">
                <a:solidFill>
                  <a:schemeClr val="accent1"/>
                </a:solidFill>
              </a:rPr>
              <a:t>?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Typically use 0-100 rating scale but can also use Likert scale or binary ratings</a:t>
            </a:r>
          </a:p>
          <a:p>
            <a:endParaRPr lang="en-US" sz="2400" dirty="0"/>
          </a:p>
          <a:p>
            <a:r>
              <a:rPr lang="en-US" sz="2400" dirty="0"/>
              <a:t>Scale JOLs are most common!</a:t>
            </a:r>
          </a:p>
          <a:p>
            <a:pPr lvl="1"/>
            <a:r>
              <a:rPr lang="en-US" sz="2000" dirty="0"/>
              <a:t>Easy to compare with percent correct recall!</a:t>
            </a:r>
          </a:p>
          <a:p>
            <a:pPr lvl="1"/>
            <a:r>
              <a:rPr lang="en-US" sz="2000" dirty="0"/>
              <a:t>Compare </a:t>
            </a:r>
            <a:r>
              <a:rPr lang="en-US" sz="2000" b="1" dirty="0"/>
              <a:t>predicted recall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chemeClr val="accent1"/>
                </a:solidFill>
              </a:rPr>
              <a:t>actual recall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1BE5-C629-46B5-982A-DB12C00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solidFill>
                  <a:schemeClr val="tx1"/>
                </a:solidFill>
              </a:rPr>
              <a:pPr/>
              <a:t>3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02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3" y="-103460"/>
            <a:ext cx="7886700" cy="1325563"/>
          </a:xfrm>
        </p:spPr>
        <p:txBody>
          <a:bodyPr/>
          <a:lstStyle/>
          <a:p>
            <a:r>
              <a:rPr lang="en-US" b="1" dirty="0"/>
              <a:t>What influences JOL accuracy?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3" y="1222103"/>
            <a:ext cx="8665640" cy="3530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Word Associations </a:t>
            </a:r>
            <a:r>
              <a:rPr lang="en-US" sz="2400" dirty="0"/>
              <a:t>can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influence memory</a:t>
            </a:r>
          </a:p>
          <a:p>
            <a:endParaRPr lang="en-US" sz="2400" dirty="0"/>
          </a:p>
          <a:p>
            <a:r>
              <a:rPr lang="en-US" sz="2400" dirty="0"/>
              <a:t>Words become associated through use in language or similarity in meaning</a:t>
            </a:r>
          </a:p>
          <a:p>
            <a:endParaRPr lang="en-US" sz="2400" dirty="0"/>
          </a:p>
          <a:p>
            <a:pPr lvl="1"/>
            <a:r>
              <a:rPr lang="en-US" sz="2000" dirty="0"/>
              <a:t>Compound words like </a:t>
            </a:r>
            <a:r>
              <a:rPr lang="en-US" sz="2000" b="1" dirty="0">
                <a:solidFill>
                  <a:schemeClr val="accent1"/>
                </a:solidFill>
              </a:rPr>
              <a:t>Mailbox</a:t>
            </a:r>
          </a:p>
          <a:p>
            <a:pPr lvl="1"/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2000" dirty="0"/>
              <a:t>Sets of objects like </a:t>
            </a:r>
            <a:r>
              <a:rPr lang="en-US" sz="2000" b="1" dirty="0">
                <a:solidFill>
                  <a:schemeClr val="accent1"/>
                </a:solidFill>
              </a:rPr>
              <a:t>Table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Chair</a:t>
            </a:r>
          </a:p>
          <a:p>
            <a:pPr lvl="1"/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2000" dirty="0"/>
              <a:t>Opposites like </a:t>
            </a:r>
            <a:r>
              <a:rPr lang="en-US" sz="2000" b="1" dirty="0">
                <a:solidFill>
                  <a:schemeClr val="accent1"/>
                </a:solidFill>
              </a:rPr>
              <a:t>On </a:t>
            </a:r>
            <a:r>
              <a:rPr lang="en-US" sz="2000" dirty="0"/>
              <a:t>and</a:t>
            </a:r>
            <a:r>
              <a:rPr lang="en-US" sz="2000" b="1" dirty="0">
                <a:solidFill>
                  <a:schemeClr val="accent1"/>
                </a:solidFill>
              </a:rPr>
              <a:t> Off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0D031-05DC-4BC0-9FCD-A7621DB1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4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6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3" y="-103460"/>
            <a:ext cx="7886700" cy="1325563"/>
          </a:xfrm>
        </p:spPr>
        <p:txBody>
          <a:bodyPr/>
          <a:lstStyle/>
          <a:p>
            <a:r>
              <a:rPr lang="en-US" b="1" dirty="0"/>
              <a:t>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3" y="1222103"/>
            <a:ext cx="8665640" cy="3530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Memory is affected by more than just the presence of associations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Association </a:t>
            </a:r>
            <a:r>
              <a:rPr lang="en-US" sz="2400" b="1" dirty="0">
                <a:solidFill>
                  <a:schemeClr val="accent1"/>
                </a:solidFill>
              </a:rPr>
              <a:t>Strength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Direction </a:t>
            </a:r>
            <a:r>
              <a:rPr lang="en-US" sz="2400" dirty="0">
                <a:solidFill>
                  <a:schemeClr val="tx1"/>
                </a:solidFill>
              </a:rPr>
              <a:t>also impact memory!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Strength</a:t>
            </a:r>
            <a:r>
              <a:rPr lang="en-US" sz="2400" dirty="0">
                <a:solidFill>
                  <a:schemeClr val="tx1"/>
                </a:solidFill>
              </a:rPr>
              <a:t> is measured by </a:t>
            </a:r>
            <a:r>
              <a:rPr lang="en-US" sz="2400" b="1" dirty="0">
                <a:solidFill>
                  <a:schemeClr val="tx1"/>
                </a:solidFill>
              </a:rPr>
              <a:t>Forward Strength (FSG)</a:t>
            </a:r>
          </a:p>
          <a:p>
            <a:pPr lvl="1"/>
            <a:r>
              <a:rPr lang="en-US" sz="2000" dirty="0"/>
              <a:t>Probability that cue elicits target as response</a:t>
            </a:r>
          </a:p>
          <a:p>
            <a:pPr lvl="1"/>
            <a:r>
              <a:rPr lang="en-US" sz="2000" dirty="0"/>
              <a:t>Free association norms </a:t>
            </a:r>
            <a:r>
              <a:rPr lang="en-US" sz="1600" dirty="0"/>
              <a:t>(e.g., Small World of Words; De </a:t>
            </a:r>
            <a:r>
              <a:rPr lang="en-US" sz="1600" dirty="0" err="1"/>
              <a:t>Deyne</a:t>
            </a:r>
            <a:r>
              <a:rPr lang="en-US" sz="1600" dirty="0"/>
              <a:t> et al, 2019)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/>
              <a:t>Generated through </a:t>
            </a:r>
            <a:r>
              <a:rPr lang="en-US" sz="2400" b="1" dirty="0">
                <a:solidFill>
                  <a:schemeClr val="accent1"/>
                </a:solidFill>
              </a:rPr>
              <a:t>Free Association Tasks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pPr lvl="1"/>
            <a:endParaRPr lang="en-US" sz="6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A76B5-5A51-45E0-86FD-FC9BEBD3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5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4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3" y="8900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Associative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13" y="1381317"/>
            <a:ext cx="8893307" cy="481997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Forward associates (Dog-House) are </a:t>
            </a:r>
            <a:r>
              <a:rPr lang="en-US" sz="2400" b="1" dirty="0">
                <a:solidFill>
                  <a:schemeClr val="tx1"/>
                </a:solidFill>
              </a:rPr>
              <a:t>more likely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remembered</a:t>
            </a:r>
            <a:r>
              <a:rPr lang="en-US" sz="2400" dirty="0">
                <a:solidFill>
                  <a:schemeClr val="tx1"/>
                </a:solidFill>
              </a:rPr>
              <a:t> because the target is a </a:t>
            </a:r>
            <a:r>
              <a:rPr lang="en-US" sz="2400" b="1" dirty="0">
                <a:solidFill>
                  <a:schemeClr val="accent1"/>
                </a:solidFill>
              </a:rPr>
              <a:t>common response </a:t>
            </a:r>
            <a:r>
              <a:rPr lang="en-US" sz="2400" dirty="0">
                <a:solidFill>
                  <a:schemeClr val="tx1"/>
                </a:solidFill>
              </a:rPr>
              <a:t>to the cue</a:t>
            </a:r>
          </a:p>
          <a:p>
            <a:pPr marL="402336" lvl="1" indent="0">
              <a:buNone/>
            </a:pPr>
            <a:endParaRPr lang="en-US" sz="105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Forward Associates: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Dog – House</a:t>
            </a:r>
          </a:p>
          <a:p>
            <a:endParaRPr lang="en-US" sz="1050" dirty="0"/>
          </a:p>
          <a:p>
            <a:r>
              <a:rPr lang="en-US" sz="2400" b="1" dirty="0">
                <a:solidFill>
                  <a:schemeClr val="accent1"/>
                </a:solidFill>
              </a:rPr>
              <a:t>Backward Associates: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House – Dog</a:t>
            </a:r>
          </a:p>
          <a:p>
            <a:endParaRPr lang="en-US" sz="1050" dirty="0"/>
          </a:p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b="1" dirty="0">
                <a:solidFill>
                  <a:schemeClr val="tx1"/>
                </a:solidFill>
              </a:rPr>
              <a:t>backward</a:t>
            </a:r>
            <a:r>
              <a:rPr lang="en-US" sz="2400" dirty="0">
                <a:solidFill>
                  <a:schemeClr val="tx1"/>
                </a:solidFill>
              </a:rPr>
              <a:t> pairs, the target </a:t>
            </a:r>
            <a:r>
              <a:rPr lang="en-US" sz="2400" b="1" dirty="0">
                <a:solidFill>
                  <a:schemeClr val="tx1"/>
                </a:solidFill>
              </a:rPr>
              <a:t>IS NOT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accent1"/>
                </a:solidFill>
              </a:rPr>
              <a:t>common response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 the cue, even though the words are thematically related!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000" dirty="0"/>
          </a:p>
          <a:p>
            <a:pPr lvl="1"/>
            <a:endParaRPr lang="en-US" sz="500" dirty="0"/>
          </a:p>
          <a:p>
            <a:pPr marL="457200" lvl="1" indent="0">
              <a:buNone/>
            </a:pPr>
            <a:endParaRPr lang="en-US" dirty="0"/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056A85-1FEF-4FEE-8BFB-84A4DAAE8790}"/>
              </a:ext>
            </a:extLst>
          </p:cNvPr>
          <p:cNvCxnSpPr>
            <a:cxnSpLocks/>
          </p:cNvCxnSpPr>
          <p:nvPr/>
        </p:nvCxnSpPr>
        <p:spPr>
          <a:xfrm>
            <a:off x="3401047" y="2330562"/>
            <a:ext cx="5617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2783CC-04B0-4C23-BDF4-551268A8EB05}"/>
              </a:ext>
            </a:extLst>
          </p:cNvPr>
          <p:cNvCxnSpPr>
            <a:cxnSpLocks/>
          </p:cNvCxnSpPr>
          <p:nvPr/>
        </p:nvCxnSpPr>
        <p:spPr>
          <a:xfrm flipH="1">
            <a:off x="3681899" y="3039229"/>
            <a:ext cx="5617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46BD5-6061-4A06-BFBB-4EC42AF6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5112" y="640387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6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02" y="568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Associative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02" y="1336986"/>
            <a:ext cx="8665640" cy="41840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700" dirty="0"/>
          </a:p>
          <a:p>
            <a:r>
              <a:rPr lang="en-US" sz="2400" dirty="0">
                <a:solidFill>
                  <a:schemeClr val="tx1"/>
                </a:solidFill>
              </a:rPr>
              <a:t>Backward pairs like </a:t>
            </a:r>
            <a:r>
              <a:rPr lang="en-US" sz="2400" b="1" dirty="0">
                <a:solidFill>
                  <a:schemeClr val="accent1"/>
                </a:solidFill>
              </a:rPr>
              <a:t>house – dog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are </a:t>
            </a:r>
            <a:r>
              <a:rPr lang="en-US" sz="2400" b="1" dirty="0">
                <a:solidFill>
                  <a:schemeClr val="tx1"/>
                </a:solidFill>
              </a:rPr>
              <a:t>deceptive</a:t>
            </a:r>
            <a:r>
              <a:rPr lang="en-US" sz="2400" dirty="0">
                <a:solidFill>
                  <a:schemeClr val="tx1"/>
                </a:solidFill>
              </a:rPr>
              <a:t>!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sz="2400" dirty="0">
                <a:solidFill>
                  <a:schemeClr val="tx1"/>
                </a:solidFill>
              </a:rPr>
              <a:t>People rate their ability to remember them highly but struggle to recall them at test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JOLs are </a:t>
            </a:r>
            <a:r>
              <a:rPr lang="en-US" sz="2000" b="1" dirty="0">
                <a:solidFill>
                  <a:schemeClr val="tx1"/>
                </a:solidFill>
              </a:rPr>
              <a:t>high</a:t>
            </a:r>
            <a:r>
              <a:rPr lang="en-US" sz="2000" dirty="0">
                <a:solidFill>
                  <a:schemeClr val="tx1"/>
                </a:solidFill>
              </a:rPr>
              <a:t> but recall is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low</a:t>
            </a:r>
            <a:r>
              <a:rPr lang="en-US" sz="2000" dirty="0"/>
              <a:t>!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sz="2400" b="1" dirty="0">
                <a:solidFill>
                  <a:schemeClr val="accent1"/>
                </a:solidFill>
              </a:rPr>
              <a:t>Illusion of Competence </a:t>
            </a:r>
            <a:r>
              <a:rPr lang="en-US" sz="2400" b="1" dirty="0"/>
              <a:t>– </a:t>
            </a:r>
            <a:r>
              <a:rPr lang="en-US" sz="2400" dirty="0">
                <a:solidFill>
                  <a:schemeClr val="tx1"/>
                </a:solidFill>
              </a:rPr>
              <a:t>occurs when JOLs overestimate recall as a function of pair direction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Koriat</a:t>
            </a:r>
            <a:r>
              <a:rPr lang="en-US" sz="1800" dirty="0">
                <a:solidFill>
                  <a:schemeClr val="tx1"/>
                </a:solidFill>
              </a:rPr>
              <a:t> &amp; Bjork, 2005)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ED363-B8CF-414B-9556-23CFBDE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3BE5-3CC9-49A8-ACA5-ACD0B729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7" y="17419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Illusion of Competence (</a:t>
            </a:r>
            <a:r>
              <a:rPr lang="en-US" sz="3600" b="1" dirty="0" err="1"/>
              <a:t>Koriat</a:t>
            </a:r>
            <a:r>
              <a:rPr lang="en-US" sz="3600" b="1" dirty="0"/>
              <a:t> &amp; Bjork, 2005 )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201AD-F56A-442B-B6A7-2252388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2141727-8DCA-4E6A-BFC6-9789F4E59DB4}"/>
              </a:ext>
            </a:extLst>
          </p:cNvPr>
          <p:cNvGraphicFramePr>
            <a:graphicFrameLocks/>
          </p:cNvGraphicFramePr>
          <p:nvPr/>
        </p:nvGraphicFramePr>
        <p:xfrm>
          <a:off x="163137" y="2070121"/>
          <a:ext cx="8698230" cy="4286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66846E39-9E90-4577-B0EB-3CC03D921EC0}"/>
              </a:ext>
            </a:extLst>
          </p:cNvPr>
          <p:cNvSpPr/>
          <p:nvPr/>
        </p:nvSpPr>
        <p:spPr>
          <a:xfrm>
            <a:off x="3921369" y="2989385"/>
            <a:ext cx="1723291" cy="175846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081E9D-1AED-4419-B926-D7A636E45A10}"/>
              </a:ext>
            </a:extLst>
          </p:cNvPr>
          <p:cNvSpPr/>
          <p:nvPr/>
        </p:nvSpPr>
        <p:spPr>
          <a:xfrm>
            <a:off x="6326546" y="3433478"/>
            <a:ext cx="1723291" cy="175846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20663B-87E6-4E57-8052-8561F17F03B9}"/>
              </a:ext>
            </a:extLst>
          </p:cNvPr>
          <p:cNvSpPr/>
          <p:nvPr/>
        </p:nvSpPr>
        <p:spPr>
          <a:xfrm>
            <a:off x="1658123" y="2549769"/>
            <a:ext cx="1723291" cy="17584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" y="18255"/>
            <a:ext cx="8284301" cy="1325563"/>
          </a:xfrm>
        </p:spPr>
        <p:txBody>
          <a:bodyPr/>
          <a:lstStyle/>
          <a:p>
            <a:r>
              <a:rPr lang="en-US" b="1" dirty="0"/>
              <a:t>Reducing the Illusion of Competence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F4C4E9-DF7A-4C26-BB0D-7EC3D8E0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133387"/>
            <a:ext cx="84575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Maxwell &amp; Huff extended to include symmetrical pairs (e.g., King-Queen)</a:t>
            </a:r>
          </a:p>
          <a:p>
            <a:endParaRPr lang="en-US" sz="2400" dirty="0"/>
          </a:p>
          <a:p>
            <a:r>
              <a:rPr lang="en-US" sz="2400" dirty="0"/>
              <a:t>Replicated Illusion of Competence across several conditions</a:t>
            </a:r>
          </a:p>
          <a:p>
            <a:pPr lvl="1"/>
            <a:r>
              <a:rPr lang="en-US" sz="2000" dirty="0"/>
              <a:t>JOLs made w/ study (made while viewing pair)</a:t>
            </a:r>
          </a:p>
          <a:p>
            <a:pPr lvl="1"/>
            <a:r>
              <a:rPr lang="en-US" sz="2000" dirty="0"/>
              <a:t>JOLs made immediately after study (pair not visible)</a:t>
            </a:r>
          </a:p>
          <a:p>
            <a:pPr lvl="1"/>
            <a:r>
              <a:rPr lang="en-US" sz="2000" dirty="0"/>
              <a:t>JOLs made after a delay</a:t>
            </a:r>
          </a:p>
          <a:p>
            <a:pPr lvl="1"/>
            <a:endParaRPr lang="en-US" sz="2000" dirty="0"/>
          </a:p>
          <a:p>
            <a:r>
              <a:rPr lang="en-US" sz="2400" dirty="0"/>
              <a:t>How can the illusion of competence be reduced?</a:t>
            </a:r>
          </a:p>
          <a:p>
            <a:pPr lvl="1"/>
            <a:r>
              <a:rPr lang="en-US" sz="2000" dirty="0"/>
              <a:t>Encoding tasks that increase recall to match JOLs?</a:t>
            </a:r>
          </a:p>
          <a:p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29CC-85B0-4906-96C3-1530A87C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9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26090</TotalTime>
  <Words>808</Words>
  <Application>Microsoft Office PowerPoint</Application>
  <PresentationFormat>On-screen Show (4:3)</PresentationFormat>
  <Paragraphs>162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1_Office Theme</vt:lpstr>
      <vt:lpstr>Item-Specific and Relational Encoding are Effective at Reducing the Illusion of Competence</vt:lpstr>
      <vt:lpstr>Introduction</vt:lpstr>
      <vt:lpstr>Judgments of Learning (JOLs)</vt:lpstr>
      <vt:lpstr>What influences JOL accuracy?</vt:lpstr>
      <vt:lpstr>Associations</vt:lpstr>
      <vt:lpstr>Associative Direction</vt:lpstr>
      <vt:lpstr>Associative Direction</vt:lpstr>
      <vt:lpstr>Illusion of Competence (Koriat &amp; Bjork, 2005 )</vt:lpstr>
      <vt:lpstr>Reducing the Illusion of Competence</vt:lpstr>
      <vt:lpstr>Item-Specific/Relational Encoding</vt:lpstr>
      <vt:lpstr>Item-Specific/Relational Encoding</vt:lpstr>
      <vt:lpstr>The Present Study</vt:lpstr>
      <vt:lpstr>Participants and Materials</vt:lpstr>
      <vt:lpstr>Procedure</vt:lpstr>
      <vt:lpstr>Results: Illusion of Competence</vt:lpstr>
      <vt:lpstr>Summary</vt:lpstr>
      <vt:lpstr>Future Directions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Nick Maxwell</dc:creator>
  <cp:lastModifiedBy>Nick Maxwell</cp:lastModifiedBy>
  <cp:revision>455</cp:revision>
  <dcterms:created xsi:type="dcterms:W3CDTF">2021-10-23T19:58:02Z</dcterms:created>
  <dcterms:modified xsi:type="dcterms:W3CDTF">2022-03-27T17:05:51Z</dcterms:modified>
</cp:coreProperties>
</file>