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461" r:id="rId4"/>
    <p:sldId id="345" r:id="rId5"/>
    <p:sldId id="303" r:id="rId6"/>
    <p:sldId id="669" r:id="rId7"/>
    <p:sldId id="668" r:id="rId8"/>
    <p:sldId id="634" r:id="rId9"/>
    <p:sldId id="501" r:id="rId10"/>
    <p:sldId id="670" r:id="rId11"/>
    <p:sldId id="665" r:id="rId12"/>
    <p:sldId id="632" r:id="rId13"/>
    <p:sldId id="578" r:id="rId14"/>
    <p:sldId id="280" r:id="rId15"/>
    <p:sldId id="471" r:id="rId16"/>
    <p:sldId id="283" r:id="rId17"/>
    <p:sldId id="591" r:id="rId18"/>
    <p:sldId id="671" r:id="rId19"/>
    <p:sldId id="5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1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8148121745409"/>
          <c:y val="6.4991406736497601E-2"/>
          <c:w val="0.78691736731664896"/>
          <c:h val="0.66762068384597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C-4F26-A826-A5498D0D5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C-4F26-A826-A5498D0D5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Pair Type</a:t>
                </a:r>
              </a:p>
            </c:rich>
          </c:tx>
          <c:layout>
            <c:manualLayout>
              <c:xMode val="edge"/>
              <c:yMode val="edge"/>
              <c:x val="0.45435967905218672"/>
              <c:y val="0.8823976094714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Mean % </a:t>
                </a:r>
                <a:r>
                  <a:rPr lang="en-US" sz="2400" b="1" baseline="0" dirty="0">
                    <a:solidFill>
                      <a:schemeClr val="accent1"/>
                    </a:solidFill>
                  </a:rPr>
                  <a:t>Response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846530845930723E-2"/>
              <c:y val="0.10658060813348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65181883287223"/>
          <c:y val="6.5481300380127574E-2"/>
          <c:w val="0.1260488251351376"/>
          <c:h val="0.2212763755221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 custT="1"/>
      <dgm:spPr/>
      <dgm:t>
        <a:bodyPr/>
        <a:lstStyle/>
        <a:p>
          <a:r>
            <a:rPr lang="en-US" sz="3800" b="1" dirty="0"/>
            <a:t>Study/JOL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 custT="1"/>
      <dgm:spPr/>
      <dgm:t>
        <a:bodyPr/>
        <a:lstStyle/>
        <a:p>
          <a:r>
            <a:rPr lang="en-US" sz="3800" b="1" dirty="0"/>
            <a:t>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 custT="1"/>
      <dgm:spPr/>
      <dgm:t>
        <a:bodyPr/>
        <a:lstStyle/>
        <a:p>
          <a:r>
            <a:rPr lang="en-US" sz="3800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 custScaleX="125215" custScaleY="145689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 custScaleX="119105" custScaleY="141915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 custScaleX="111422" custScaleY="145689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243" y="1206498"/>
          <a:ext cx="2479498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Study/JOL</a:t>
          </a:r>
        </a:p>
      </dsp:txBody>
      <dsp:txXfrm>
        <a:off x="54990" y="1257245"/>
        <a:ext cx="2378004" cy="1631152"/>
      </dsp:txXfrm>
    </dsp:sp>
    <dsp:sp modelId="{ED072CF8-EDA6-4D43-B06C-F763F1784C6B}">
      <dsp:nvSpPr>
        <dsp:cNvPr id="0" name=""/>
        <dsp:cNvSpPr/>
      </dsp:nvSpPr>
      <dsp:spPr>
        <a:xfrm>
          <a:off x="2681761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81761" y="1925494"/>
        <a:ext cx="293860" cy="294653"/>
      </dsp:txXfrm>
    </dsp:sp>
    <dsp:sp modelId="{ADD1959A-890D-4590-BDCA-C34279896A2C}">
      <dsp:nvSpPr>
        <dsp:cNvPr id="0" name=""/>
        <dsp:cNvSpPr/>
      </dsp:nvSpPr>
      <dsp:spPr>
        <a:xfrm>
          <a:off x="3275819" y="1228940"/>
          <a:ext cx="2358508" cy="168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Filler Task</a:t>
          </a:r>
        </a:p>
      </dsp:txBody>
      <dsp:txXfrm>
        <a:off x="3325252" y="1278373"/>
        <a:ext cx="2259642" cy="1588896"/>
      </dsp:txXfrm>
    </dsp:sp>
    <dsp:sp modelId="{FC7CD236-3585-4AD2-9CC8-EF1FC6023817}">
      <dsp:nvSpPr>
        <dsp:cNvPr id="0" name=""/>
        <dsp:cNvSpPr/>
      </dsp:nvSpPr>
      <dsp:spPr>
        <a:xfrm>
          <a:off x="5832347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32347" y="1925494"/>
        <a:ext cx="293860" cy="294653"/>
      </dsp:txXfrm>
    </dsp:sp>
    <dsp:sp modelId="{CC0444EB-7C5C-4395-852D-4E2A5CC837D8}">
      <dsp:nvSpPr>
        <dsp:cNvPr id="0" name=""/>
        <dsp:cNvSpPr/>
      </dsp:nvSpPr>
      <dsp:spPr>
        <a:xfrm>
          <a:off x="6426405" y="1206498"/>
          <a:ext cx="2206370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Recall</a:t>
          </a:r>
        </a:p>
      </dsp:txBody>
      <dsp:txXfrm>
        <a:off x="6477152" y="1257245"/>
        <a:ext cx="2104876" cy="1631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B53A-D084-41C5-9A8B-A1FAC49C431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717-1E1D-4D59-A70B-8D5867CC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2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4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procedure was used in the remaining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EDFE-8EB0-42E8-92EA-6CE01867B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4293-46C5-43E5-BF5E-27CF5FE20FFA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DE41-28B7-4A91-A503-51F9A94368DA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1501-5F8C-4632-87DA-0832EEF921CE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5D7-5242-4F8C-909D-EF7B591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2F51-00D8-4893-A17E-7E1637D5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EA3D-551A-4566-BF88-DF01E06E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5309-3104-4CF5-BE5B-A79D0C8ACAD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07B-2F8B-43E9-A11C-2D945D7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6724-2FA2-4950-B26E-D222CF3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ED0-9A2F-4BF8-A4A1-8756EC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49AF-0D57-4830-A0AD-DD41A5E2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DD8E-6437-47B7-8E81-A4CCBE2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8F65-3824-4E5A-B95F-97CC4353E02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F01-F99C-4C74-9F52-1ADFD3D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D081-928F-4D81-A022-82BBB50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ED-8B87-459D-AB6C-D58A2E3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4878-3BC4-4910-916B-8686F414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BF-0C4A-49AA-BE49-A967FBD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33C-45F9-46DC-9280-E6426344E7D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53A-509F-4B45-A232-5BA5BDA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4C6-D3D3-47A4-8B3A-C15B1936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77-4E1F-495B-9C85-B4D1A0A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B33-6AFF-4940-BC8A-E8DEE2D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172B-5763-4CD1-A18F-1F31B716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DF9-2E3F-4244-A35B-975673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E20-3470-470D-8E6A-40648FDA9A1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08C5-C947-4DC5-9D1C-63B754B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9201-7F8B-438F-BB37-6C7D3E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D99-3EB8-4EA6-BB61-78A1E5C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D36E-1C28-45D2-8931-B3C3C3F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E819-77A4-466D-9C6F-378DDE2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D2391-9874-4164-BB76-1EA6C0DC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746C-5B22-487D-A334-87FBAE0F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02B4E-15D9-4C4C-9DAF-CEA4711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7EF2-888F-45F9-899F-23ABBFAF4F6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83E7-917D-4B58-B8CF-85E316D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CA67-0800-4FE0-B23C-F14B47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89E-9DE7-4AAE-BC40-C88F671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0D44-78B8-42C1-ACD4-EFAE2C8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D00-4FED-409D-B0DE-45F91B2CF28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4867-F9D2-4995-B2D9-518BCA06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FD03-D4B9-44D0-BE29-932C2D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6C9CB-ACE4-4BAD-892A-56B4D3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3418-A853-439A-A9D7-B894A0A4CB0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FE8C-8D4D-4C04-834F-0503C54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1CCF-8E28-488A-9C5C-DB1E11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EC8-63EA-4E8B-9F0C-10444389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CB-C5D0-481F-A27A-F057949C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120-2543-4A7C-965F-46806318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7D7B-E54A-4A3D-8629-D85944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2AE-EDB9-47C9-BFE6-63C749A1F0F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D0A-CB6E-4603-A718-A7292BD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B3A-9DE0-4202-8CE5-51B72F83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D7B-4BF3-48F7-9EBF-F02F9DB27759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EAB-9862-484A-92C8-AFF295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D5B8-454E-418F-A2B2-1288DB35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43FC-BE15-44B9-8A40-D2D63EE2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378-B6DE-4FF1-9D5F-BB458D5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009C-B070-44EF-83A3-763E0DB7421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CCC2-1284-4901-B91B-BE82CDA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C9B5-A99C-4398-ADE9-87B549C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086-EA06-4184-8286-384F2C92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3962-CCF5-414B-8372-643C287A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EF07-FEB9-4BD1-BB0B-73746798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D855-6B61-4243-8BBD-BCF0686533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914-4367-4EE3-A7D7-6366AD2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627-E994-4AB8-ABB3-A03BFA5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B05F-5821-4076-920F-3B78B8AF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7197-4702-4808-A6C5-C8C9899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183C-57B7-4FE1-9113-5CAA942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435B-5DF1-4DB0-93B6-A8BA160945D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EA1-00D2-4FEA-A80E-15559EE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BBF-5EF9-4366-B1A6-B2A34B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C65-DCCD-4A10-B3E5-AFD75F3BB18C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DCB7-33BB-4BEF-BFA2-F3F5DB32250F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E69-B68C-4C8E-AAF4-B2F965D1C3C8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DB2B-65E3-4342-A77B-6A420C3C5736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16F-1FFE-42EF-BAE0-F1C7A320D0F7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DDC-C01B-4A9F-9C78-6D76A8DF70B6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E38-9F72-44CD-9B3A-392A9BED1095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4932-5BA1-4262-A72E-88E6E9D3CD15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9BE99-C6A7-48A7-9127-CF8A3B2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224E-2AF9-492A-B0F7-46334632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C5D-9269-4610-AC8B-49B5A3468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50E-2517-4376-A517-8272C588B96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685C-1457-458E-BFA9-11A77A21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9B-D586-435F-865C-E6D76743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D69-D595-4F9F-A267-CC23C4B9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7" y="1062212"/>
            <a:ext cx="8964386" cy="125313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Item-Specific and Relational Encoding are Effective at Reducing the Illusion of Competence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426C-10EB-4372-B0F1-7A20A6BE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263" y="5213216"/>
            <a:ext cx="6244046" cy="1455940"/>
          </a:xfrm>
        </p:spPr>
        <p:txBody>
          <a:bodyPr/>
          <a:lstStyle/>
          <a:p>
            <a:pPr algn="r"/>
            <a:r>
              <a:rPr lang="en-US" dirty="0"/>
              <a:t>Nicholas P. Maxwell, M.S.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EFBC-A9D0-4B12-AA4A-5E4093D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480"/>
            <a:ext cx="4127863" cy="19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Encoding tasks differ in the likelihood that they encourage processing of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related</a:t>
            </a:r>
            <a:r>
              <a:rPr lang="en-US" sz="2400" dirty="0"/>
              <a:t> features of study pairs</a:t>
            </a:r>
          </a:p>
        </p:txBody>
      </p:sp>
      <p:pic>
        <p:nvPicPr>
          <p:cNvPr id="5" name="Picture 4" descr="A black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2C63FE1A-8A3B-4614-B267-BAFB7F4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3" y="2205883"/>
            <a:ext cx="1985710" cy="220634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8AF6AE-4E87-4C89-8948-BD327F8E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7" y="2591095"/>
            <a:ext cx="2333591" cy="16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8A54-8399-497D-9749-6393390BA531}"/>
              </a:ext>
            </a:extLst>
          </p:cNvPr>
          <p:cNvSpPr txBox="1"/>
          <p:nvPr/>
        </p:nvSpPr>
        <p:spPr>
          <a:xfrm>
            <a:off x="506017" y="4694273"/>
            <a:ext cx="773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Item-Specific</a:t>
            </a:r>
            <a:r>
              <a:rPr lang="en-US" sz="2000" dirty="0"/>
              <a:t> – Cats have fur but turtles have shells, cats are mammals but turtles are reptiles,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C8B4-792B-4ABA-8ACF-51DC0801DA0B}"/>
              </a:ext>
            </a:extLst>
          </p:cNvPr>
          <p:cNvSpPr txBox="1"/>
          <p:nvPr/>
        </p:nvSpPr>
        <p:spPr>
          <a:xfrm>
            <a:off x="506017" y="5548946"/>
            <a:ext cx="773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– Both are living creatures, both kept as pets,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3EC3-772F-498A-9B65-723FB6E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021102"/>
            <a:ext cx="845750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Item-Specific/Relational tasks are </a:t>
            </a:r>
            <a:r>
              <a:rPr lang="en-US" sz="2400" b="1" dirty="0">
                <a:solidFill>
                  <a:schemeClr val="accent1"/>
                </a:solidFill>
              </a:rPr>
              <a:t>deep</a:t>
            </a:r>
            <a:r>
              <a:rPr lang="en-US" sz="2400" dirty="0"/>
              <a:t> encoding tasks </a:t>
            </a:r>
            <a:r>
              <a:rPr lang="en-US" sz="1800" dirty="0"/>
              <a:t>(Craik &amp; Lockhart, 1972)</a:t>
            </a:r>
          </a:p>
          <a:p>
            <a:endParaRPr lang="en-US" sz="1800" dirty="0"/>
          </a:p>
          <a:p>
            <a:r>
              <a:rPr lang="en-US" sz="2400" dirty="0"/>
              <a:t>Deep encoding tasks boost memory because they force participants to engage in greater processing at study</a:t>
            </a:r>
          </a:p>
          <a:p>
            <a:endParaRPr lang="en-US" sz="1800" dirty="0"/>
          </a:p>
          <a:p>
            <a:r>
              <a:rPr lang="en-US" sz="2400" dirty="0"/>
              <a:t>Recall is best when </a:t>
            </a:r>
            <a:r>
              <a:rPr lang="en-US" sz="2400" b="1" dirty="0">
                <a:solidFill>
                  <a:schemeClr val="accent1"/>
                </a:solidFill>
              </a:rPr>
              <a:t>both </a:t>
            </a:r>
            <a:r>
              <a:rPr lang="en-US" sz="2400" b="1" dirty="0"/>
              <a:t>item-specific</a:t>
            </a:r>
            <a:r>
              <a:rPr lang="en-US" sz="2400" dirty="0"/>
              <a:t> and </a:t>
            </a:r>
            <a:r>
              <a:rPr lang="en-US" sz="2400" b="1" dirty="0"/>
              <a:t>relational</a:t>
            </a:r>
            <a:r>
              <a:rPr lang="en-US" sz="2400" dirty="0"/>
              <a:t> strategies are used </a:t>
            </a:r>
            <a:r>
              <a:rPr lang="en-US" sz="2400" b="1" dirty="0">
                <a:solidFill>
                  <a:schemeClr val="accent1"/>
                </a:solidFill>
              </a:rPr>
              <a:t>together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613A-AFA8-43A3-B46E-8765228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9A7-01FD-4B34-A339-7007732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7419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ACD-AB21-4B4C-91A8-9C4DD3F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253331"/>
            <a:ext cx="7886700" cy="5108558"/>
          </a:xfrm>
        </p:spPr>
        <p:txBody>
          <a:bodyPr>
            <a:normAutofit/>
          </a:bodyPr>
          <a:lstStyle/>
          <a:p>
            <a:r>
              <a:rPr lang="en-US" sz="2400" b="1" dirty="0"/>
              <a:t>Goals: </a:t>
            </a:r>
          </a:p>
          <a:p>
            <a:pPr lvl="1"/>
            <a:r>
              <a:rPr lang="en-US" sz="2000" dirty="0"/>
              <a:t>Replicate the illusion of competence for backward, symmetrical, and unrelated pairs for standard JOL instructions (Control group)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Combine Item-Specific/Relational processing w/ JOLs to reduce the illusion of competence by boosting recall to match JOLs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Hypotheses:</a:t>
            </a:r>
          </a:p>
          <a:p>
            <a:pPr lvl="1"/>
            <a:r>
              <a:rPr lang="en-US" sz="2000" dirty="0"/>
              <a:t>The illusion of competence will be reduced when participants use these strategies compared to the control group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will produce greatest benefit to </a:t>
            </a:r>
            <a:r>
              <a:rPr lang="en-US" sz="2000" b="1" dirty="0"/>
              <a:t>related pairs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will produce greatest benefit to </a:t>
            </a:r>
            <a:r>
              <a:rPr lang="en-US" sz="2000" b="1" dirty="0">
                <a:solidFill>
                  <a:schemeClr val="accent1"/>
                </a:solidFill>
              </a:rPr>
              <a:t>unrelated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EFC2-A894-4D3D-AC08-5D1DDE1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7" y="188988"/>
            <a:ext cx="7886700" cy="1325563"/>
          </a:xfrm>
        </p:spPr>
        <p:txBody>
          <a:bodyPr/>
          <a:lstStyle/>
          <a:p>
            <a:r>
              <a:rPr lang="en-US" b="1" dirty="0"/>
              <a:t>Participants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A716-09D3-4154-9D4A-08A0FBE9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26" y="1514550"/>
            <a:ext cx="8673261" cy="5014837"/>
          </a:xfrm>
        </p:spPr>
        <p:txBody>
          <a:bodyPr>
            <a:normAutofit/>
          </a:bodyPr>
          <a:lstStyle/>
          <a:p>
            <a:r>
              <a:rPr lang="en-US" sz="2400" dirty="0"/>
              <a:t>88 participants (Sona)</a:t>
            </a:r>
          </a:p>
          <a:p>
            <a:pPr lvl="1"/>
            <a:r>
              <a:rPr lang="en-US" sz="2000" dirty="0"/>
              <a:t>Item-specific (Think about how items are unique; </a:t>
            </a:r>
            <a:r>
              <a:rPr lang="en-US" sz="2000" b="1" i="1" dirty="0"/>
              <a:t>n</a:t>
            </a:r>
            <a:r>
              <a:rPr lang="en-US" sz="2000" b="1" dirty="0"/>
              <a:t> = 29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Relational (Think about how items are related; </a:t>
            </a:r>
            <a:r>
              <a:rPr lang="en-US" sz="2000" b="1" i="1" dirty="0"/>
              <a:t>n</a:t>
            </a:r>
            <a:r>
              <a:rPr lang="en-US" sz="2000" b="1" dirty="0"/>
              <a:t> = 31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Control Group (Silent Reading; </a:t>
            </a:r>
            <a:r>
              <a:rPr lang="en-US" sz="2000" b="1" i="1" dirty="0"/>
              <a:t>n</a:t>
            </a:r>
            <a:r>
              <a:rPr lang="en-US" sz="2000" b="1" dirty="0"/>
              <a:t> = 28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/>
              <a:t>Materials: 180 word pairs</a:t>
            </a:r>
          </a:p>
          <a:p>
            <a:pPr lvl="1"/>
            <a:r>
              <a:rPr lang="en-US" sz="2000" dirty="0"/>
              <a:t>Forward (credit-card)</a:t>
            </a:r>
          </a:p>
          <a:p>
            <a:pPr lvl="1"/>
            <a:r>
              <a:rPr lang="en-US" sz="2000" dirty="0"/>
              <a:t>Backward (card-credit)</a:t>
            </a:r>
          </a:p>
          <a:p>
            <a:pPr lvl="1"/>
            <a:r>
              <a:rPr lang="en-US" sz="2000" dirty="0"/>
              <a:t>Symmetrical (king-queen)</a:t>
            </a:r>
          </a:p>
          <a:p>
            <a:pPr lvl="1"/>
            <a:r>
              <a:rPr lang="en-US" sz="2000" dirty="0"/>
              <a:t>Unrelated (artery-bronze)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20 non-tested buffer pairs (primacy/recency effects)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802-EBB0-4FFA-BEEA-605961D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4" y="14899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Procedure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54CC86-66EB-4E63-AD06-E98FD9A51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9706"/>
              </p:ext>
            </p:extLst>
          </p:nvPr>
        </p:nvGraphicFramePr>
        <p:xfrm>
          <a:off x="247094" y="844593"/>
          <a:ext cx="8637020" cy="414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91D2-BC99-4144-828A-92F707B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Results: Illusion of Competence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16E7-4DAE-4B22-8CDB-231106CE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-48103" y="818403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82FD9A-DAD7-4C9C-BC23-D8DB4CA1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b="260"/>
          <a:stretch/>
        </p:blipFill>
        <p:spPr bwMode="auto">
          <a:xfrm>
            <a:off x="-48103" y="4149716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4C8303-7441-46C8-B086-7B7039C7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 bwMode="auto">
          <a:xfrm>
            <a:off x="4513217" y="2478574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A7C245-E11E-44C5-9302-8C3066BBE29F}"/>
              </a:ext>
            </a:extLst>
          </p:cNvPr>
          <p:cNvSpPr/>
          <p:nvPr/>
        </p:nvSpPr>
        <p:spPr>
          <a:xfrm>
            <a:off x="337061" y="1156133"/>
            <a:ext cx="4150146" cy="1797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E478D-229E-41B3-9D44-6077CBB662BB}"/>
              </a:ext>
            </a:extLst>
          </p:cNvPr>
          <p:cNvSpPr txBox="1"/>
          <p:nvPr/>
        </p:nvSpPr>
        <p:spPr>
          <a:xfrm>
            <a:off x="4382703" y="6488668"/>
            <a:ext cx="17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Bars = 95% CI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885B9-EE0E-4BE6-82A2-3F8C4BA1DB02}"/>
              </a:ext>
            </a:extLst>
          </p:cNvPr>
          <p:cNvCxnSpPr/>
          <p:nvPr/>
        </p:nvCxnSpPr>
        <p:spPr>
          <a:xfrm>
            <a:off x="836024" y="125403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34E08-45EE-47C9-A9C2-6C6E740BF8D9}"/>
              </a:ext>
            </a:extLst>
          </p:cNvPr>
          <p:cNvCxnSpPr/>
          <p:nvPr/>
        </p:nvCxnSpPr>
        <p:spPr>
          <a:xfrm>
            <a:off x="2873829" y="107115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C6415-63DA-41A1-8C91-279EAB5FF1B6}"/>
              </a:ext>
            </a:extLst>
          </p:cNvPr>
          <p:cNvCxnSpPr/>
          <p:nvPr/>
        </p:nvCxnSpPr>
        <p:spPr>
          <a:xfrm>
            <a:off x="3905795" y="1881052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1FD03-7133-487F-8C2A-A8969A0C905A}"/>
              </a:ext>
            </a:extLst>
          </p:cNvPr>
          <p:cNvCxnSpPr/>
          <p:nvPr/>
        </p:nvCxnSpPr>
        <p:spPr>
          <a:xfrm>
            <a:off x="5403670" y="2954114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018E4-C662-4C07-8ADD-EA7298B84EC5}"/>
              </a:ext>
            </a:extLst>
          </p:cNvPr>
          <p:cNvCxnSpPr/>
          <p:nvPr/>
        </p:nvCxnSpPr>
        <p:spPr>
          <a:xfrm>
            <a:off x="7336972" y="2886700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70FAC-E3A2-40D7-B6F0-CF145FA7A92B}"/>
              </a:ext>
            </a:extLst>
          </p:cNvPr>
          <p:cNvCxnSpPr/>
          <p:nvPr/>
        </p:nvCxnSpPr>
        <p:spPr>
          <a:xfrm>
            <a:off x="8473441" y="3545379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03EC8D-DA10-4840-95D1-550393EF2047}"/>
              </a:ext>
            </a:extLst>
          </p:cNvPr>
          <p:cNvCxnSpPr/>
          <p:nvPr/>
        </p:nvCxnSpPr>
        <p:spPr>
          <a:xfrm>
            <a:off x="827317" y="4546871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458F4-A55F-4825-829D-860202DCBA72}"/>
              </a:ext>
            </a:extLst>
          </p:cNvPr>
          <p:cNvCxnSpPr/>
          <p:nvPr/>
        </p:nvCxnSpPr>
        <p:spPr>
          <a:xfrm>
            <a:off x="2873829" y="4479111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E892E-706E-46BE-B00C-DACE3B606911}"/>
              </a:ext>
            </a:extLst>
          </p:cNvPr>
          <p:cNvCxnSpPr/>
          <p:nvPr/>
        </p:nvCxnSpPr>
        <p:spPr>
          <a:xfrm>
            <a:off x="3905795" y="5155292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F80F14-A4D7-4FDA-8BAF-660C41EFCE62}"/>
              </a:ext>
            </a:extLst>
          </p:cNvPr>
          <p:cNvSpPr/>
          <p:nvPr/>
        </p:nvSpPr>
        <p:spPr>
          <a:xfrm>
            <a:off x="1797299" y="947655"/>
            <a:ext cx="877806" cy="16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45A3-E271-4476-961C-45D84CB762C2}"/>
              </a:ext>
            </a:extLst>
          </p:cNvPr>
          <p:cNvSpPr txBox="1"/>
          <p:nvPr/>
        </p:nvSpPr>
        <p:spPr>
          <a:xfrm>
            <a:off x="1706481" y="786981"/>
            <a:ext cx="15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Group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6929296-12FF-4ED8-8489-D0CD3361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AC0-C2BA-46E1-A488-5D6FA39F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887571"/>
            <a:ext cx="8567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Item-Specific/Relational strategies are effective at reducing the illusion of competence</a:t>
            </a:r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most effective for </a:t>
            </a:r>
            <a:r>
              <a:rPr lang="en-US" sz="2000" b="1" dirty="0"/>
              <a:t>backward </a:t>
            </a:r>
            <a:r>
              <a:rPr lang="en-US" sz="2000" dirty="0"/>
              <a:t>(i.e., related) associates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most effective for </a:t>
            </a:r>
            <a:r>
              <a:rPr lang="en-US" sz="2000" b="1" dirty="0">
                <a:solidFill>
                  <a:schemeClr val="accent1"/>
                </a:solidFill>
              </a:rPr>
              <a:t>unrelated</a:t>
            </a:r>
            <a:r>
              <a:rPr lang="en-US" sz="2000" dirty="0"/>
              <a:t> pairs</a:t>
            </a:r>
          </a:p>
          <a:p>
            <a:pPr lvl="1"/>
            <a:endParaRPr lang="en-US" sz="2000" dirty="0"/>
          </a:p>
          <a:p>
            <a:r>
              <a:rPr lang="en-US" sz="2400" dirty="0"/>
              <a:t>Metamemory is improved when the </a:t>
            </a:r>
            <a:r>
              <a:rPr lang="en-US" sz="2400" b="1" dirty="0"/>
              <a:t>study strategy </a:t>
            </a:r>
            <a:r>
              <a:rPr lang="en-US" sz="2400" b="1" dirty="0">
                <a:solidFill>
                  <a:schemeClr val="accent1"/>
                </a:solidFill>
              </a:rPr>
              <a:t>compliments</a:t>
            </a:r>
            <a:r>
              <a:rPr lang="en-US" sz="2400" dirty="0"/>
              <a:t> the </a:t>
            </a:r>
            <a:r>
              <a:rPr lang="en-US" sz="2400" b="1" dirty="0"/>
              <a:t>study materials</a:t>
            </a:r>
            <a:r>
              <a:rPr lang="en-US" sz="24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D390-C896-4A08-B0F6-35FADB3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688C-D07F-420D-9CF7-951B1B6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58750-BC86-4274-86D9-F5E8172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087596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“Think-Aloud” procedure</a:t>
            </a:r>
          </a:p>
          <a:p>
            <a:pPr lvl="1"/>
            <a:r>
              <a:rPr lang="en-US" sz="2000" dirty="0"/>
              <a:t>Ensure participants are engaging in the correct encoding strategy</a:t>
            </a:r>
          </a:p>
          <a:p>
            <a:endParaRPr lang="en-US" sz="2400" dirty="0"/>
          </a:p>
          <a:p>
            <a:r>
              <a:rPr lang="en-US" sz="2400" dirty="0"/>
              <a:t>Warn participants about deceptive word pairs</a:t>
            </a:r>
          </a:p>
          <a:p>
            <a:pPr lvl="1"/>
            <a:r>
              <a:rPr lang="en-US" sz="2000" dirty="0"/>
              <a:t>Could potentially reduce Illusion of Competence by reducing JOLs to match recall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134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4098" name="AutoShape 2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D8ADA0-B741-41D1-933D-8F192771AF21}"/>
              </a:ext>
            </a:extLst>
          </p:cNvPr>
          <p:cNvSpPr txBox="1">
            <a:spLocks/>
          </p:cNvSpPr>
          <p:nvPr/>
        </p:nvSpPr>
        <p:spPr>
          <a:xfrm>
            <a:off x="2302579" y="2992819"/>
            <a:ext cx="5049943" cy="224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  <a:endParaRPr kumimoji="0" lang="en-US" sz="54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37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Metacognitive judgments </a:t>
            </a:r>
            <a:r>
              <a:rPr lang="en-US" sz="2400" dirty="0">
                <a:solidFill>
                  <a:schemeClr val="tx1"/>
                </a:solidFill>
              </a:rPr>
              <a:t>are commonly used to investigate the learning process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confident are you that you’re providing the correct answer? (retrospective)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likely are you to remember this item pair? (prospective)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F02-C965-4EAA-AE0E-64535F2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Judgments of Learning (JOLs)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5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Participants study cue-target pairs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-</a:t>
            </a:r>
            <a:r>
              <a:rPr lang="en-US" sz="2300" b="1" dirty="0">
                <a:solidFill>
                  <a:schemeClr val="accent1"/>
                </a:solidFill>
              </a:rPr>
              <a:t>cheese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Estimate their ability to recall the </a:t>
            </a:r>
            <a:r>
              <a:rPr lang="en-US" sz="2300" b="1" dirty="0">
                <a:solidFill>
                  <a:schemeClr val="accent1"/>
                </a:solidFill>
              </a:rPr>
              <a:t>target</a:t>
            </a:r>
            <a:r>
              <a:rPr lang="en-US" sz="2300" dirty="0">
                <a:solidFill>
                  <a:schemeClr val="tx1"/>
                </a:solidFill>
              </a:rPr>
              <a:t> item </a:t>
            </a:r>
            <a:r>
              <a:rPr lang="en-US" sz="2300" dirty="0"/>
              <a:t>i</a:t>
            </a:r>
            <a:r>
              <a:rPr lang="en-US" sz="2300" dirty="0">
                <a:solidFill>
                  <a:schemeClr val="tx1"/>
                </a:solidFill>
              </a:rPr>
              <a:t>f shown only the </a:t>
            </a:r>
            <a:r>
              <a:rPr lang="en-US" sz="2300" b="1" dirty="0">
                <a:solidFill>
                  <a:schemeClr val="tx1"/>
                </a:solidFill>
              </a:rPr>
              <a:t>cue</a:t>
            </a:r>
            <a:r>
              <a:rPr lang="en-US" sz="2300" dirty="0">
                <a:solidFill>
                  <a:schemeClr val="tx1"/>
                </a:solidFill>
              </a:rPr>
              <a:t>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 - </a:t>
            </a:r>
            <a:r>
              <a:rPr lang="en-US" sz="2300" b="1" dirty="0">
                <a:solidFill>
                  <a:schemeClr val="accent1"/>
                </a:solidFill>
              </a:rPr>
              <a:t>?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Typically use 0-100 rating scale but can also use Likert scale or binary ratings</a:t>
            </a:r>
          </a:p>
          <a:p>
            <a:endParaRPr lang="en-US" sz="2400" dirty="0"/>
          </a:p>
          <a:p>
            <a:r>
              <a:rPr lang="en-US" sz="2400" dirty="0"/>
              <a:t>Scale JOLs are most common!</a:t>
            </a:r>
          </a:p>
          <a:p>
            <a:pPr lvl="1"/>
            <a:r>
              <a:rPr lang="en-US" sz="2000" dirty="0"/>
              <a:t>Easy to compare with percent correct recall!</a:t>
            </a:r>
          </a:p>
          <a:p>
            <a:pPr lvl="1"/>
            <a:r>
              <a:rPr lang="en-US" sz="2000" dirty="0"/>
              <a:t>Compare </a:t>
            </a:r>
            <a:r>
              <a:rPr lang="en-US" sz="2000" b="1" dirty="0"/>
              <a:t>predicted recall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1"/>
                </a:solidFill>
              </a:rPr>
              <a:t>actual recall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1BE5-C629-46B5-982A-DB12C00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What influences JOL accuracy?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Word Associations </a:t>
            </a:r>
            <a:r>
              <a:rPr lang="en-US" sz="2400" dirty="0"/>
              <a:t>can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influence memory</a:t>
            </a:r>
          </a:p>
          <a:p>
            <a:endParaRPr lang="en-US" sz="2400" dirty="0"/>
          </a:p>
          <a:p>
            <a:r>
              <a:rPr lang="en-US" sz="2400" dirty="0"/>
              <a:t>Words become associated through use in language or similarity in meaning</a:t>
            </a:r>
          </a:p>
          <a:p>
            <a:endParaRPr lang="en-US" sz="2400" dirty="0"/>
          </a:p>
          <a:p>
            <a:pPr lvl="1"/>
            <a:r>
              <a:rPr lang="en-US" sz="2000" dirty="0"/>
              <a:t>Compound words like </a:t>
            </a:r>
            <a:r>
              <a:rPr lang="en-US" sz="2000" b="1" dirty="0">
                <a:solidFill>
                  <a:schemeClr val="accent1"/>
                </a:solidFill>
              </a:rPr>
              <a:t>Mailbox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Sets of objects like </a:t>
            </a:r>
            <a:r>
              <a:rPr lang="en-US" sz="2000" b="1" dirty="0">
                <a:solidFill>
                  <a:schemeClr val="accent1"/>
                </a:solidFill>
              </a:rPr>
              <a:t>Table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Chair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Opposites like </a:t>
            </a:r>
            <a:r>
              <a:rPr lang="en-US" sz="2000" b="1" dirty="0">
                <a:solidFill>
                  <a:schemeClr val="accent1"/>
                </a:solidFill>
              </a:rPr>
              <a:t>On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1"/>
                </a:solidFill>
              </a:rPr>
              <a:t> Off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D031-05DC-4BC0-9FCD-A7621DB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Memory is affected by more than just the presence of associations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Association </a:t>
            </a:r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Direction </a:t>
            </a:r>
            <a:r>
              <a:rPr lang="en-US" sz="2400" dirty="0">
                <a:solidFill>
                  <a:schemeClr val="tx1"/>
                </a:solidFill>
              </a:rPr>
              <a:t>also impact memory!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lvl="1"/>
            <a:endParaRPr lang="en-US" sz="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76B5-5A51-45E0-86FD-FC9BEBD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8900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Strength and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13" y="1381317"/>
            <a:ext cx="8893307" cy="4819978"/>
          </a:xfrm>
        </p:spPr>
        <p:txBody>
          <a:bodyPr>
            <a:noAutofit/>
          </a:bodyPr>
          <a:lstStyle/>
          <a:p>
            <a:pPr marL="402336" lvl="1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/>
              <a:t> - Probability that cue elicits target as response</a:t>
            </a:r>
          </a:p>
          <a:p>
            <a:endParaRPr lang="en-US" sz="2400" dirty="0"/>
          </a:p>
          <a:p>
            <a:pPr lvl="1"/>
            <a:r>
              <a:rPr lang="en-US" sz="2000" b="1" dirty="0"/>
              <a:t>Dog – House</a:t>
            </a:r>
            <a:r>
              <a:rPr lang="en-US" sz="2000" dirty="0"/>
              <a:t> has a stronger association than </a:t>
            </a:r>
            <a:r>
              <a:rPr lang="en-US" sz="2000" b="1" dirty="0"/>
              <a:t>Dog - Fish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Forward Associates: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Dog – House</a:t>
            </a:r>
          </a:p>
          <a:p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Backward Associates: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House – Dog</a:t>
            </a:r>
          </a:p>
          <a:p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backward</a:t>
            </a:r>
            <a:r>
              <a:rPr lang="en-US" sz="2400" dirty="0">
                <a:solidFill>
                  <a:schemeClr val="tx1"/>
                </a:solidFill>
              </a:rPr>
              <a:t> pairs, the target </a:t>
            </a:r>
            <a:r>
              <a:rPr lang="en-US" sz="2400" b="1" dirty="0">
                <a:solidFill>
                  <a:schemeClr val="tx1"/>
                </a:solidFill>
              </a:rPr>
              <a:t>IS NOT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1"/>
                </a:solidFill>
              </a:rPr>
              <a:t>common response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the cue, even though the words are thematically related!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pPr lvl="1"/>
            <a:endParaRPr lang="en-US" sz="500" dirty="0"/>
          </a:p>
          <a:p>
            <a:pPr marL="457200" lvl="1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056A85-1FEF-4FEE-8BFB-84A4DAAE8790}"/>
              </a:ext>
            </a:extLst>
          </p:cNvPr>
          <p:cNvCxnSpPr>
            <a:cxnSpLocks/>
          </p:cNvCxnSpPr>
          <p:nvPr/>
        </p:nvCxnSpPr>
        <p:spPr>
          <a:xfrm>
            <a:off x="3347288" y="3133450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783CC-04B0-4C23-BDF4-551268A8EB05}"/>
              </a:ext>
            </a:extLst>
          </p:cNvPr>
          <p:cNvCxnSpPr>
            <a:cxnSpLocks/>
          </p:cNvCxnSpPr>
          <p:nvPr/>
        </p:nvCxnSpPr>
        <p:spPr>
          <a:xfrm flipH="1">
            <a:off x="3525782" y="3864419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6BD5-6061-4A06-BFBB-4EC42AF6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2" y="640387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2" y="56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2" y="1336986"/>
            <a:ext cx="8665640" cy="41840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700" dirty="0"/>
          </a:p>
          <a:p>
            <a:r>
              <a:rPr lang="en-US" sz="2400" dirty="0">
                <a:solidFill>
                  <a:schemeClr val="tx1"/>
                </a:solidFill>
              </a:rPr>
              <a:t>Backward pairs like </a:t>
            </a:r>
            <a:r>
              <a:rPr lang="en-US" sz="2400" b="1" dirty="0">
                <a:solidFill>
                  <a:schemeClr val="accent1"/>
                </a:solidFill>
              </a:rPr>
              <a:t>house – dog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deceptive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People rate their ability to remember them highly but struggle to recall them at test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JOLs are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 but recall is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low</a:t>
            </a:r>
            <a:r>
              <a:rPr lang="en-US" sz="2000" dirty="0"/>
              <a:t>!</a:t>
            </a:r>
          </a:p>
          <a:p>
            <a:pPr lvl="1"/>
            <a:r>
              <a:rPr lang="en-US" sz="2000" dirty="0"/>
              <a:t>Memory predictions don’t match actual memory!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Illusion of Competence </a:t>
            </a:r>
            <a:r>
              <a:rPr lang="en-US" sz="2400" b="1" dirty="0"/>
              <a:t>– </a:t>
            </a:r>
            <a:r>
              <a:rPr lang="en-US" sz="2400" dirty="0">
                <a:solidFill>
                  <a:schemeClr val="tx1"/>
                </a:solidFill>
              </a:rPr>
              <a:t>occurs when JOLs overestimate recall as a function of pair direction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Koriat</a:t>
            </a:r>
            <a:r>
              <a:rPr lang="en-US" sz="1800" dirty="0">
                <a:solidFill>
                  <a:schemeClr val="tx1"/>
                </a:solidFill>
              </a:rPr>
              <a:t> &amp; Bjork, 2005)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D363-B8CF-414B-9556-23CFBDE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BE5-3CC9-49A8-ACA5-ACD0B729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7419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Illusion of Competence (</a:t>
            </a:r>
            <a:r>
              <a:rPr lang="en-US" sz="3600" b="1" dirty="0" err="1"/>
              <a:t>Koriat</a:t>
            </a:r>
            <a:r>
              <a:rPr lang="en-US" sz="3600" b="1" dirty="0"/>
              <a:t> &amp; Bjork, 2005 )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01AD-F56A-442B-B6A7-2252388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2141727-8DCA-4E6A-BFC6-9789F4E59DB4}"/>
              </a:ext>
            </a:extLst>
          </p:cNvPr>
          <p:cNvGraphicFramePr>
            <a:graphicFrameLocks/>
          </p:cNvGraphicFramePr>
          <p:nvPr/>
        </p:nvGraphicFramePr>
        <p:xfrm>
          <a:off x="163137" y="2070121"/>
          <a:ext cx="8698230" cy="428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6846E39-9E90-4577-B0EB-3CC03D921EC0}"/>
              </a:ext>
            </a:extLst>
          </p:cNvPr>
          <p:cNvSpPr/>
          <p:nvPr/>
        </p:nvSpPr>
        <p:spPr>
          <a:xfrm>
            <a:off x="3921369" y="2989385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81E9D-1AED-4419-B926-D7A636E45A10}"/>
              </a:ext>
            </a:extLst>
          </p:cNvPr>
          <p:cNvSpPr/>
          <p:nvPr/>
        </p:nvSpPr>
        <p:spPr>
          <a:xfrm>
            <a:off x="6326546" y="3433478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20663B-87E6-4E57-8052-8561F17F03B9}"/>
              </a:ext>
            </a:extLst>
          </p:cNvPr>
          <p:cNvSpPr/>
          <p:nvPr/>
        </p:nvSpPr>
        <p:spPr>
          <a:xfrm>
            <a:off x="1658123" y="2549769"/>
            <a:ext cx="1723291" cy="1758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8284301" cy="1325563"/>
          </a:xfrm>
        </p:spPr>
        <p:txBody>
          <a:bodyPr/>
          <a:lstStyle/>
          <a:p>
            <a:r>
              <a:rPr lang="en-US" b="1" dirty="0"/>
              <a:t>Reducing the Illusion of Competence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4C4E9-DF7A-4C26-BB0D-7EC3D8E0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Maxwell &amp; Huff extended to include symmetrical pairs (e.g., King-Queen)</a:t>
            </a:r>
          </a:p>
          <a:p>
            <a:endParaRPr lang="en-US" sz="2400" dirty="0"/>
          </a:p>
          <a:p>
            <a:r>
              <a:rPr lang="en-US" sz="2400" dirty="0"/>
              <a:t>Replicated Illusion of Competence across several conditions</a:t>
            </a:r>
          </a:p>
          <a:p>
            <a:pPr lvl="1"/>
            <a:r>
              <a:rPr lang="en-US" sz="2000" dirty="0"/>
              <a:t>JOLs made w/ study (made while viewing pair)</a:t>
            </a:r>
          </a:p>
          <a:p>
            <a:pPr lvl="1"/>
            <a:r>
              <a:rPr lang="en-US" sz="2000" dirty="0"/>
              <a:t>JOLs made immediately after study (pair not visible)</a:t>
            </a:r>
          </a:p>
          <a:p>
            <a:pPr lvl="1"/>
            <a:r>
              <a:rPr lang="en-US" sz="2000" dirty="0"/>
              <a:t>JOLs made after a delay</a:t>
            </a:r>
          </a:p>
          <a:p>
            <a:pPr lvl="1"/>
            <a:endParaRPr lang="en-US" sz="2000" dirty="0"/>
          </a:p>
          <a:p>
            <a:r>
              <a:rPr lang="en-US" sz="2400" dirty="0"/>
              <a:t>How can the illusion of competence be reduced?</a:t>
            </a:r>
          </a:p>
          <a:p>
            <a:pPr lvl="1"/>
            <a:r>
              <a:rPr lang="en-US" sz="2000" dirty="0"/>
              <a:t>Encoding tasks that increase recall to match JOLs?</a:t>
            </a:r>
          </a:p>
          <a:p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29CC-85B0-4906-96C3-1530A87C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26142</TotalTime>
  <Words>792</Words>
  <Application>Microsoft Office PowerPoint</Application>
  <PresentationFormat>On-screen Show (4:3)</PresentationFormat>
  <Paragraphs>161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Item-Specific and Relational Encoding are Effective at Reducing the Illusion of Competence</vt:lpstr>
      <vt:lpstr>Introduction</vt:lpstr>
      <vt:lpstr>Judgments of Learning (JOLs)</vt:lpstr>
      <vt:lpstr>What influences JOL accuracy?</vt:lpstr>
      <vt:lpstr>Associations</vt:lpstr>
      <vt:lpstr>Associative Strength and Direction</vt:lpstr>
      <vt:lpstr>Associative Direction</vt:lpstr>
      <vt:lpstr>Illusion of Competence (Koriat &amp; Bjork, 2005 )</vt:lpstr>
      <vt:lpstr>Reducing the Illusion of Competence</vt:lpstr>
      <vt:lpstr>Item-Specific/Relational Encoding</vt:lpstr>
      <vt:lpstr>Item-Specific/Relational Encoding</vt:lpstr>
      <vt:lpstr>The Present Study</vt:lpstr>
      <vt:lpstr>Participants and Materials</vt:lpstr>
      <vt:lpstr>Procedure</vt:lpstr>
      <vt:lpstr>Results: Illusion of Competence</vt:lpstr>
      <vt:lpstr>Summary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Maxwell</dc:creator>
  <cp:lastModifiedBy>Nicholas Maxwell</cp:lastModifiedBy>
  <cp:revision>462</cp:revision>
  <dcterms:created xsi:type="dcterms:W3CDTF">2021-10-23T19:58:02Z</dcterms:created>
  <dcterms:modified xsi:type="dcterms:W3CDTF">2022-04-13T15:40:46Z</dcterms:modified>
</cp:coreProperties>
</file>