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  <p:sldId id="261" r:id="rId4"/>
    <p:sldId id="262" r:id="rId5"/>
    <p:sldId id="263" r:id="rId6"/>
    <p:sldId id="26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Study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Arithmetic 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359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Study</a:t>
          </a:r>
        </a:p>
      </dsp:txBody>
      <dsp:txXfrm>
        <a:off x="27255" y="195968"/>
        <a:ext cx="1257078" cy="735930"/>
      </dsp:txXfrm>
    </dsp:sp>
    <dsp:sp modelId="{ED072CF8-EDA6-4D43-B06C-F763F1784C6B}">
      <dsp:nvSpPr>
        <dsp:cNvPr id="0" name=""/>
        <dsp:cNvSpPr/>
      </dsp:nvSpPr>
      <dsp:spPr>
        <a:xfrm>
          <a:off x="1437516" y="402377"/>
          <a:ext cx="276208" cy="3231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7516" y="466999"/>
        <a:ext cx="193346" cy="193867"/>
      </dsp:txXfrm>
    </dsp:sp>
    <dsp:sp modelId="{ADD1959A-890D-4590-BDCA-C34279896A2C}">
      <dsp:nvSpPr>
        <dsp:cNvPr id="0" name=""/>
        <dsp:cNvSpPr/>
      </dsp:nvSpPr>
      <dsp:spPr>
        <a:xfrm>
          <a:off x="1828378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Arithmetic Filler Task</a:t>
          </a:r>
        </a:p>
      </dsp:txBody>
      <dsp:txXfrm>
        <a:off x="1851274" y="195968"/>
        <a:ext cx="1257078" cy="735930"/>
      </dsp:txXfrm>
    </dsp:sp>
    <dsp:sp modelId="{FC7CD236-3585-4AD2-9CC8-EF1FC6023817}">
      <dsp:nvSpPr>
        <dsp:cNvPr id="0" name=""/>
        <dsp:cNvSpPr/>
      </dsp:nvSpPr>
      <dsp:spPr>
        <a:xfrm>
          <a:off x="3261535" y="402377"/>
          <a:ext cx="276208" cy="3231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1535" y="466999"/>
        <a:ext cx="193346" cy="193867"/>
      </dsp:txXfrm>
    </dsp:sp>
    <dsp:sp modelId="{CC0444EB-7C5C-4395-852D-4E2A5CC837D8}">
      <dsp:nvSpPr>
        <dsp:cNvPr id="0" name=""/>
        <dsp:cNvSpPr/>
      </dsp:nvSpPr>
      <dsp:spPr>
        <a:xfrm>
          <a:off x="3652397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Recall</a:t>
          </a:r>
        </a:p>
      </dsp:txBody>
      <dsp:txXfrm>
        <a:off x="3675293" y="195968"/>
        <a:ext cx="1257078" cy="73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65405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E4383"/>
                </a:solidFill>
              </a:rPr>
              <a:t>The Effects of Associative Direction on Judgment of Learning Reactivity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3676082"/>
            <a:ext cx="6858000" cy="785951"/>
          </a:xfrm>
        </p:spPr>
        <p:txBody>
          <a:bodyPr/>
          <a:lstStyle/>
          <a:p>
            <a:r>
              <a:rPr lang="en-US" dirty="0">
                <a:solidFill>
                  <a:srgbClr val="1E4383"/>
                </a:solidFill>
              </a:rPr>
              <a:t>Nicholas P. Maxwell &amp; Mark J. Huff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66206"/>
            <a:ext cx="2236304" cy="106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497E-C1B6-412E-BF2A-220C8EF7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2" y="66205"/>
            <a:ext cx="2509715" cy="1068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EA873-B683-42E2-AA49-5C6D4FA4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430" y="66204"/>
            <a:ext cx="1222814" cy="10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152"/>
            <a:ext cx="7886700" cy="33161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JOLs may be </a:t>
            </a:r>
            <a:r>
              <a:rPr lang="en-US" sz="2000" b="1" dirty="0">
                <a:solidFill>
                  <a:srgbClr val="1E4383"/>
                </a:solidFill>
              </a:rPr>
              <a:t>reactive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Positive Reactivity </a:t>
            </a:r>
            <a:r>
              <a:rPr lang="en-US" sz="1700" dirty="0"/>
              <a:t>– Increases in memory performance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Negative Reactivity </a:t>
            </a:r>
            <a:r>
              <a:rPr lang="en-US" sz="1700" dirty="0"/>
              <a:t>– Costs to memory performance</a:t>
            </a:r>
            <a:r>
              <a:rPr lang="en-US" sz="1700" dirty="0">
                <a:highlight>
                  <a:srgbClr val="FFFF00"/>
                </a:highlight>
              </a:rPr>
              <a:t>[ADD FIGURES]</a:t>
            </a:r>
          </a:p>
          <a:p>
            <a:pPr lvl="1">
              <a:buClr>
                <a:schemeClr val="tx1"/>
              </a:buClr>
            </a:pPr>
            <a:endParaRPr lang="en-US" sz="1700" dirty="0">
              <a:highlight>
                <a:srgbClr val="FFFF00"/>
              </a:highlight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highlight>
                  <a:srgbClr val="FFFF00"/>
                </a:highlight>
              </a:rPr>
              <a:t>[SHOW SODERSTROM vs Mitchum DATA] DESCRIBE PATTERN – INSERT FIGURE</a:t>
            </a:r>
          </a:p>
          <a:p>
            <a:pPr lvl="1">
              <a:buClr>
                <a:schemeClr val="tx1"/>
              </a:buClr>
            </a:pPr>
            <a:r>
              <a:rPr lang="en-US" sz="1700" dirty="0">
                <a:highlight>
                  <a:srgbClr val="FFFF00"/>
                </a:highlight>
              </a:rPr>
              <a:t>Changed-Goals vs Strategic Relational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20" y="39983"/>
            <a:ext cx="7886700" cy="994172"/>
          </a:xfrm>
        </p:spPr>
        <p:txBody>
          <a:bodyPr/>
          <a:lstStyle/>
          <a:p>
            <a:r>
              <a:rPr lang="en-US" dirty="0"/>
              <a:t>Overview of 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4" y="1575591"/>
            <a:ext cx="8276811" cy="3075190"/>
          </a:xfrm>
        </p:spPr>
        <p:txBody>
          <a:bodyPr/>
          <a:lstStyle/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1</a:t>
            </a:r>
            <a:r>
              <a:rPr lang="en-US" sz="1600" dirty="0"/>
              <a:t> – JOLs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highlight>
                  <a:srgbClr val="FFFF00"/>
                </a:highlight>
              </a:rPr>
              <a:t>GOAL HERE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2 </a:t>
            </a:r>
            <a:r>
              <a:rPr lang="en-US" sz="1600" dirty="0"/>
              <a:t>– JOLs vs Relational Encoding vs Vowel Counting vs No-JOL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H1: Relational encoding should mimic JOL reactivity for related pairs and should also boost recall of unrelated pairs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3 </a:t>
            </a:r>
            <a:r>
              <a:rPr lang="en-US" sz="1600" dirty="0"/>
              <a:t>– JOLs vs Frequency Judgments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H1: Frequency judgments should display the same reactivity pattern as JOLs</a:t>
            </a:r>
            <a:endParaRPr lang="en-US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4A3F86-86B3-4841-9174-D08871822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038237"/>
              </p:ext>
            </p:extLst>
          </p:nvPr>
        </p:nvGraphicFramePr>
        <p:xfrm>
          <a:off x="1749286" y="835362"/>
          <a:ext cx="4959627" cy="1127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09D123-FA16-4C1B-B7FF-287CEF4C5CAD}"/>
              </a:ext>
            </a:extLst>
          </p:cNvPr>
          <p:cNvSpPr txBox="1"/>
          <p:nvPr/>
        </p:nvSpPr>
        <p:spPr>
          <a:xfrm>
            <a:off x="309354" y="3877814"/>
            <a:ext cx="852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40</a:t>
            </a:r>
            <a:r>
              <a:rPr lang="en-US" sz="1400" b="1" dirty="0">
                <a:solidFill>
                  <a:srgbClr val="1E4383"/>
                </a:solidFill>
              </a:rPr>
              <a:t> forward</a:t>
            </a:r>
            <a:r>
              <a:rPr lang="en-US" sz="1400" dirty="0"/>
              <a:t> (e.g., Credit-Card), </a:t>
            </a:r>
            <a:r>
              <a:rPr lang="en-US" sz="1400" b="1" dirty="0">
                <a:solidFill>
                  <a:srgbClr val="1E4383"/>
                </a:solidFill>
              </a:rPr>
              <a:t>backward</a:t>
            </a:r>
            <a:r>
              <a:rPr lang="en-US" sz="1400" dirty="0"/>
              <a:t> (e.g., Card-Credit), </a:t>
            </a:r>
            <a:r>
              <a:rPr lang="en-US" sz="1400" b="1" dirty="0">
                <a:solidFill>
                  <a:srgbClr val="1E4383"/>
                </a:solidFill>
              </a:rPr>
              <a:t>symmetrical</a:t>
            </a:r>
            <a:r>
              <a:rPr lang="en-US" sz="1400" dirty="0"/>
              <a:t> (e.g., King-Queen), and </a:t>
            </a:r>
            <a:r>
              <a:rPr lang="en-US" sz="1400" b="1" dirty="0">
                <a:solidFill>
                  <a:srgbClr val="1E4383"/>
                </a:solidFill>
              </a:rPr>
              <a:t>unrelated</a:t>
            </a:r>
            <a:r>
              <a:rPr lang="en-US" sz="1400" dirty="0"/>
              <a:t> (e.g., artery-bronze) pairs were generated using the Nelson et al. (2004) free association norms.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 lists were matched on FSG, length, concreteness, and frequency.</a:t>
            </a:r>
          </a:p>
        </p:txBody>
      </p:sp>
    </p:spTree>
    <p:extLst>
      <p:ext uri="{BB962C8B-B14F-4D97-AF65-F5344CB8AC3E}">
        <p14:creationId xmlns:p14="http://schemas.microsoft.com/office/powerpoint/2010/main" val="32018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4030313" y="1279401"/>
            <a:ext cx="4293706" cy="2842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0F9B6D-E5EB-44C9-A02E-A9CB67F3E68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7319"/>
          <a:stretch/>
        </p:blipFill>
        <p:spPr bwMode="auto">
          <a:xfrm>
            <a:off x="119269" y="1269463"/>
            <a:ext cx="4102375" cy="2842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9F861-75DF-41A4-B0CC-238C79D760B2}"/>
              </a:ext>
            </a:extLst>
          </p:cNvPr>
          <p:cNvSpPr txBox="1"/>
          <p:nvPr/>
        </p:nvSpPr>
        <p:spPr>
          <a:xfrm>
            <a:off x="725557" y="4658082"/>
            <a:ext cx="30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CIs and maybe stats</a:t>
            </a:r>
          </a:p>
        </p:txBody>
      </p:sp>
    </p:spTree>
    <p:extLst>
      <p:ext uri="{BB962C8B-B14F-4D97-AF65-F5344CB8AC3E}">
        <p14:creationId xmlns:p14="http://schemas.microsoft.com/office/powerpoint/2010/main" val="6730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011847" y="646043"/>
            <a:ext cx="7503503" cy="40120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A1C12-FF02-4C10-9E28-721AE801BEDC}"/>
              </a:ext>
            </a:extLst>
          </p:cNvPr>
          <p:cNvSpPr txBox="1"/>
          <p:nvPr/>
        </p:nvSpPr>
        <p:spPr>
          <a:xfrm>
            <a:off x="725557" y="4658082"/>
            <a:ext cx="30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CIs and maybe stats</a:t>
            </a:r>
          </a:p>
        </p:txBody>
      </p:sp>
    </p:spTree>
    <p:extLst>
      <p:ext uri="{BB962C8B-B14F-4D97-AF65-F5344CB8AC3E}">
        <p14:creationId xmlns:p14="http://schemas.microsoft.com/office/powerpoint/2010/main" val="31834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Strategic relational encoding provides a better explanation of JOL reactivity than the changed-goal hypothesis or testing cues.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It’s not the act of making a JOL that results in reactivity, but the relational encoding that occurs as a byproduct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JOLs aren’t a requirement for JOL reactivity!</a:t>
            </a:r>
          </a:p>
          <a:p>
            <a:endParaRPr lang="en-US" sz="20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782C-D0B4-47E4-AA70-D5CA2DE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FF4C-B946-4209-A091-B3C1EBC2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CORRESPONDENCE </a:t>
            </a:r>
          </a:p>
        </p:txBody>
      </p:sp>
    </p:spTree>
    <p:extLst>
      <p:ext uri="{BB962C8B-B14F-4D97-AF65-F5344CB8AC3E}">
        <p14:creationId xmlns:p14="http://schemas.microsoft.com/office/powerpoint/2010/main" val="29013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</TotalTime>
  <Words>251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Effects of Associative Direction on Judgment of Learning Reactivity</vt:lpstr>
      <vt:lpstr>Introduction</vt:lpstr>
      <vt:lpstr>Overview of Experiments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Nick Maxwell</cp:lastModifiedBy>
  <cp:revision>48</cp:revision>
  <dcterms:created xsi:type="dcterms:W3CDTF">2020-09-09T13:47:10Z</dcterms:created>
  <dcterms:modified xsi:type="dcterms:W3CDTF">2020-10-07T15:31:51Z</dcterms:modified>
</cp:coreProperties>
</file>