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96" r:id="rId1"/>
  </p:sldMasterIdLst>
  <p:sldIdLst>
    <p:sldId id="257" r:id="rId2"/>
    <p:sldId id="256" r:id="rId3"/>
    <p:sldId id="264" r:id="rId4"/>
    <p:sldId id="261" r:id="rId5"/>
    <p:sldId id="259" r:id="rId6"/>
    <p:sldId id="262" r:id="rId7"/>
    <p:sldId id="263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59"/>
  </p:normalViewPr>
  <p:slideViewPr>
    <p:cSldViewPr snapToGrid="0" snapToObjects="1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BB7FE-699C-481E-8EE1-FFA5FC81EC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82DDB9-B7EA-4119-8095-99411B5A570E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Study</a:t>
          </a:r>
        </a:p>
      </dgm:t>
    </dgm:pt>
    <dgm:pt modelId="{222C0E44-7D94-4D50-A7BB-5243753FBA62}" type="parTrans" cxnId="{0E3247DF-9A83-4A8B-9FB1-AF8D01C3311C}">
      <dgm:prSet/>
      <dgm:spPr/>
      <dgm:t>
        <a:bodyPr/>
        <a:lstStyle/>
        <a:p>
          <a:endParaRPr lang="en-US"/>
        </a:p>
      </dgm:t>
    </dgm:pt>
    <dgm:pt modelId="{30736700-6595-4C44-A172-5902D195A4C5}" type="sibTrans" cxnId="{0E3247DF-9A83-4A8B-9FB1-AF8D01C3311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44F1E382-42DD-4EDB-BF7D-8076A174FB8B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Arithmetic Filler Task</a:t>
          </a:r>
        </a:p>
      </dgm:t>
    </dgm:pt>
    <dgm:pt modelId="{2D753BD0-E5F7-41E7-939C-744594957707}" type="parTrans" cxnId="{B9F748BF-5219-4684-BD00-5714556626AC}">
      <dgm:prSet/>
      <dgm:spPr/>
      <dgm:t>
        <a:bodyPr/>
        <a:lstStyle/>
        <a:p>
          <a:endParaRPr lang="en-US"/>
        </a:p>
      </dgm:t>
    </dgm:pt>
    <dgm:pt modelId="{E6BD1D8A-0CA8-4AB7-8445-AE3B4F3B67C8}" type="sibTrans" cxnId="{B9F748BF-5219-4684-BD00-5714556626AC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7B6DCE51-2C1F-4469-8447-712988C0E6B2}">
      <dgm:prSet phldrT="[Text]"/>
      <dgm:spPr>
        <a:solidFill>
          <a:srgbClr val="1E4383"/>
        </a:solidFill>
      </dgm:spPr>
      <dgm:t>
        <a:bodyPr/>
        <a:lstStyle/>
        <a:p>
          <a:r>
            <a:rPr lang="en-US" b="1" dirty="0"/>
            <a:t>Recall</a:t>
          </a:r>
        </a:p>
      </dgm:t>
    </dgm:pt>
    <dgm:pt modelId="{ECCC4349-B894-4E67-8E41-FFC45FA9B356}" type="parTrans" cxnId="{4F6D3259-1FBD-48DF-B6FF-4E6970949A45}">
      <dgm:prSet/>
      <dgm:spPr/>
      <dgm:t>
        <a:bodyPr/>
        <a:lstStyle/>
        <a:p>
          <a:endParaRPr lang="en-US"/>
        </a:p>
      </dgm:t>
    </dgm:pt>
    <dgm:pt modelId="{842F1BCF-CB4E-43C9-A8C5-76FE196A6ADB}" type="sibTrans" cxnId="{4F6D3259-1FBD-48DF-B6FF-4E6970949A45}">
      <dgm:prSet/>
      <dgm:spPr/>
      <dgm:t>
        <a:bodyPr/>
        <a:lstStyle/>
        <a:p>
          <a:endParaRPr lang="en-US"/>
        </a:p>
      </dgm:t>
    </dgm:pt>
    <dgm:pt modelId="{440BEAA8-EB9A-4417-8F8E-0A77FB0F0C77}" type="pres">
      <dgm:prSet presAssocID="{14BBB7FE-699C-481E-8EE1-FFA5FC81ECFA}" presName="Name0" presStyleCnt="0">
        <dgm:presLayoutVars>
          <dgm:dir/>
          <dgm:resizeHandles val="exact"/>
        </dgm:presLayoutVars>
      </dgm:prSet>
      <dgm:spPr/>
    </dgm:pt>
    <dgm:pt modelId="{30548DF4-F572-445E-846F-C62105D6F0D2}" type="pres">
      <dgm:prSet presAssocID="{4782DDB9-B7EA-4119-8095-99411B5A570E}" presName="node" presStyleLbl="node1" presStyleIdx="0" presStyleCnt="3">
        <dgm:presLayoutVars>
          <dgm:bulletEnabled val="1"/>
        </dgm:presLayoutVars>
      </dgm:prSet>
      <dgm:spPr/>
    </dgm:pt>
    <dgm:pt modelId="{ED072CF8-EDA6-4D43-B06C-F763F1784C6B}" type="pres">
      <dgm:prSet presAssocID="{30736700-6595-4C44-A172-5902D195A4C5}" presName="sibTrans" presStyleLbl="sibTrans2D1" presStyleIdx="0" presStyleCnt="2"/>
      <dgm:spPr/>
    </dgm:pt>
    <dgm:pt modelId="{41CC6C50-B1B1-494D-B733-C7153FA53F40}" type="pres">
      <dgm:prSet presAssocID="{30736700-6595-4C44-A172-5902D195A4C5}" presName="connectorText" presStyleLbl="sibTrans2D1" presStyleIdx="0" presStyleCnt="2"/>
      <dgm:spPr/>
    </dgm:pt>
    <dgm:pt modelId="{ADD1959A-890D-4590-BDCA-C34279896A2C}" type="pres">
      <dgm:prSet presAssocID="{44F1E382-42DD-4EDB-BF7D-8076A174FB8B}" presName="node" presStyleLbl="node1" presStyleIdx="1" presStyleCnt="3">
        <dgm:presLayoutVars>
          <dgm:bulletEnabled val="1"/>
        </dgm:presLayoutVars>
      </dgm:prSet>
      <dgm:spPr/>
    </dgm:pt>
    <dgm:pt modelId="{FC7CD236-3585-4AD2-9CC8-EF1FC6023817}" type="pres">
      <dgm:prSet presAssocID="{E6BD1D8A-0CA8-4AB7-8445-AE3B4F3B67C8}" presName="sibTrans" presStyleLbl="sibTrans2D1" presStyleIdx="1" presStyleCnt="2"/>
      <dgm:spPr/>
    </dgm:pt>
    <dgm:pt modelId="{A6E86760-0EDA-4BD5-9FDA-4CA1CE04C699}" type="pres">
      <dgm:prSet presAssocID="{E6BD1D8A-0CA8-4AB7-8445-AE3B4F3B67C8}" presName="connectorText" presStyleLbl="sibTrans2D1" presStyleIdx="1" presStyleCnt="2"/>
      <dgm:spPr/>
    </dgm:pt>
    <dgm:pt modelId="{CC0444EB-7C5C-4395-852D-4E2A5CC837D8}" type="pres">
      <dgm:prSet presAssocID="{7B6DCE51-2C1F-4469-8447-712988C0E6B2}" presName="node" presStyleLbl="node1" presStyleIdx="2" presStyleCnt="3">
        <dgm:presLayoutVars>
          <dgm:bulletEnabled val="1"/>
        </dgm:presLayoutVars>
      </dgm:prSet>
      <dgm:spPr/>
    </dgm:pt>
  </dgm:ptLst>
  <dgm:cxnLst>
    <dgm:cxn modelId="{66698207-958F-4F81-8A80-A5FDF763C9EE}" type="presOf" srcId="{44F1E382-42DD-4EDB-BF7D-8076A174FB8B}" destId="{ADD1959A-890D-4590-BDCA-C34279896A2C}" srcOrd="0" destOrd="0" presId="urn:microsoft.com/office/officeart/2005/8/layout/process1"/>
    <dgm:cxn modelId="{CEC9896C-B656-4925-A6F0-61204A2E2F98}" type="presOf" srcId="{4782DDB9-B7EA-4119-8095-99411B5A570E}" destId="{30548DF4-F572-445E-846F-C62105D6F0D2}" srcOrd="0" destOrd="0" presId="urn:microsoft.com/office/officeart/2005/8/layout/process1"/>
    <dgm:cxn modelId="{E3286B6D-E9BE-41F4-A6E4-21FED3D1653C}" type="presOf" srcId="{7B6DCE51-2C1F-4469-8447-712988C0E6B2}" destId="{CC0444EB-7C5C-4395-852D-4E2A5CC837D8}" srcOrd="0" destOrd="0" presId="urn:microsoft.com/office/officeart/2005/8/layout/process1"/>
    <dgm:cxn modelId="{FA240B6F-42C2-43C3-BAD7-9DAB33F0CBC4}" type="presOf" srcId="{E6BD1D8A-0CA8-4AB7-8445-AE3B4F3B67C8}" destId="{FC7CD236-3585-4AD2-9CC8-EF1FC6023817}" srcOrd="0" destOrd="0" presId="urn:microsoft.com/office/officeart/2005/8/layout/process1"/>
    <dgm:cxn modelId="{3B73F357-C697-495C-8734-44413C3DE581}" type="presOf" srcId="{30736700-6595-4C44-A172-5902D195A4C5}" destId="{41CC6C50-B1B1-494D-B733-C7153FA53F40}" srcOrd="1" destOrd="0" presId="urn:microsoft.com/office/officeart/2005/8/layout/process1"/>
    <dgm:cxn modelId="{4F6D3259-1FBD-48DF-B6FF-4E6970949A45}" srcId="{14BBB7FE-699C-481E-8EE1-FFA5FC81ECFA}" destId="{7B6DCE51-2C1F-4469-8447-712988C0E6B2}" srcOrd="2" destOrd="0" parTransId="{ECCC4349-B894-4E67-8E41-FFC45FA9B356}" sibTransId="{842F1BCF-CB4E-43C9-A8C5-76FE196A6ADB}"/>
    <dgm:cxn modelId="{72CFD784-5F14-4033-83DB-D26C7640D4DC}" type="presOf" srcId="{30736700-6595-4C44-A172-5902D195A4C5}" destId="{ED072CF8-EDA6-4D43-B06C-F763F1784C6B}" srcOrd="0" destOrd="0" presId="urn:microsoft.com/office/officeart/2005/8/layout/process1"/>
    <dgm:cxn modelId="{1192FFA6-F9DA-4664-A02A-051FE2A060BF}" type="presOf" srcId="{E6BD1D8A-0CA8-4AB7-8445-AE3B4F3B67C8}" destId="{A6E86760-0EDA-4BD5-9FDA-4CA1CE04C699}" srcOrd="1" destOrd="0" presId="urn:microsoft.com/office/officeart/2005/8/layout/process1"/>
    <dgm:cxn modelId="{B9F748BF-5219-4684-BD00-5714556626AC}" srcId="{14BBB7FE-699C-481E-8EE1-FFA5FC81ECFA}" destId="{44F1E382-42DD-4EDB-BF7D-8076A174FB8B}" srcOrd="1" destOrd="0" parTransId="{2D753BD0-E5F7-41E7-939C-744594957707}" sibTransId="{E6BD1D8A-0CA8-4AB7-8445-AE3B4F3B67C8}"/>
    <dgm:cxn modelId="{F56404D8-32D8-435E-A1B0-A993E012F3F5}" type="presOf" srcId="{14BBB7FE-699C-481E-8EE1-FFA5FC81ECFA}" destId="{440BEAA8-EB9A-4417-8F8E-0A77FB0F0C77}" srcOrd="0" destOrd="0" presId="urn:microsoft.com/office/officeart/2005/8/layout/process1"/>
    <dgm:cxn modelId="{0E3247DF-9A83-4A8B-9FB1-AF8D01C3311C}" srcId="{14BBB7FE-699C-481E-8EE1-FFA5FC81ECFA}" destId="{4782DDB9-B7EA-4119-8095-99411B5A570E}" srcOrd="0" destOrd="0" parTransId="{222C0E44-7D94-4D50-A7BB-5243753FBA62}" sibTransId="{30736700-6595-4C44-A172-5902D195A4C5}"/>
    <dgm:cxn modelId="{6E62C7B2-D8CB-48B0-B064-1F993DECD3A6}" type="presParOf" srcId="{440BEAA8-EB9A-4417-8F8E-0A77FB0F0C77}" destId="{30548DF4-F572-445E-846F-C62105D6F0D2}" srcOrd="0" destOrd="0" presId="urn:microsoft.com/office/officeart/2005/8/layout/process1"/>
    <dgm:cxn modelId="{5BB1E658-D34D-48F9-9771-05F747CF2AFE}" type="presParOf" srcId="{440BEAA8-EB9A-4417-8F8E-0A77FB0F0C77}" destId="{ED072CF8-EDA6-4D43-B06C-F763F1784C6B}" srcOrd="1" destOrd="0" presId="urn:microsoft.com/office/officeart/2005/8/layout/process1"/>
    <dgm:cxn modelId="{2D5D1612-82AB-405A-8B4C-F1070B793533}" type="presParOf" srcId="{ED072CF8-EDA6-4D43-B06C-F763F1784C6B}" destId="{41CC6C50-B1B1-494D-B733-C7153FA53F40}" srcOrd="0" destOrd="0" presId="urn:microsoft.com/office/officeart/2005/8/layout/process1"/>
    <dgm:cxn modelId="{CFF23A3E-39DC-4D06-B541-08CD8E552387}" type="presParOf" srcId="{440BEAA8-EB9A-4417-8F8E-0A77FB0F0C77}" destId="{ADD1959A-890D-4590-BDCA-C34279896A2C}" srcOrd="2" destOrd="0" presId="urn:microsoft.com/office/officeart/2005/8/layout/process1"/>
    <dgm:cxn modelId="{1C85C80B-4595-414F-88EF-C53C1C0BEDB8}" type="presParOf" srcId="{440BEAA8-EB9A-4417-8F8E-0A77FB0F0C77}" destId="{FC7CD236-3585-4AD2-9CC8-EF1FC6023817}" srcOrd="3" destOrd="0" presId="urn:microsoft.com/office/officeart/2005/8/layout/process1"/>
    <dgm:cxn modelId="{4DE971E0-543D-4F74-B482-DFDE10BFCA83}" type="presParOf" srcId="{FC7CD236-3585-4AD2-9CC8-EF1FC6023817}" destId="{A6E86760-0EDA-4BD5-9FDA-4CA1CE04C699}" srcOrd="0" destOrd="0" presId="urn:microsoft.com/office/officeart/2005/8/layout/process1"/>
    <dgm:cxn modelId="{050124D6-9A2D-44AF-870B-798FB523FD75}" type="presParOf" srcId="{440BEAA8-EB9A-4417-8F8E-0A77FB0F0C77}" destId="{CC0444EB-7C5C-4395-852D-4E2A5CC837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8DF4-F572-445E-846F-C62105D6F0D2}">
      <dsp:nvSpPr>
        <dsp:cNvPr id="0" name=""/>
        <dsp:cNvSpPr/>
      </dsp:nvSpPr>
      <dsp:spPr>
        <a:xfrm>
          <a:off x="4359" y="173072"/>
          <a:ext cx="1302870" cy="781722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Study</a:t>
          </a:r>
        </a:p>
      </dsp:txBody>
      <dsp:txXfrm>
        <a:off x="27255" y="195968"/>
        <a:ext cx="1257078" cy="735930"/>
      </dsp:txXfrm>
    </dsp:sp>
    <dsp:sp modelId="{ED072CF8-EDA6-4D43-B06C-F763F1784C6B}">
      <dsp:nvSpPr>
        <dsp:cNvPr id="0" name=""/>
        <dsp:cNvSpPr/>
      </dsp:nvSpPr>
      <dsp:spPr>
        <a:xfrm>
          <a:off x="1437516" y="402377"/>
          <a:ext cx="276208" cy="32311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37516" y="466999"/>
        <a:ext cx="193346" cy="193867"/>
      </dsp:txXfrm>
    </dsp:sp>
    <dsp:sp modelId="{ADD1959A-890D-4590-BDCA-C34279896A2C}">
      <dsp:nvSpPr>
        <dsp:cNvPr id="0" name=""/>
        <dsp:cNvSpPr/>
      </dsp:nvSpPr>
      <dsp:spPr>
        <a:xfrm>
          <a:off x="1828378" y="173072"/>
          <a:ext cx="1302870" cy="781722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Arithmetic Filler Task</a:t>
          </a:r>
        </a:p>
      </dsp:txBody>
      <dsp:txXfrm>
        <a:off x="1851274" y="195968"/>
        <a:ext cx="1257078" cy="735930"/>
      </dsp:txXfrm>
    </dsp:sp>
    <dsp:sp modelId="{FC7CD236-3585-4AD2-9CC8-EF1FC6023817}">
      <dsp:nvSpPr>
        <dsp:cNvPr id="0" name=""/>
        <dsp:cNvSpPr/>
      </dsp:nvSpPr>
      <dsp:spPr>
        <a:xfrm>
          <a:off x="3261535" y="402377"/>
          <a:ext cx="276208" cy="32311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61535" y="466999"/>
        <a:ext cx="193346" cy="193867"/>
      </dsp:txXfrm>
    </dsp:sp>
    <dsp:sp modelId="{CC0444EB-7C5C-4395-852D-4E2A5CC837D8}">
      <dsp:nvSpPr>
        <dsp:cNvPr id="0" name=""/>
        <dsp:cNvSpPr/>
      </dsp:nvSpPr>
      <dsp:spPr>
        <a:xfrm>
          <a:off x="3652397" y="173072"/>
          <a:ext cx="1302870" cy="781722"/>
        </a:xfrm>
        <a:prstGeom prst="roundRect">
          <a:avLst>
            <a:gd name="adj" fmla="val 10000"/>
          </a:avLst>
        </a:prstGeom>
        <a:solidFill>
          <a:srgbClr val="1E438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Recall</a:t>
          </a:r>
        </a:p>
      </dsp:txBody>
      <dsp:txXfrm>
        <a:off x="3675293" y="195968"/>
        <a:ext cx="1257078" cy="73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78-1DEA-6B42-908A-1992369F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A4E2-0078-DF4C-8B01-CF1370D4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85951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C46-1B48-D94D-8FCD-9C27E1B8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3557-5951-5E45-A1B3-ECD437BD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26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3247-EE8F-B145-A91F-F54B259C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84" y="623085"/>
            <a:ext cx="794595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AB21-0070-994A-9A7D-54BD58B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84" y="2782879"/>
            <a:ext cx="794595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3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DE82-E3FB-954D-A8A0-3218D346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4080-EC01-0843-9329-2F6080705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47CF-F4FC-F14B-BF36-EF8914B0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05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1280C-E3C4-B947-9F52-3FEE8D0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6B94-70AE-A64D-81D4-D93A3A13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07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31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7" r:id="rId1"/>
    <p:sldLayoutId id="2147493498" r:id="rId2"/>
    <p:sldLayoutId id="2147493499" r:id="rId3"/>
    <p:sldLayoutId id="2147493500" r:id="rId4"/>
    <p:sldLayoutId id="214749350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1E4383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ECCF-6CBF-F94E-AB44-41B9BBB5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65405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E4383"/>
                </a:solidFill>
              </a:rPr>
              <a:t>The Effects of Associative Direction on Judgment of Learning Reactivity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5F0E-E3EA-A541-BE0D-9B23061B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040" y="3676082"/>
            <a:ext cx="6858000" cy="785951"/>
          </a:xfrm>
        </p:spPr>
        <p:txBody>
          <a:bodyPr/>
          <a:lstStyle/>
          <a:p>
            <a:r>
              <a:rPr lang="en-US" dirty="0">
                <a:solidFill>
                  <a:srgbClr val="1E4383"/>
                </a:solidFill>
              </a:rPr>
              <a:t>Nicholas P. Maxwell &amp; Mark J. Huff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4013F-A773-4764-8953-40EE9421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" y="66206"/>
            <a:ext cx="2236304" cy="1068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A497E-C1B6-412E-BF2A-220C8EF74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862" y="66205"/>
            <a:ext cx="2509715" cy="1068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EA873-B683-42E2-AA49-5C6D4FA40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430" y="66204"/>
            <a:ext cx="1222814" cy="10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7152"/>
            <a:ext cx="7886700" cy="33161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1E4383"/>
                </a:solidFill>
              </a:rPr>
              <a:t>Metacognitive judgments </a:t>
            </a:r>
            <a:r>
              <a:rPr lang="en-US" sz="2000" dirty="0">
                <a:solidFill>
                  <a:schemeClr val="tx1"/>
                </a:solidFill>
              </a:rPr>
              <a:t>are commonly used to obtain information about the learning process</a:t>
            </a:r>
          </a:p>
          <a:p>
            <a:pPr lvl="1">
              <a:buClr>
                <a:schemeClr val="tx1"/>
              </a:buClr>
            </a:pPr>
            <a:r>
              <a:rPr lang="en-US" sz="1700" b="1" dirty="0">
                <a:solidFill>
                  <a:srgbClr val="1E4383"/>
                </a:solidFill>
              </a:rPr>
              <a:t>Judgments of Learning (JOL) </a:t>
            </a:r>
            <a:r>
              <a:rPr lang="en-US" sz="1700" dirty="0"/>
              <a:t>– How likely to respond w/ cue if shown only target at test</a:t>
            </a:r>
          </a:p>
          <a:p>
            <a:r>
              <a:rPr lang="en-US" sz="2000" dirty="0">
                <a:solidFill>
                  <a:schemeClr val="tx1"/>
                </a:solidFill>
              </a:rPr>
              <a:t>JOLs may be </a:t>
            </a:r>
            <a:r>
              <a:rPr lang="en-US" sz="2000" b="1" dirty="0">
                <a:solidFill>
                  <a:srgbClr val="1E4383"/>
                </a:solidFill>
              </a:rPr>
              <a:t>reactive</a:t>
            </a:r>
          </a:p>
          <a:p>
            <a:pPr lvl="1">
              <a:buClr>
                <a:schemeClr val="tx1"/>
              </a:buClr>
            </a:pPr>
            <a:r>
              <a:rPr lang="en-US" sz="1700" b="1" dirty="0">
                <a:solidFill>
                  <a:srgbClr val="1E4383"/>
                </a:solidFill>
              </a:rPr>
              <a:t>Positive Reactivity </a:t>
            </a:r>
            <a:r>
              <a:rPr lang="en-US" sz="1700" dirty="0"/>
              <a:t>– Increases in memory performance</a:t>
            </a:r>
          </a:p>
          <a:p>
            <a:pPr lvl="1">
              <a:buClr>
                <a:schemeClr val="tx1"/>
              </a:buClr>
            </a:pPr>
            <a:r>
              <a:rPr lang="en-US" sz="1700" b="1" dirty="0">
                <a:solidFill>
                  <a:srgbClr val="1E4383"/>
                </a:solidFill>
              </a:rPr>
              <a:t>Negative Reactivity </a:t>
            </a:r>
            <a:r>
              <a:rPr lang="en-US" sz="1700" dirty="0"/>
              <a:t>– Costs to memory performance</a:t>
            </a:r>
          </a:p>
        </p:txBody>
      </p:sp>
    </p:spTree>
    <p:extLst>
      <p:ext uri="{BB962C8B-B14F-4D97-AF65-F5344CB8AC3E}">
        <p14:creationId xmlns:p14="http://schemas.microsoft.com/office/powerpoint/2010/main" val="30696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2005"/>
            <a:ext cx="7886700" cy="9941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7152"/>
            <a:ext cx="7886700" cy="33161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rgbClr val="1E4383"/>
                </a:solidFill>
              </a:rPr>
              <a:t>Changed-Goal Hypothesis </a:t>
            </a:r>
            <a:r>
              <a:rPr lang="en-US" sz="2000" dirty="0"/>
              <a:t>vs</a:t>
            </a:r>
            <a:r>
              <a:rPr lang="en-US" sz="2000" b="1" dirty="0">
                <a:solidFill>
                  <a:srgbClr val="1E4383"/>
                </a:solidFill>
              </a:rPr>
              <a:t> Strategic Relational Encoding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Changed-goal – participants focus on mastering easy study items</a:t>
            </a:r>
          </a:p>
          <a:p>
            <a:pPr lvl="1">
              <a:buClr>
                <a:schemeClr val="tx1"/>
              </a:buClr>
            </a:pPr>
            <a:r>
              <a:rPr lang="en-US" sz="1700" dirty="0"/>
              <a:t>Strategic relational encoding – JOLs cause participants to engage in relational encoding for related study pairs</a:t>
            </a:r>
          </a:p>
          <a:p>
            <a:pPr>
              <a:buClr>
                <a:schemeClr val="tx1"/>
              </a:buClr>
            </a:pPr>
            <a:r>
              <a:rPr lang="en-US" sz="2000" dirty="0"/>
              <a:t>Changed-goal predicts </a:t>
            </a:r>
            <a:r>
              <a:rPr lang="en-US" sz="2000" b="1" dirty="0">
                <a:solidFill>
                  <a:srgbClr val="1E4383"/>
                </a:solidFill>
              </a:rPr>
              <a:t>positive reactivity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rgbClr val="1E4383"/>
                </a:solidFill>
              </a:rPr>
              <a:t>related pairs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negative reactivity</a:t>
            </a:r>
            <a:r>
              <a:rPr lang="en-US" sz="2000" dirty="0"/>
              <a:t> for </a:t>
            </a:r>
            <a:r>
              <a:rPr lang="en-US" sz="2000" b="1" dirty="0">
                <a:solidFill>
                  <a:srgbClr val="00B0F0"/>
                </a:solidFill>
              </a:rPr>
              <a:t>unrelated pairs</a:t>
            </a:r>
            <a:r>
              <a:rPr lang="en-US" sz="20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2000" dirty="0"/>
              <a:t>Strategic relational encoding predicts </a:t>
            </a:r>
            <a:r>
              <a:rPr lang="en-US" sz="2000" b="1" dirty="0">
                <a:solidFill>
                  <a:srgbClr val="1E4383"/>
                </a:solidFill>
              </a:rPr>
              <a:t>positive reactivity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rgbClr val="1E4383"/>
                </a:solidFill>
              </a:rPr>
              <a:t>related pairs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no reactivity</a:t>
            </a:r>
            <a:r>
              <a:rPr lang="en-US" sz="2000" dirty="0"/>
              <a:t> for </a:t>
            </a:r>
            <a:r>
              <a:rPr lang="en-US" sz="2000" b="1" dirty="0">
                <a:solidFill>
                  <a:srgbClr val="00B0F0"/>
                </a:solidFill>
              </a:rPr>
              <a:t>unrelated pairs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9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20" y="39983"/>
            <a:ext cx="7886700" cy="994172"/>
          </a:xfrm>
        </p:spPr>
        <p:txBody>
          <a:bodyPr/>
          <a:lstStyle/>
          <a:p>
            <a:r>
              <a:rPr lang="en-US" dirty="0"/>
              <a:t>Overview of Experiments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94" y="497444"/>
            <a:ext cx="8276811" cy="3075190"/>
          </a:xfrm>
        </p:spPr>
        <p:txBody>
          <a:bodyPr/>
          <a:lstStyle/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1E4383"/>
                </a:solidFill>
              </a:rPr>
              <a:t>Experiment 1</a:t>
            </a:r>
            <a:r>
              <a:rPr lang="en-US" sz="1600" dirty="0"/>
              <a:t> – JOLs vs No-JOLs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H1: Positive reactivity for related pairs, no reactivity for unrelated pairs</a:t>
            </a: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1E4383"/>
                </a:solidFill>
              </a:rPr>
              <a:t>Experiment 2 </a:t>
            </a:r>
            <a:r>
              <a:rPr lang="en-US" sz="1600" dirty="0"/>
              <a:t>– JOLs vs Relational Encoding vs Vowel Counting vs No-JOL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H1: Relational encoding should mimic JOL reactivity for related pairs and should also boost recall of unrelated pairs</a:t>
            </a: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1E4383"/>
                </a:solidFill>
              </a:rPr>
              <a:t>Experiment 3 </a:t>
            </a:r>
            <a:r>
              <a:rPr lang="en-US" sz="1600" dirty="0"/>
              <a:t>– JOLs vs Frequency Judgments vs No-JOLs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H1: Frequency judgments should display the same reactivity pattern as JOLs</a:t>
            </a:r>
            <a:endParaRPr lang="en-US" sz="1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4A3F86-86B3-4841-9174-D08871822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441278"/>
              </p:ext>
            </p:extLst>
          </p:nvPr>
        </p:nvGraphicFramePr>
        <p:xfrm>
          <a:off x="1908312" y="2640355"/>
          <a:ext cx="4959627" cy="1127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09D123-FA16-4C1B-B7FF-287CEF4C5CAD}"/>
              </a:ext>
            </a:extLst>
          </p:cNvPr>
          <p:cNvSpPr txBox="1"/>
          <p:nvPr/>
        </p:nvSpPr>
        <p:spPr>
          <a:xfrm>
            <a:off x="309354" y="3828119"/>
            <a:ext cx="852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40</a:t>
            </a:r>
            <a:r>
              <a:rPr lang="en-US" sz="1400" b="1" dirty="0">
                <a:solidFill>
                  <a:srgbClr val="1E4383"/>
                </a:solidFill>
              </a:rPr>
              <a:t> forward</a:t>
            </a:r>
            <a:r>
              <a:rPr lang="en-US" sz="1400" dirty="0"/>
              <a:t> (e.g., Credit-Card), </a:t>
            </a:r>
            <a:r>
              <a:rPr lang="en-US" sz="1400" b="1" dirty="0">
                <a:solidFill>
                  <a:srgbClr val="1E4383"/>
                </a:solidFill>
              </a:rPr>
              <a:t>backward</a:t>
            </a:r>
            <a:r>
              <a:rPr lang="en-US" sz="1400" dirty="0"/>
              <a:t> (e.g., Card-Credit), </a:t>
            </a:r>
            <a:r>
              <a:rPr lang="en-US" sz="1400" b="1" dirty="0">
                <a:solidFill>
                  <a:srgbClr val="1E4383"/>
                </a:solidFill>
              </a:rPr>
              <a:t>symmetrical</a:t>
            </a:r>
            <a:r>
              <a:rPr lang="en-US" sz="1400" dirty="0"/>
              <a:t> (e.g., King-Queen), and </a:t>
            </a:r>
            <a:r>
              <a:rPr lang="en-US" sz="1400" b="1" dirty="0">
                <a:solidFill>
                  <a:srgbClr val="1E4383"/>
                </a:solidFill>
              </a:rPr>
              <a:t>unrelated</a:t>
            </a:r>
            <a:r>
              <a:rPr lang="en-US" sz="1400" dirty="0"/>
              <a:t> (e.g., artery-bronze) pairs were generated using the Nelson et al. (2004) free association norms.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 lists were matched on FSG, length, concreteness, and frequency.</a:t>
            </a:r>
          </a:p>
        </p:txBody>
      </p:sp>
    </p:spTree>
    <p:extLst>
      <p:ext uri="{BB962C8B-B14F-4D97-AF65-F5344CB8AC3E}">
        <p14:creationId xmlns:p14="http://schemas.microsoft.com/office/powerpoint/2010/main" val="32018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030F4-ADB0-45BD-B110-625FD9191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574" b="7319"/>
          <a:stretch/>
        </p:blipFill>
        <p:spPr bwMode="auto">
          <a:xfrm>
            <a:off x="1011847" y="606287"/>
            <a:ext cx="7503503" cy="41540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9002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030F4-ADB0-45BD-B110-625FD9191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 bwMode="auto">
          <a:xfrm>
            <a:off x="1011847" y="720210"/>
            <a:ext cx="7503503" cy="40898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7308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030F4-ADB0-45BD-B110-625FD919167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 bwMode="auto">
          <a:xfrm>
            <a:off x="1011847" y="646043"/>
            <a:ext cx="7503503" cy="40120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8349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0914B-34C0-4448-BA37-486062B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5501-50B5-A44D-8494-E61C5F01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Strategic relational encoding provides a better explanation of JOL reactivity than the changed-goal hypothesis or testing cues.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It’s not the act of making a JOL that results in reactivity, but the relational encoding that occurs as a byproduct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JOLs aren’t a requirement for JOL reactivity!</a:t>
            </a:r>
          </a:p>
          <a:p>
            <a:endParaRPr lang="en-US" sz="20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3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327</Words>
  <Application>Microsoft Office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Effects of Associative Direction on Judgment of Learning Reactivity</vt:lpstr>
      <vt:lpstr>Introduction</vt:lpstr>
      <vt:lpstr>Introduction</vt:lpstr>
      <vt:lpstr>Overview of Experiments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Utesch</dc:creator>
  <cp:lastModifiedBy>Nick Maxwell</cp:lastModifiedBy>
  <cp:revision>43</cp:revision>
  <dcterms:created xsi:type="dcterms:W3CDTF">2020-09-09T13:47:10Z</dcterms:created>
  <dcterms:modified xsi:type="dcterms:W3CDTF">2020-10-05T14:31:24Z</dcterms:modified>
</cp:coreProperties>
</file>