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  <p:sldId id="261" r:id="rId4"/>
    <p:sldId id="258" r:id="rId5"/>
    <p:sldId id="259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9"/>
  </p:normalViewPr>
  <p:slideViewPr>
    <p:cSldViewPr snapToGrid="0" snapToObjects="1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Study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Arithmetic 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6346" y="788313"/>
          <a:ext cx="1896853" cy="113811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Study</a:t>
          </a:r>
        </a:p>
      </dsp:txBody>
      <dsp:txXfrm>
        <a:off x="39680" y="821647"/>
        <a:ext cx="1830185" cy="1071444"/>
      </dsp:txXfrm>
    </dsp:sp>
    <dsp:sp modelId="{ED072CF8-EDA6-4D43-B06C-F763F1784C6B}">
      <dsp:nvSpPr>
        <dsp:cNvPr id="0" name=""/>
        <dsp:cNvSpPr/>
      </dsp:nvSpPr>
      <dsp:spPr>
        <a:xfrm>
          <a:off x="2092885" y="1122160"/>
          <a:ext cx="402132" cy="47041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92885" y="1216244"/>
        <a:ext cx="281492" cy="282251"/>
      </dsp:txXfrm>
    </dsp:sp>
    <dsp:sp modelId="{ADD1959A-890D-4590-BDCA-C34279896A2C}">
      <dsp:nvSpPr>
        <dsp:cNvPr id="0" name=""/>
        <dsp:cNvSpPr/>
      </dsp:nvSpPr>
      <dsp:spPr>
        <a:xfrm>
          <a:off x="2661941" y="788313"/>
          <a:ext cx="1896853" cy="113811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Arithmetic Filler Task</a:t>
          </a:r>
        </a:p>
      </dsp:txBody>
      <dsp:txXfrm>
        <a:off x="2695275" y="821647"/>
        <a:ext cx="1830185" cy="1071444"/>
      </dsp:txXfrm>
    </dsp:sp>
    <dsp:sp modelId="{FC7CD236-3585-4AD2-9CC8-EF1FC6023817}">
      <dsp:nvSpPr>
        <dsp:cNvPr id="0" name=""/>
        <dsp:cNvSpPr/>
      </dsp:nvSpPr>
      <dsp:spPr>
        <a:xfrm>
          <a:off x="4748480" y="1122160"/>
          <a:ext cx="402132" cy="47041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48480" y="1216244"/>
        <a:ext cx="281492" cy="282251"/>
      </dsp:txXfrm>
    </dsp:sp>
    <dsp:sp modelId="{CC0444EB-7C5C-4395-852D-4E2A5CC837D8}">
      <dsp:nvSpPr>
        <dsp:cNvPr id="0" name=""/>
        <dsp:cNvSpPr/>
      </dsp:nvSpPr>
      <dsp:spPr>
        <a:xfrm>
          <a:off x="5317536" y="788313"/>
          <a:ext cx="1896853" cy="113811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Recall</a:t>
          </a:r>
        </a:p>
      </dsp:txBody>
      <dsp:txXfrm>
        <a:off x="5350870" y="821647"/>
        <a:ext cx="1830185" cy="107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65405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E4383"/>
                </a:solidFill>
              </a:rPr>
              <a:t>The Effects of Associative Direction on Judgment of Learning Reactivity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3676082"/>
            <a:ext cx="6858000" cy="785951"/>
          </a:xfrm>
        </p:spPr>
        <p:txBody>
          <a:bodyPr/>
          <a:lstStyle/>
          <a:p>
            <a:r>
              <a:rPr lang="en-US" dirty="0">
                <a:solidFill>
                  <a:srgbClr val="1E4383"/>
                </a:solidFill>
              </a:rPr>
              <a:t>Nicholas P. Maxwell &amp; Mark J. Huff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66206"/>
            <a:ext cx="2236304" cy="106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497E-C1B6-412E-BF2A-220C8EF7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2" y="66205"/>
            <a:ext cx="2509715" cy="1068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EA873-B683-42E2-AA49-5C6D4FA4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430" y="66204"/>
            <a:ext cx="1222814" cy="10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152"/>
            <a:ext cx="7886700" cy="33161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1E4383"/>
                </a:solidFill>
              </a:rPr>
              <a:t>Metacognitive judgments </a:t>
            </a:r>
            <a:r>
              <a:rPr lang="en-US" sz="2000" dirty="0">
                <a:solidFill>
                  <a:schemeClr val="tx1"/>
                </a:solidFill>
              </a:rPr>
              <a:t>are commonly used to obtain information about the learning process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Judgments of Learning (JOL) </a:t>
            </a:r>
            <a:r>
              <a:rPr lang="en-US" sz="1700" dirty="0"/>
              <a:t>– How likely to respond w/ cue if shown only target at test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JOLs may be </a:t>
            </a:r>
            <a:r>
              <a:rPr lang="en-US" sz="2000" b="1" dirty="0">
                <a:solidFill>
                  <a:srgbClr val="1E4383"/>
                </a:solidFill>
              </a:rPr>
              <a:t>reactive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Positive Reactivity </a:t>
            </a:r>
            <a:r>
              <a:rPr lang="en-US" sz="1700" dirty="0"/>
              <a:t>– Increases in memory performance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Negative Reactivity </a:t>
            </a:r>
            <a:r>
              <a:rPr lang="en-US" sz="1700" dirty="0"/>
              <a:t>– Costs to memory performance</a:t>
            </a: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1E4383"/>
                </a:solidFill>
              </a:rPr>
              <a:t>Changed-Goal Hypothesis </a:t>
            </a:r>
            <a:r>
              <a:rPr lang="en-US" sz="2000" dirty="0"/>
              <a:t>vs</a:t>
            </a:r>
            <a:r>
              <a:rPr lang="en-US" sz="2000" b="1" dirty="0">
                <a:solidFill>
                  <a:srgbClr val="1E4383"/>
                </a:solidFill>
              </a:rPr>
              <a:t> Strategic Relational Encoding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Changed-goal – participants focus on mastering easy study items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Strategic relational encoding – JOLs cause participants to engage in relational encoding for related study pairs</a:t>
            </a:r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34155"/>
            <a:ext cx="8276811" cy="3075190"/>
          </a:xfrm>
        </p:spPr>
        <p:txBody>
          <a:bodyPr/>
          <a:lstStyle/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1E4383"/>
                </a:solidFill>
              </a:rPr>
              <a:t>Experiment 1</a:t>
            </a:r>
            <a:r>
              <a:rPr lang="en-US" dirty="0"/>
              <a:t> – JOLs vs No-JOLs</a:t>
            </a:r>
          </a:p>
          <a:p>
            <a:pPr lvl="1"/>
            <a:r>
              <a:rPr lang="en-US" dirty="0"/>
              <a:t>H1: Positive reactivity for related pairs, no reactivity for unrelated pairs</a:t>
            </a:r>
          </a:p>
          <a:p>
            <a:r>
              <a:rPr lang="en-US" b="1" dirty="0">
                <a:solidFill>
                  <a:srgbClr val="1E4383"/>
                </a:solidFill>
              </a:rPr>
              <a:t>Experiment 2 </a:t>
            </a:r>
            <a:r>
              <a:rPr lang="en-US" dirty="0"/>
              <a:t>– JOLs vs Relational Encoding vs Vowel Counting vs No-JOL</a:t>
            </a:r>
          </a:p>
          <a:p>
            <a:pPr lvl="1"/>
            <a:r>
              <a:rPr lang="en-US" dirty="0"/>
              <a:t>H1: Relational encoding should mimic JOL reactivity for related pairs and should also boost recall of unrelated pairs</a:t>
            </a:r>
          </a:p>
          <a:p>
            <a:r>
              <a:rPr lang="en-US" b="1" dirty="0">
                <a:solidFill>
                  <a:srgbClr val="1E4383"/>
                </a:solidFill>
              </a:rPr>
              <a:t>Experiment 3 </a:t>
            </a:r>
            <a:r>
              <a:rPr lang="en-US" dirty="0"/>
              <a:t>– JOLs vs Frequency Judgments vs No-JOLs</a:t>
            </a:r>
          </a:p>
          <a:p>
            <a:pPr lvl="1"/>
            <a:r>
              <a:rPr lang="en-US" dirty="0"/>
              <a:t>H1: Frequency judgments should display the same reactivity pattern as JOLs</a:t>
            </a:r>
          </a:p>
        </p:txBody>
      </p:sp>
    </p:spTree>
    <p:extLst>
      <p:ext uri="{BB962C8B-B14F-4D97-AF65-F5344CB8AC3E}">
        <p14:creationId xmlns:p14="http://schemas.microsoft.com/office/powerpoint/2010/main" val="32018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4" y="249258"/>
            <a:ext cx="7886700" cy="994172"/>
          </a:xfrm>
        </p:spPr>
        <p:txBody>
          <a:bodyPr/>
          <a:lstStyle/>
          <a:p>
            <a:r>
              <a:rPr lang="en-US" dirty="0"/>
              <a:t>Materials and General Procedure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0169B-1F3D-467F-8AE3-3C66332ACC4E}"/>
              </a:ext>
            </a:extLst>
          </p:cNvPr>
          <p:cNvSpPr txBox="1"/>
          <p:nvPr/>
        </p:nvSpPr>
        <p:spPr>
          <a:xfrm>
            <a:off x="499442" y="1031298"/>
            <a:ext cx="8097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180 pairs were created using the Nelson et al. (2004) free association norms.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40 Forward </a:t>
            </a:r>
            <a:r>
              <a:rPr lang="en-US" b="1" dirty="0">
                <a:solidFill>
                  <a:srgbClr val="1E4383"/>
                </a:solidFill>
              </a:rPr>
              <a:t>(e.g., Credit-Card)</a:t>
            </a:r>
            <a:r>
              <a:rPr lang="en-US" dirty="0"/>
              <a:t>, Backward </a:t>
            </a:r>
            <a:r>
              <a:rPr lang="en-US" b="1" dirty="0">
                <a:solidFill>
                  <a:srgbClr val="1E4383"/>
                </a:solidFill>
              </a:rPr>
              <a:t>(e.g., Card-Credit)</a:t>
            </a:r>
            <a:r>
              <a:rPr lang="en-US" dirty="0"/>
              <a:t>, Symmetrical </a:t>
            </a:r>
            <a:r>
              <a:rPr lang="en-US" b="1" dirty="0">
                <a:solidFill>
                  <a:srgbClr val="1E4383"/>
                </a:solidFill>
              </a:rPr>
              <a:t>(e.g., King-Queen)</a:t>
            </a:r>
            <a:r>
              <a:rPr lang="en-US" dirty="0"/>
              <a:t>, and Unrelated </a:t>
            </a:r>
            <a:r>
              <a:rPr lang="en-US" b="1" dirty="0">
                <a:solidFill>
                  <a:srgbClr val="1E4383"/>
                </a:solidFill>
              </a:rPr>
              <a:t>(e.g., Artery-Bronze) </a:t>
            </a:r>
            <a:r>
              <a:rPr lang="en-US" dirty="0"/>
              <a:t>study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study lists were matched on FSG, length, concreteness, and frequency.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89D219EB-A89F-4B65-A37D-89E15E972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0913"/>
              </p:ext>
            </p:extLst>
          </p:nvPr>
        </p:nvGraphicFramePr>
        <p:xfrm>
          <a:off x="844826" y="1831503"/>
          <a:ext cx="7220736" cy="27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7319"/>
          <a:stretch/>
        </p:blipFill>
        <p:spPr bwMode="auto">
          <a:xfrm>
            <a:off x="1011847" y="606287"/>
            <a:ext cx="7503503" cy="4154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900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011847" y="720210"/>
            <a:ext cx="7503503" cy="4089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7308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011847" y="646043"/>
            <a:ext cx="7503503" cy="40120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834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Strategic relational encoding provides a better explanation of JOL reactivity than the changed-goal hypothesis or testing cues.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It’s not the act of making a JOL that results in reactivity, but the relational encoding that occurs as a byproduct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JOLs aren’t a requirement for JOL reactivity!</a:t>
            </a:r>
          </a:p>
          <a:p>
            <a:endParaRPr lang="en-US" sz="20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304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Effects of Associative Direction on Judgment of Learning Reactivity</vt:lpstr>
      <vt:lpstr>Introduction</vt:lpstr>
      <vt:lpstr>Overview of Experiments</vt:lpstr>
      <vt:lpstr>Materials and General Procedure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Nick Maxwell</cp:lastModifiedBy>
  <cp:revision>39</cp:revision>
  <dcterms:created xsi:type="dcterms:W3CDTF">2020-09-09T13:47:10Z</dcterms:created>
  <dcterms:modified xsi:type="dcterms:W3CDTF">2020-10-04T22:16:20Z</dcterms:modified>
</cp:coreProperties>
</file>