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062400" cy="31546800"/>
  <p:notesSz cx="32099250" cy="4952365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936">
          <p15:clr>
            <a:srgbClr val="A4A3A4"/>
          </p15:clr>
        </p15:guide>
        <p15:guide id="2" pos="1324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FE9073-15DF-6984-6A99-74371DB31B9B}" name="Nick Maxwell" initials="NM" userId="Nick Maxwel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Pyc" initials="MP" lastIdx="1" clrIdx="0"/>
  <p:cmAuthor id="2" name="Mark Huff" initials="MH" lastIdx="6" clrIdx="1">
    <p:extLst>
      <p:ext uri="{19B8F6BF-5375-455C-9EA6-DF929625EA0E}">
        <p15:presenceInfo xmlns:p15="http://schemas.microsoft.com/office/powerpoint/2012/main" userId="1401e3e00133cd3c" providerId="Windows Live"/>
      </p:ext>
    </p:extLst>
  </p:cmAuthor>
  <p:cmAuthor id="3" name="Nick Maxwell" initials="NM" lastIdx="5" clrIdx="2">
    <p:extLst>
      <p:ext uri="{19B8F6BF-5375-455C-9EA6-DF929625EA0E}">
        <p15:presenceInfo xmlns:p15="http://schemas.microsoft.com/office/powerpoint/2012/main" userId="8614ede61265de7b" providerId="Windows Live"/>
      </p:ext>
    </p:extLst>
  </p:cmAuthor>
  <p:cmAuthor id="4" name="Nicholas Maxwell" initials="NM" lastIdx="6" clrIdx="3">
    <p:extLst>
      <p:ext uri="{19B8F6BF-5375-455C-9EA6-DF929625EA0E}">
        <p15:presenceInfo xmlns:p15="http://schemas.microsoft.com/office/powerpoint/2012/main" userId="S::w10026941@usm.edu::1a044d9d-3e7b-4dec-96dd-0930cc4f0d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0"/>
    <a:srgbClr val="0080FF"/>
    <a:srgbClr val="179923"/>
    <a:srgbClr val="00CC00"/>
    <a:srgbClr val="0000FF"/>
    <a:srgbClr val="07E32C"/>
    <a:srgbClr val="09104F"/>
    <a:srgbClr val="202248"/>
    <a:srgbClr val="2E3150"/>
    <a:srgbClr val="373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4173" autoAdjust="0"/>
  </p:normalViewPr>
  <p:slideViewPr>
    <p:cSldViewPr snapToObjects="1">
      <p:cViewPr>
        <p:scale>
          <a:sx n="33" d="100"/>
          <a:sy n="33" d="100"/>
        </p:scale>
        <p:origin x="-504" y="-904"/>
      </p:cViewPr>
      <p:guideLst>
        <p:guide orient="horz" pos="9936"/>
        <p:guide pos="1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8182147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146C44-DBBC-4DC3-BC1B-D95C60BD55A4}" type="datetimeFigureOut">
              <a:rPr lang="en-US"/>
              <a:pPr>
                <a:defRPr/>
              </a:pPr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182147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059D5-DA22-434C-9FD4-68A29573F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182147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5723581-BD50-4342-A046-BA9E0087A503}" type="datetimeFigureOut">
              <a:rPr lang="en-US"/>
              <a:pPr>
                <a:defRPr/>
              </a:pPr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70300" y="3714750"/>
            <a:ext cx="24758650" cy="1857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66408" tIns="233204" rIns="466408" bIns="2332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09925" y="23523733"/>
            <a:ext cx="25679400" cy="22285643"/>
          </a:xfrm>
          <a:prstGeom prst="rect">
            <a:avLst/>
          </a:prstGeom>
        </p:spPr>
        <p:txBody>
          <a:bodyPr vert="horz" lIns="466408" tIns="233204" rIns="466408" bIns="233204" rtlCol="0"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182147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C8F59EE-7A49-48BD-94EE-9EE133FD4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670300" y="3714750"/>
            <a:ext cx="24758650" cy="18570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1190553" fontAlgn="base">
              <a:spcBef>
                <a:spcPct val="0"/>
              </a:spcBef>
              <a:spcAft>
                <a:spcPct val="0"/>
              </a:spcAft>
            </a:pPr>
            <a:fld id="{A79FC9CB-CBC5-466A-80F1-59D166C03F36}" type="slidenum">
              <a:rPr lang="en-US">
                <a:cs typeface="Arial" charset="0"/>
              </a:rPr>
              <a:pPr defTabSz="1119055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3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9799957"/>
            <a:ext cx="35753040" cy="6762115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17876520"/>
            <a:ext cx="29443680" cy="806196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7360922"/>
            <a:ext cx="37856160" cy="20819430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5240" y="1263337"/>
            <a:ext cx="9464040" cy="26917015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1263337"/>
            <a:ext cx="27691080" cy="26917015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0" y="7360922"/>
            <a:ext cx="37856160" cy="2081943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0271742"/>
            <a:ext cx="35753040" cy="6265545"/>
          </a:xfrm>
          <a:prstGeom prst="rect">
            <a:avLst/>
          </a:prstGeom>
        </p:spPr>
        <p:txBody>
          <a:bodyPr vert="horz" lIns="438912" tIns="219456" rIns="438912" bIns="219456"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370882"/>
            <a:ext cx="35753040" cy="6900860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0" y="7360922"/>
            <a:ext cx="18577560" cy="2081943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1720" y="7360922"/>
            <a:ext cx="18577560" cy="2081943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1" y="7061520"/>
            <a:ext cx="18584865" cy="294290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1" y="10004425"/>
            <a:ext cx="18584865" cy="18175925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18" y="7061520"/>
            <a:ext cx="18592165" cy="294290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18" y="10004425"/>
            <a:ext cx="18592165" cy="18175925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3" y="1256030"/>
            <a:ext cx="13838240" cy="5345430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256032"/>
            <a:ext cx="23514050" cy="2692432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3" y="6601462"/>
            <a:ext cx="13838240" cy="2157889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5" y="22082760"/>
            <a:ext cx="25237440" cy="260699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5" y="2818765"/>
            <a:ext cx="25237440" cy="1892808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5" y="24689755"/>
            <a:ext cx="25237440" cy="3702365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2193925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2pPr>
      <a:lvl3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3pPr>
      <a:lvl4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4pPr>
      <a:lvl5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5pPr>
      <a:lvl6pPr marL="4572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2193925" rtl="0" fontAlgn="base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2193925" rtl="0" fontAlgn="base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/>
          <p:cNvSpPr/>
          <p:nvPr/>
        </p:nvSpPr>
        <p:spPr>
          <a:xfrm>
            <a:off x="13106400" y="16618946"/>
            <a:ext cx="13746003" cy="130228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3106400" y="2713989"/>
            <a:ext cx="13696982" cy="135239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3524" y="-228600"/>
            <a:ext cx="27343276" cy="301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9484" tIns="184741" rIns="369484" bIns="184741" anchor="ctr"/>
          <a:lstStyle/>
          <a:p>
            <a:pPr defTabSz="3694113">
              <a:defRPr/>
            </a:pPr>
            <a:r>
              <a:rPr lang="en-US" sz="4600" kern="0" dirty="0">
                <a:solidFill>
                  <a:schemeClr val="bg1"/>
                </a:solidFill>
                <a:latin typeface="Arial Black"/>
                <a:ea typeface="+mj-ea"/>
                <a:cs typeface="Arial Black"/>
              </a:rPr>
              <a:t>Investigating the Effects of Mediated Associations on Judgment of Learning Reactivity </a:t>
            </a:r>
            <a:endParaRPr lang="en-US" sz="4600" i="1" kern="0" dirty="0">
              <a:solidFill>
                <a:schemeClr val="bg1"/>
              </a:solidFill>
              <a:latin typeface="Arial Black" panose="020B0A04020102020204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5829" y="2701635"/>
            <a:ext cx="12437465" cy="16729365"/>
          </a:xfrm>
          <a:prstGeom prst="roundRect">
            <a:avLst>
              <a:gd name="adj" fmla="val 1044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210840" y="19812001"/>
            <a:ext cx="14682313" cy="116238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33400" y="4253180"/>
            <a:ext cx="11985141" cy="1260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0682" tIns="67367" rIns="170682" bIns="67367"/>
          <a:lstStyle/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Previous research has consistently shown that JOLs are reactive on cue-target word pairs, such that they benefit memory for related </a:t>
            </a:r>
            <a:r>
              <a:rPr lang="en-US" sz="32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(e.g., cat – dog) but not unrelated (e.g., cat – muffin) cue-target pairs.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To explain this pattern of positive reactivity, Soderstrom et al. (2015) proposed a cue-strengthening account, which posits that JOLs strengthen intrinsic JOL cues (e.g., relatedness) and that memory benefits occur whenever memory is tested using a method that is sensitive to these cues (e.g., cued-recall testing).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However, positive reactivity on related pairs may also reflect benefits of relational encoding, as making JOLs on cue target pairs likely encourages processing of pre-existing cue-target associations.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We tested this account by assessing whether JOLs benefit memory for mediated associates (e.g., lion – stripes). Like unrelated pairs, mediated associates contain no direct cue-target relations. However, they contain an indirect semantic relationship via a non-presented mediated (e.g., tiger).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Based on a cue-strengthening account, positive reactivity would be not be expected to occur on mediated pairs, given their lack of a direct semantic relationship. However, if JOLs also encourage the use of relational processing at encoding, mediated associates would be expected to show a memorial benefit.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By including mediated associates, the present study provides an additional test of the cue-strengthening account while also further exploring the underlying mechanisms by which JOLs improve memory.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3100" b="0" i="0" u="none" strike="noStrike" cap="none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3100" b="0" i="0" u="none" strike="noStrike" cap="none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27565291" y="20766672"/>
            <a:ext cx="14052070" cy="802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0682" tIns="67367" rIns="170682" bIns="67367"/>
          <a:lstStyle/>
          <a:p>
            <a:pPr marL="457200" indent="-457200" defTabSz="1347788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90"/>
                </a:solidFill>
                <a:latin typeface="Calibri"/>
                <a:cs typeface="Calibri"/>
              </a:rPr>
              <a:t>Across experiments, making JOLs improved memory for related but not unrelated cue-target pairs, regardless of whether pairs were directly related or indirectly related via mediators.</a:t>
            </a:r>
          </a:p>
          <a:p>
            <a:pPr marL="457200" indent="-457200" defTabSz="1347788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300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457200" indent="-457200" defTabSz="1347788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90"/>
                </a:solidFill>
                <a:latin typeface="Calibri"/>
                <a:cs typeface="Calibri"/>
              </a:rPr>
              <a:t>This patterns suggests that JOLs specifically encourage participants to process each pair’s underlying cue-target relations. Thus, positive reactivity observed on related pairs likely reflects increased activation of cue-target associations.</a:t>
            </a:r>
          </a:p>
          <a:p>
            <a:pPr marL="457200" indent="-457200" defTabSz="1347788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300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457200" indent="-457200" defTabSz="1347788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90"/>
                </a:solidFill>
                <a:latin typeface="Calibri"/>
                <a:cs typeface="Calibri"/>
              </a:rPr>
              <a:t>Interestingly, making JOLs also improved correct recognition of unrelated cue-target pairs.</a:t>
            </a:r>
          </a:p>
          <a:p>
            <a:pPr marL="457200" indent="-457200" defTabSz="1347788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90"/>
                </a:solidFill>
                <a:latin typeface="Calibri"/>
                <a:cs typeface="Calibri"/>
              </a:rPr>
              <a:t>Taken together, it is likely that positive reactivity on related pairs reflects relational encoding, which is particularly effective at improving memory when testing occurs via free-recall.</a:t>
            </a:r>
          </a:p>
          <a:p>
            <a:pPr marL="457200" indent="-457200" defTabSz="1347788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90"/>
                </a:solidFill>
                <a:latin typeface="Calibri"/>
                <a:cs typeface="Calibri"/>
              </a:rPr>
              <a:t>However, since recognition testing is based more on familiarity cues rather than relatedness, reactivity occurs globally for all studied items, regardless of their pre-existing cue-target relations.</a:t>
            </a:r>
          </a:p>
          <a:p>
            <a:pPr marL="457200" indent="-457200" defTabSz="1347788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90"/>
                </a:solidFill>
                <a:latin typeface="Calibri"/>
                <a:cs typeface="Calibri"/>
              </a:rPr>
              <a:t>Ultimately, more work is needed to fully explore the link between relational processing and cue-strengthening.</a:t>
            </a:r>
          </a:p>
          <a:p>
            <a:pPr marL="457200" indent="-457200" defTabSz="1347788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457200" indent="-457200" defTabSz="1347788" eaLnBrk="0" hangingPunct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7324530" y="2713990"/>
            <a:ext cx="14539081" cy="167170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5" name="AutoShape 4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6" name="AutoShape 6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7" name="AutoShape 8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8" name="AutoShape 10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45829" y="19812001"/>
            <a:ext cx="12484276" cy="11623856"/>
          </a:xfrm>
          <a:prstGeom prst="roundRect">
            <a:avLst>
              <a:gd name="adj" fmla="val 1044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3000" dirty="0">
              <a:solidFill>
                <a:srgbClr val="000090"/>
              </a:solidFill>
              <a:latin typeface="+mj-lt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3106401" y="29896111"/>
            <a:ext cx="13746001" cy="1539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0090"/>
                </a:solidFill>
                <a:latin typeface="+mj-lt"/>
                <a:cs typeface="Arial" pitchFamily="34" charset="0"/>
              </a:rPr>
              <a:t>Questions? Email </a:t>
            </a:r>
            <a:r>
              <a:rPr lang="en-US" sz="3600" b="1" dirty="0">
                <a:solidFill>
                  <a:srgbClr val="0080FF"/>
                </a:solidFill>
                <a:latin typeface="+mj-lt"/>
                <a:cs typeface="Arial" pitchFamily="34" charset="0"/>
              </a:rPr>
              <a:t>nicholas.maxwell@msutexas.edu.  </a:t>
            </a:r>
          </a:p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0090"/>
                </a:solidFill>
                <a:latin typeface="+mj-lt"/>
                <a:cs typeface="Arial" pitchFamily="34" charset="0"/>
              </a:rPr>
              <a:t>Project info and data available at: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rgbClr val="0080FF"/>
                </a:solidFill>
              </a:rPr>
              <a:t>https://osf.io/yrdsz/</a:t>
            </a:r>
            <a:endParaRPr lang="en-US" sz="3600" b="1" dirty="0">
              <a:solidFill>
                <a:srgbClr val="0080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374" name="TextBox 24"/>
          <p:cNvSpPr txBox="1">
            <a:spLocks noChangeArrowheads="1"/>
          </p:cNvSpPr>
          <p:nvPr/>
        </p:nvSpPr>
        <p:spPr bwMode="auto">
          <a:xfrm>
            <a:off x="15266486" y="16877833"/>
            <a:ext cx="1021060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80FF"/>
                </a:solidFill>
              </a:rPr>
              <a:t>Results: Cued-Recall Testing</a:t>
            </a:r>
          </a:p>
          <a:p>
            <a:pPr algn="ctr" defTabSz="1347788" eaLnBrk="0" hangingPunct="0"/>
            <a:endParaRPr lang="en-US" sz="100" b="1" dirty="0">
              <a:solidFill>
                <a:srgbClr val="0000FF"/>
              </a:solidFill>
            </a:endParaRPr>
          </a:p>
          <a:p>
            <a:pPr algn="ctr" defTabSz="1347788" eaLnBrk="0" hangingPunct="0"/>
            <a:endParaRPr lang="en-US" sz="3800" b="1" dirty="0">
              <a:solidFill>
                <a:srgbClr val="0000FF"/>
              </a:solidFill>
            </a:endParaRPr>
          </a:p>
        </p:txBody>
      </p:sp>
      <p:sp>
        <p:nvSpPr>
          <p:cNvPr id="47" name="Rounded Rectangle 55">
            <a:extLst>
              <a:ext uri="{FF2B5EF4-FFF2-40B4-BE49-F238E27FC236}">
                <a16:creationId xmlns:a16="http://schemas.microsoft.com/office/drawing/2014/main" id="{F88957A9-2022-4364-8FE5-3B02125CA965}"/>
              </a:ext>
            </a:extLst>
          </p:cNvPr>
          <p:cNvSpPr/>
          <p:nvPr/>
        </p:nvSpPr>
        <p:spPr bwMode="auto">
          <a:xfrm>
            <a:off x="28245053" y="235744"/>
            <a:ext cx="3835147" cy="2168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ounded Rectangle 110">
            <a:extLst>
              <a:ext uri="{FF2B5EF4-FFF2-40B4-BE49-F238E27FC236}">
                <a16:creationId xmlns:a16="http://schemas.microsoft.com/office/drawing/2014/main" id="{D3F1828B-2095-410F-8ED8-93EA252CA636}"/>
              </a:ext>
            </a:extLst>
          </p:cNvPr>
          <p:cNvSpPr/>
          <p:nvPr/>
        </p:nvSpPr>
        <p:spPr>
          <a:xfrm>
            <a:off x="37200840" y="235744"/>
            <a:ext cx="4480560" cy="2168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ounded Rectangle 79">
            <a:extLst>
              <a:ext uri="{FF2B5EF4-FFF2-40B4-BE49-F238E27FC236}">
                <a16:creationId xmlns:a16="http://schemas.microsoft.com/office/drawing/2014/main" id="{E0937BB1-3E60-488B-9B04-673B3826479A}"/>
              </a:ext>
            </a:extLst>
          </p:cNvPr>
          <p:cNvSpPr/>
          <p:nvPr/>
        </p:nvSpPr>
        <p:spPr bwMode="auto">
          <a:xfrm>
            <a:off x="32401933" y="235744"/>
            <a:ext cx="4478867" cy="2168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53" name="Picture 2" descr="https://static.wixstatic.com/media/73bb89_9f15da66f1cf44d3bde9cf2721005373~mv2.jpg/v1/fill/w_243,h_116,al_c,q_80,usm_0.66_1.00_0.01/73bb89_9f15da66f1cf44d3bde9cf2721005373~mv2.jpg">
            <a:extLst>
              <a:ext uri="{FF2B5EF4-FFF2-40B4-BE49-F238E27FC236}">
                <a16:creationId xmlns:a16="http://schemas.microsoft.com/office/drawing/2014/main" id="{163B0F64-1E4B-4618-9F5C-F2F59E50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93571" y="325863"/>
            <a:ext cx="4132936" cy="1972926"/>
          </a:xfrm>
          <a:prstGeom prst="rect">
            <a:avLst/>
          </a:prstGeom>
          <a:noFill/>
        </p:spPr>
      </p:pic>
      <p:pic>
        <p:nvPicPr>
          <p:cNvPr id="55" name="Picture 4" descr="https://static.wixstatic.com/media/73bb89_084693ce6dd5412e9af5749680e41fe3~mv2.jpg/v1/fill/w_305,h_130,al_c,q_80,usm_0.66_1.00_0.01/73bb89_084693ce6dd5412e9af5749680e41fe3~mv2.jpg">
            <a:extLst>
              <a:ext uri="{FF2B5EF4-FFF2-40B4-BE49-F238E27FC236}">
                <a16:creationId xmlns:a16="http://schemas.microsoft.com/office/drawing/2014/main" id="{4F07CA47-DAD1-4274-BA83-25FD9322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64953" y="393270"/>
            <a:ext cx="4111647" cy="175250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BE185A-A81F-4E72-B1FE-D0FE9BB19CF3}"/>
              </a:ext>
            </a:extLst>
          </p:cNvPr>
          <p:cNvSpPr txBox="1"/>
          <p:nvPr/>
        </p:nvSpPr>
        <p:spPr>
          <a:xfrm>
            <a:off x="4383877" y="1312326"/>
            <a:ext cx="2148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080FF"/>
                </a:solidFill>
              </a:rPr>
              <a:t>Nicholas P. Maxwell, &amp; Mark J. Huff</a:t>
            </a:r>
          </a:p>
        </p:txBody>
      </p:sp>
      <p:sp>
        <p:nvSpPr>
          <p:cNvPr id="81" name="TextBox 24">
            <a:extLst>
              <a:ext uri="{FF2B5EF4-FFF2-40B4-BE49-F238E27FC236}">
                <a16:creationId xmlns:a16="http://schemas.microsoft.com/office/drawing/2014/main" id="{A9CFA957-EEDC-4446-AA3D-29AA7E59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88" y="2895600"/>
            <a:ext cx="10617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80FF"/>
                </a:solidFill>
              </a:rPr>
              <a:t>Introduction</a:t>
            </a:r>
          </a:p>
          <a:p>
            <a:pPr algn="ctr" defTabSz="1347788" eaLnBrk="0" hangingPunct="0"/>
            <a:endParaRPr lang="en-US" sz="4400" b="1" u="sng" dirty="0">
              <a:solidFill>
                <a:srgbClr val="0000FF"/>
              </a:solidFill>
            </a:endParaRP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D7212765-3C46-42A4-8B99-B049272A2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2" y="19965152"/>
            <a:ext cx="10617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80FF"/>
                </a:solidFill>
              </a:rPr>
              <a:t>Materials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56" name="TextBox 24">
            <a:extLst>
              <a:ext uri="{FF2B5EF4-FFF2-40B4-BE49-F238E27FC236}">
                <a16:creationId xmlns:a16="http://schemas.microsoft.com/office/drawing/2014/main" id="{7B0C828D-A172-473F-9A2D-45C2985B4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8797" y="19868916"/>
            <a:ext cx="93726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80FF"/>
                </a:solidFill>
              </a:rPr>
              <a:t>Conclusions</a:t>
            </a:r>
          </a:p>
          <a:p>
            <a:pPr algn="ctr" defTabSz="1347788" eaLnBrk="0" hangingPunct="0"/>
            <a:endParaRPr lang="en-US" sz="3800" b="1" dirty="0">
              <a:solidFill>
                <a:srgbClr val="0000FF"/>
              </a:solidFill>
            </a:endParaRPr>
          </a:p>
        </p:txBody>
      </p:sp>
      <p:sp>
        <p:nvSpPr>
          <p:cNvPr id="73" name="Google Shape;462;p29">
            <a:extLst>
              <a:ext uri="{FF2B5EF4-FFF2-40B4-BE49-F238E27FC236}">
                <a16:creationId xmlns:a16="http://schemas.microsoft.com/office/drawing/2014/main" id="{A4016241-144D-45E5-B55F-1C04B9929FFC}"/>
              </a:ext>
            </a:extLst>
          </p:cNvPr>
          <p:cNvSpPr/>
          <p:nvPr/>
        </p:nvSpPr>
        <p:spPr>
          <a:xfrm>
            <a:off x="17891013" y="4115118"/>
            <a:ext cx="4225797" cy="4260397"/>
          </a:xfrm>
          <a:prstGeom prst="roundRect">
            <a:avLst>
              <a:gd name="adj" fmla="val 16667"/>
            </a:avLst>
          </a:prstGeom>
          <a:solidFill>
            <a:srgbClr val="0080FF"/>
          </a:solidFill>
          <a:ln w="76200" cap="flat" cmpd="sng">
            <a:solidFill>
              <a:srgbClr val="00009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0" i="0" u="none" strike="noStrike" cap="none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462;p29">
            <a:extLst>
              <a:ext uri="{FF2B5EF4-FFF2-40B4-BE49-F238E27FC236}">
                <a16:creationId xmlns:a16="http://schemas.microsoft.com/office/drawing/2014/main" id="{7093765C-CA67-427F-AF36-187B24F64F11}"/>
              </a:ext>
            </a:extLst>
          </p:cNvPr>
          <p:cNvSpPr/>
          <p:nvPr/>
        </p:nvSpPr>
        <p:spPr>
          <a:xfrm>
            <a:off x="22387423" y="4115117"/>
            <a:ext cx="4225797" cy="4260397"/>
          </a:xfrm>
          <a:prstGeom prst="roundRect">
            <a:avLst>
              <a:gd name="adj" fmla="val 16667"/>
            </a:avLst>
          </a:prstGeom>
          <a:solidFill>
            <a:srgbClr val="0080FF"/>
          </a:solidFill>
          <a:ln w="76200" cap="flat" cmpd="sng">
            <a:solidFill>
              <a:srgbClr val="00009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4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000" b="1" dirty="0">
                <a:solidFill>
                  <a:srgbClr val="000090"/>
                </a:solidFill>
                <a:latin typeface="Arial"/>
                <a:cs typeface="Arial"/>
                <a:sym typeface="Arial"/>
              </a:rPr>
              <a:t>Cued-Recall Recognition</a:t>
            </a:r>
            <a:endParaRPr sz="4000" b="1" dirty="0">
              <a:solidFill>
                <a:srgbClr val="00009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0" name="Google Shape;461;p29">
            <a:extLst>
              <a:ext uri="{FF2B5EF4-FFF2-40B4-BE49-F238E27FC236}">
                <a16:creationId xmlns:a16="http://schemas.microsoft.com/office/drawing/2014/main" id="{033B4EBA-2220-4813-BFBA-5A7BBD35873C}"/>
              </a:ext>
            </a:extLst>
          </p:cNvPr>
          <p:cNvGrpSpPr/>
          <p:nvPr/>
        </p:nvGrpSpPr>
        <p:grpSpPr>
          <a:xfrm>
            <a:off x="13402734" y="4121603"/>
            <a:ext cx="5218971" cy="4260397"/>
            <a:chOff x="12506446" y="15971046"/>
            <a:chExt cx="2766171" cy="1736584"/>
          </a:xfrm>
        </p:grpSpPr>
        <p:sp>
          <p:nvSpPr>
            <p:cNvPr id="61" name="Google Shape;462;p29">
              <a:extLst>
                <a:ext uri="{FF2B5EF4-FFF2-40B4-BE49-F238E27FC236}">
                  <a16:creationId xmlns:a16="http://schemas.microsoft.com/office/drawing/2014/main" id="{83EB7919-85A0-49E0-84E4-8088560A8226}"/>
                </a:ext>
              </a:extLst>
            </p:cNvPr>
            <p:cNvSpPr/>
            <p:nvPr/>
          </p:nvSpPr>
          <p:spPr>
            <a:xfrm>
              <a:off x="12506446" y="15971046"/>
              <a:ext cx="2239767" cy="1736584"/>
            </a:xfrm>
            <a:prstGeom prst="roundRect">
              <a:avLst>
                <a:gd name="adj" fmla="val 16667"/>
              </a:avLst>
            </a:prstGeom>
            <a:solidFill>
              <a:srgbClr val="0080FF"/>
            </a:solidFill>
            <a:ln w="76200" cap="flat" cmpd="sng">
              <a:solidFill>
                <a:srgbClr val="00009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endPara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60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Study</a:t>
              </a:r>
              <a:endPara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endPara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endParaRPr lang="en-US" sz="2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000" b="1" dirty="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JOL vs. No-JOL</a:t>
              </a:r>
              <a:endParaRPr sz="4000" b="0" i="0" u="none" strike="noStrike" cap="none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463;p29">
              <a:extLst>
                <a:ext uri="{FF2B5EF4-FFF2-40B4-BE49-F238E27FC236}">
                  <a16:creationId xmlns:a16="http://schemas.microsoft.com/office/drawing/2014/main" id="{1DAD7E96-503A-4A60-AC58-F170300B4434}"/>
                </a:ext>
              </a:extLst>
            </p:cNvPr>
            <p:cNvSpPr/>
            <p:nvPr/>
          </p:nvSpPr>
          <p:spPr>
            <a:xfrm>
              <a:off x="14312203" y="16584200"/>
              <a:ext cx="960414" cy="5797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90"/>
            </a:solidFill>
            <a:ln w="47625" cap="flat" cmpd="sng">
              <a:solidFill>
                <a:srgbClr val="00009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endParaRPr sz="2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4B9C85-B0DC-1E04-0F80-339D1EB2C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2319" y="325863"/>
            <a:ext cx="1991416" cy="1991416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DD0042E9-9DE2-450E-DB26-FC337B54C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2748" y="2737242"/>
            <a:ext cx="1115019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80FF"/>
                </a:solidFill>
              </a:rPr>
              <a:t>Results: Recognition Testing</a:t>
            </a:r>
          </a:p>
          <a:p>
            <a:pPr algn="ctr" defTabSz="1347788" eaLnBrk="0" hangingPunct="0"/>
            <a:endParaRPr lang="en-US" sz="100" b="1" dirty="0">
              <a:solidFill>
                <a:srgbClr val="0000FF"/>
              </a:solidFill>
            </a:endParaRPr>
          </a:p>
          <a:p>
            <a:pPr algn="ctr" defTabSz="1347788" eaLnBrk="0" hangingPunct="0"/>
            <a:endParaRPr lang="en-US" sz="3800" b="1" dirty="0">
              <a:solidFill>
                <a:srgbClr val="0000FF"/>
              </a:solidFill>
            </a:endParaRPr>
          </a:p>
        </p:txBody>
      </p:sp>
      <p:sp>
        <p:nvSpPr>
          <p:cNvPr id="9" name="Google Shape;463;p29">
            <a:extLst>
              <a:ext uri="{FF2B5EF4-FFF2-40B4-BE49-F238E27FC236}">
                <a16:creationId xmlns:a16="http://schemas.microsoft.com/office/drawing/2014/main" id="{65A707D3-A88F-0F84-9CB0-0292D37CF020}"/>
              </a:ext>
            </a:extLst>
          </p:cNvPr>
          <p:cNvSpPr/>
          <p:nvPr/>
        </p:nvSpPr>
        <p:spPr>
          <a:xfrm>
            <a:off x="21315280" y="5625866"/>
            <a:ext cx="1812026" cy="14223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47625" cap="flat" cmpd="sng">
            <a:solidFill>
              <a:srgbClr val="00009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A18FE9-EC5B-851D-1EBA-0127B4251B38}"/>
              </a:ext>
            </a:extLst>
          </p:cNvPr>
          <p:cNvSpPr txBox="1"/>
          <p:nvPr/>
        </p:nvSpPr>
        <p:spPr>
          <a:xfrm>
            <a:off x="23300739" y="28527345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Bars = 95% CI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26F0A728-1753-D6AE-936D-9C308D192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3909" y="2911495"/>
            <a:ext cx="994829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800" b="1" u="sng" dirty="0">
                <a:solidFill>
                  <a:srgbClr val="0080FF"/>
                </a:solidFill>
              </a:rPr>
              <a:t>General Method</a:t>
            </a:r>
          </a:p>
          <a:p>
            <a:pPr algn="ctr" defTabSz="1347788" eaLnBrk="0" hangingPunct="0"/>
            <a:endParaRPr lang="en-US" sz="4400" b="1" u="sng" dirty="0">
              <a:solidFill>
                <a:srgbClr val="0000FF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FE9C5C-C6E9-2C07-AAD9-B8E21B94EE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21" t="5696" r="8577" b="3381"/>
          <a:stretch/>
        </p:blipFill>
        <p:spPr>
          <a:xfrm>
            <a:off x="13286185" y="18024716"/>
            <a:ext cx="13327035" cy="1024548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E92C55E-3E76-B68A-8BDD-CF96A664B6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01" t="4853" r="8537" b="8172"/>
          <a:stretch/>
        </p:blipFill>
        <p:spPr>
          <a:xfrm>
            <a:off x="29172319" y="3733800"/>
            <a:ext cx="11150193" cy="1550816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B32F283-9D08-37FA-A90C-E66AB518B124}"/>
              </a:ext>
            </a:extLst>
          </p:cNvPr>
          <p:cNvSpPr txBox="1"/>
          <p:nvPr/>
        </p:nvSpPr>
        <p:spPr>
          <a:xfrm>
            <a:off x="39057172" y="8547582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Bars = 95% CI</a:t>
            </a:r>
          </a:p>
        </p:txBody>
      </p:sp>
      <p:graphicFrame>
        <p:nvGraphicFramePr>
          <p:cNvPr id="48" name="Table 31">
            <a:extLst>
              <a:ext uri="{FF2B5EF4-FFF2-40B4-BE49-F238E27FC236}">
                <a16:creationId xmlns:a16="http://schemas.microsoft.com/office/drawing/2014/main" id="{4D62ABBE-89B0-9B6C-C8A0-7A15001B2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4835"/>
              </p:ext>
            </p:extLst>
          </p:nvPr>
        </p:nvGraphicFramePr>
        <p:xfrm>
          <a:off x="13284564" y="9188631"/>
          <a:ext cx="13328656" cy="499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1097">
                  <a:extLst>
                    <a:ext uri="{9D8B030D-6E8A-4147-A177-3AD203B41FA5}">
                      <a16:colId xmlns:a16="http://schemas.microsoft.com/office/drawing/2014/main" val="3820630266"/>
                    </a:ext>
                  </a:extLst>
                </a:gridCol>
                <a:gridCol w="3021278">
                  <a:extLst>
                    <a:ext uri="{9D8B030D-6E8A-4147-A177-3AD203B41FA5}">
                      <a16:colId xmlns:a16="http://schemas.microsoft.com/office/drawing/2014/main" val="2922635074"/>
                    </a:ext>
                  </a:extLst>
                </a:gridCol>
                <a:gridCol w="2864235">
                  <a:extLst>
                    <a:ext uri="{9D8B030D-6E8A-4147-A177-3AD203B41FA5}">
                      <a16:colId xmlns:a16="http://schemas.microsoft.com/office/drawing/2014/main" val="2088211575"/>
                    </a:ext>
                  </a:extLst>
                </a:gridCol>
                <a:gridCol w="2324459">
                  <a:extLst>
                    <a:ext uri="{9D8B030D-6E8A-4147-A177-3AD203B41FA5}">
                      <a16:colId xmlns:a16="http://schemas.microsoft.com/office/drawing/2014/main" val="3865703555"/>
                    </a:ext>
                  </a:extLst>
                </a:gridCol>
                <a:gridCol w="2247587">
                  <a:extLst>
                    <a:ext uri="{9D8B030D-6E8A-4147-A177-3AD203B41FA5}">
                      <a16:colId xmlns:a16="http://schemas.microsoft.com/office/drawing/2014/main" val="3368750510"/>
                    </a:ext>
                  </a:extLst>
                </a:gridCol>
              </a:tblGrid>
              <a:tr h="998085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0090"/>
                          </a:solidFill>
                        </a:rPr>
                        <a:t>Experiment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dirty="0">
                          <a:solidFill>
                            <a:srgbClr val="000090"/>
                          </a:solidFill>
                        </a:rPr>
                        <a:t>Comparison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dirty="0">
                          <a:solidFill>
                            <a:srgbClr val="000090"/>
                          </a:solidFill>
                        </a:rPr>
                        <a:t>Test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1" dirty="0">
                          <a:solidFill>
                            <a:srgbClr val="000090"/>
                          </a:solidFill>
                        </a:rPr>
                        <a:t>n </a:t>
                      </a:r>
                      <a:r>
                        <a:rPr lang="en-US" sz="4000" b="1" i="0" dirty="0">
                          <a:solidFill>
                            <a:srgbClr val="000090"/>
                          </a:solidFill>
                        </a:rPr>
                        <a:t>JOL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1" dirty="0">
                          <a:solidFill>
                            <a:srgbClr val="000090"/>
                          </a:solidFill>
                        </a:rPr>
                        <a:t>n </a:t>
                      </a:r>
                      <a:r>
                        <a:rPr lang="en-US" sz="4000" b="1" i="0" dirty="0">
                          <a:solidFill>
                            <a:srgbClr val="000090"/>
                          </a:solidFill>
                        </a:rPr>
                        <a:t>No-JOL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82072"/>
                  </a:ext>
                </a:extLst>
              </a:tr>
              <a:tr h="99808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F vs. M vs. 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Cued-Recall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204324"/>
                  </a:ext>
                </a:extLst>
              </a:tr>
              <a:tr h="99808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F vs. M vs. 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Recognition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013678"/>
                  </a:ext>
                </a:extLst>
              </a:tr>
              <a:tr h="99808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F vs. M vs. 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Recognition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844372"/>
                  </a:ext>
                </a:extLst>
              </a:tr>
              <a:tr h="99808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F vs. 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Recognition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7245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BFFDF368-1A7F-C0CB-EB21-521643A18899}"/>
              </a:ext>
            </a:extLst>
          </p:cNvPr>
          <p:cNvSpPr txBox="1"/>
          <p:nvPr/>
        </p:nvSpPr>
        <p:spPr>
          <a:xfrm>
            <a:off x="14209660" y="14463943"/>
            <a:ext cx="1199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0090"/>
                </a:solidFill>
                <a:latin typeface="+mj-lt"/>
              </a:rPr>
              <a:t>Note: </a:t>
            </a:r>
            <a:r>
              <a:rPr lang="en-US" sz="3000" dirty="0">
                <a:solidFill>
                  <a:srgbClr val="000090"/>
                </a:solidFill>
                <a:latin typeface="+mj-lt"/>
              </a:rPr>
              <a:t>F = Forward associates; M = Mediated associates; U = Unrelated cue-target pairs. Participants were randomly assigned to either the JOL or no-JOL encoding groups</a:t>
            </a:r>
            <a:r>
              <a:rPr lang="en-US" sz="3000" dirty="0">
                <a:solidFill>
                  <a:srgbClr val="000090"/>
                </a:solidFill>
              </a:rPr>
              <a:t>.</a:t>
            </a:r>
            <a:endParaRPr lang="en-US" sz="3000" b="1" dirty="0">
              <a:solidFill>
                <a:srgbClr val="00009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575893-A185-BF11-5707-A77DA18B4012}"/>
              </a:ext>
            </a:extLst>
          </p:cNvPr>
          <p:cNvSpPr txBox="1"/>
          <p:nvPr/>
        </p:nvSpPr>
        <p:spPr>
          <a:xfrm>
            <a:off x="245829" y="20737948"/>
            <a:ext cx="1250213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0090"/>
                </a:solidFill>
                <a:latin typeface="+mj-lt"/>
              </a:rPr>
              <a:t>120 cue target word pairs were used as stimuli (40 forward associates, 40 mediated associates, and 40 unrelated cue-target pairs)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0090"/>
                </a:solidFill>
                <a:latin typeface="+mj-lt"/>
              </a:rPr>
              <a:t>Participants studied 20 of each pair type (60 total) in Experiments 1 – 3 or 20 forward associates and 20 unrelated pairs (40 total) in Experiment 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9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9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9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9C9069-D250-D56A-D91A-EA586081BA64}"/>
              </a:ext>
            </a:extLst>
          </p:cNvPr>
          <p:cNvSpPr txBox="1"/>
          <p:nvPr/>
        </p:nvSpPr>
        <p:spPr>
          <a:xfrm>
            <a:off x="559418" y="2420951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80FF"/>
                </a:solidFill>
              </a:rPr>
              <a:t>Forward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2D704D-785B-D4EB-D7C0-E75BCF653192}"/>
              </a:ext>
            </a:extLst>
          </p:cNvPr>
          <p:cNvSpPr txBox="1"/>
          <p:nvPr/>
        </p:nvSpPr>
        <p:spPr>
          <a:xfrm>
            <a:off x="4987130" y="2420951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80FF"/>
                </a:solidFill>
              </a:rPr>
              <a:t>Mediated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3F70DE-B1A8-43AE-B413-FCC5E43CDDB7}"/>
              </a:ext>
            </a:extLst>
          </p:cNvPr>
          <p:cNvSpPr txBox="1"/>
          <p:nvPr/>
        </p:nvSpPr>
        <p:spPr>
          <a:xfrm>
            <a:off x="466556" y="29765408"/>
            <a:ext cx="1205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90"/>
                </a:solidFill>
                <a:latin typeface="+mj-lt"/>
              </a:rPr>
              <a:t>Note: 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Pairs were equated on concreteness, length, and SUBTLEX frequency. Forward associates were additionally matched on FAS values (Nelson et al., 2004). Mediated associates were taken from </a:t>
            </a:r>
            <a:r>
              <a:rPr lang="en-US" sz="2800" dirty="0" err="1">
                <a:solidFill>
                  <a:srgbClr val="000090"/>
                </a:solidFill>
                <a:latin typeface="+mj-lt"/>
              </a:rPr>
              <a:t>Balota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 and Lorch (1986) and Jones (2010).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9D5540-F777-0215-DAAE-3477AF13C7A1}"/>
              </a:ext>
            </a:extLst>
          </p:cNvPr>
          <p:cNvSpPr txBox="1"/>
          <p:nvPr/>
        </p:nvSpPr>
        <p:spPr>
          <a:xfrm>
            <a:off x="9220200" y="2420951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80FF"/>
                </a:solidFill>
              </a:rPr>
              <a:t>Unrelated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9A0E7C-07C0-AF7C-92DC-EEE42B186C73}"/>
              </a:ext>
            </a:extLst>
          </p:cNvPr>
          <p:cNvSpPr txBox="1"/>
          <p:nvPr/>
        </p:nvSpPr>
        <p:spPr>
          <a:xfrm>
            <a:off x="466556" y="25356566"/>
            <a:ext cx="31148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90"/>
                </a:solidFill>
              </a:rPr>
              <a:t>Mule – Donkey</a:t>
            </a:r>
          </a:p>
          <a:p>
            <a:endParaRPr lang="en-US" sz="3000" dirty="0">
              <a:solidFill>
                <a:srgbClr val="000090"/>
              </a:solidFill>
            </a:endParaRPr>
          </a:p>
          <a:p>
            <a:r>
              <a:rPr lang="en-US" sz="3000" dirty="0">
                <a:solidFill>
                  <a:srgbClr val="000090"/>
                </a:solidFill>
              </a:rPr>
              <a:t>Nap – Sleep</a:t>
            </a:r>
          </a:p>
          <a:p>
            <a:endParaRPr lang="en-US" sz="3000" dirty="0">
              <a:solidFill>
                <a:srgbClr val="000090"/>
              </a:solidFill>
            </a:endParaRPr>
          </a:p>
          <a:p>
            <a:r>
              <a:rPr lang="en-US" sz="3000" dirty="0">
                <a:solidFill>
                  <a:srgbClr val="000090"/>
                </a:solidFill>
              </a:rPr>
              <a:t>Sip – Drink</a:t>
            </a:r>
          </a:p>
          <a:p>
            <a:endParaRPr lang="en-US" sz="3000" dirty="0">
              <a:solidFill>
                <a:srgbClr val="000090"/>
              </a:solidFill>
            </a:endParaRPr>
          </a:p>
          <a:p>
            <a:r>
              <a:rPr lang="en-US" sz="3000" dirty="0">
                <a:solidFill>
                  <a:srgbClr val="000090"/>
                </a:solidFill>
              </a:rPr>
              <a:t>Orchid – Flower</a:t>
            </a:r>
          </a:p>
          <a:p>
            <a:endParaRPr lang="en-US" sz="3000" dirty="0">
              <a:solidFill>
                <a:srgbClr val="00009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62F79B-DE56-0E95-CA2A-C055C9BCD152}"/>
              </a:ext>
            </a:extLst>
          </p:cNvPr>
          <p:cNvSpPr txBox="1"/>
          <p:nvPr/>
        </p:nvSpPr>
        <p:spPr>
          <a:xfrm>
            <a:off x="4876800" y="25400794"/>
            <a:ext cx="31148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90"/>
                </a:solidFill>
              </a:rPr>
              <a:t>Lion – Stripes</a:t>
            </a:r>
          </a:p>
          <a:p>
            <a:endParaRPr lang="en-US" sz="3000" dirty="0">
              <a:solidFill>
                <a:srgbClr val="000090"/>
              </a:solidFill>
            </a:endParaRPr>
          </a:p>
          <a:p>
            <a:r>
              <a:rPr lang="en-US" sz="3000" dirty="0">
                <a:solidFill>
                  <a:srgbClr val="000090"/>
                </a:solidFill>
              </a:rPr>
              <a:t>War – Quiet</a:t>
            </a:r>
          </a:p>
          <a:p>
            <a:endParaRPr lang="en-US" sz="3000" dirty="0">
              <a:solidFill>
                <a:srgbClr val="000090"/>
              </a:solidFill>
            </a:endParaRPr>
          </a:p>
          <a:p>
            <a:r>
              <a:rPr lang="en-US" sz="3000" dirty="0">
                <a:solidFill>
                  <a:srgbClr val="000090"/>
                </a:solidFill>
              </a:rPr>
              <a:t>Cry – Bottle</a:t>
            </a:r>
          </a:p>
          <a:p>
            <a:endParaRPr lang="en-US" sz="3000" dirty="0">
              <a:solidFill>
                <a:srgbClr val="000090"/>
              </a:solidFill>
            </a:endParaRPr>
          </a:p>
          <a:p>
            <a:r>
              <a:rPr lang="en-US" sz="3000" dirty="0">
                <a:solidFill>
                  <a:srgbClr val="000090"/>
                </a:solidFill>
              </a:rPr>
              <a:t>Tooth – Hair</a:t>
            </a:r>
          </a:p>
          <a:p>
            <a:endParaRPr lang="en-US" sz="3000" dirty="0">
              <a:solidFill>
                <a:srgbClr val="00009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06085F-F95F-3A01-9139-2E1090E0C517}"/>
              </a:ext>
            </a:extLst>
          </p:cNvPr>
          <p:cNvSpPr txBox="1"/>
          <p:nvPr/>
        </p:nvSpPr>
        <p:spPr>
          <a:xfrm>
            <a:off x="9220200" y="25445947"/>
            <a:ext cx="31148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90"/>
                </a:solidFill>
              </a:rPr>
              <a:t>Maze – Phone</a:t>
            </a:r>
          </a:p>
          <a:p>
            <a:endParaRPr lang="en-US" sz="3000" dirty="0">
              <a:solidFill>
                <a:srgbClr val="000090"/>
              </a:solidFill>
            </a:endParaRPr>
          </a:p>
          <a:p>
            <a:r>
              <a:rPr lang="en-US" sz="3000" dirty="0">
                <a:solidFill>
                  <a:srgbClr val="000090"/>
                </a:solidFill>
              </a:rPr>
              <a:t>King – Vase</a:t>
            </a:r>
          </a:p>
          <a:p>
            <a:endParaRPr lang="en-US" sz="3000" dirty="0">
              <a:solidFill>
                <a:srgbClr val="000090"/>
              </a:solidFill>
            </a:endParaRPr>
          </a:p>
          <a:p>
            <a:r>
              <a:rPr lang="en-US" sz="3000" dirty="0">
                <a:solidFill>
                  <a:srgbClr val="000090"/>
                </a:solidFill>
              </a:rPr>
              <a:t>Lease – Toil</a:t>
            </a:r>
          </a:p>
          <a:p>
            <a:endParaRPr lang="en-US" sz="3000" dirty="0">
              <a:solidFill>
                <a:srgbClr val="000090"/>
              </a:solidFill>
            </a:endParaRPr>
          </a:p>
          <a:p>
            <a:r>
              <a:rPr lang="en-US" sz="3000" dirty="0">
                <a:solidFill>
                  <a:srgbClr val="000090"/>
                </a:solidFill>
              </a:rPr>
              <a:t>Cash – Leg</a:t>
            </a:r>
          </a:p>
          <a:p>
            <a:endParaRPr lang="en-US" sz="30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8290</TotalTime>
  <Words>721</Words>
  <Application>Microsoft Office PowerPoint</Application>
  <PresentationFormat>Custom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Huff</dc:creator>
  <cp:lastModifiedBy>Nick Maxwell</cp:lastModifiedBy>
  <cp:revision>456</cp:revision>
  <dcterms:created xsi:type="dcterms:W3CDTF">2013-06-02T20:38:49Z</dcterms:created>
  <dcterms:modified xsi:type="dcterms:W3CDTF">2023-09-30T21:17:11Z</dcterms:modified>
</cp:coreProperties>
</file>