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42062400" cy="31546800"/>
  <p:notesSz cx="32099250" cy="49523650"/>
  <p:defaultTextStyle>
    <a:defPPr>
      <a:defRPr lang="en-US"/>
    </a:defPPr>
    <a:lvl1pPr algn="l" defTabSz="2193925" rtl="0" fontAlgn="base">
      <a:spcBef>
        <a:spcPct val="0"/>
      </a:spcBef>
      <a:spcAft>
        <a:spcPct val="0"/>
      </a:spcAft>
      <a:defRPr sz="8600" kern="1200">
        <a:solidFill>
          <a:schemeClr val="tx1"/>
        </a:solidFill>
        <a:latin typeface="Arial" charset="0"/>
        <a:ea typeface="+mn-ea"/>
        <a:cs typeface="Arial" charset="0"/>
      </a:defRPr>
    </a:lvl1pPr>
    <a:lvl2pPr marL="2193925" indent="-1736725" algn="l" defTabSz="2193925" rtl="0" fontAlgn="base">
      <a:spcBef>
        <a:spcPct val="0"/>
      </a:spcBef>
      <a:spcAft>
        <a:spcPct val="0"/>
      </a:spcAft>
      <a:defRPr sz="8600" kern="1200">
        <a:solidFill>
          <a:schemeClr val="tx1"/>
        </a:solidFill>
        <a:latin typeface="Arial" charset="0"/>
        <a:ea typeface="+mn-ea"/>
        <a:cs typeface="Arial" charset="0"/>
      </a:defRPr>
    </a:lvl2pPr>
    <a:lvl3pPr marL="4387850" indent="-3473450" algn="l" defTabSz="2193925" rtl="0" fontAlgn="base">
      <a:spcBef>
        <a:spcPct val="0"/>
      </a:spcBef>
      <a:spcAft>
        <a:spcPct val="0"/>
      </a:spcAft>
      <a:defRPr sz="8600" kern="1200">
        <a:solidFill>
          <a:schemeClr val="tx1"/>
        </a:solidFill>
        <a:latin typeface="Arial" charset="0"/>
        <a:ea typeface="+mn-ea"/>
        <a:cs typeface="Arial" charset="0"/>
      </a:defRPr>
    </a:lvl3pPr>
    <a:lvl4pPr marL="6583363" indent="-5211763" algn="l" defTabSz="2193925" rtl="0" fontAlgn="base">
      <a:spcBef>
        <a:spcPct val="0"/>
      </a:spcBef>
      <a:spcAft>
        <a:spcPct val="0"/>
      </a:spcAft>
      <a:defRPr sz="8600" kern="1200">
        <a:solidFill>
          <a:schemeClr val="tx1"/>
        </a:solidFill>
        <a:latin typeface="Arial" charset="0"/>
        <a:ea typeface="+mn-ea"/>
        <a:cs typeface="Arial" charset="0"/>
      </a:defRPr>
    </a:lvl4pPr>
    <a:lvl5pPr marL="8777288" indent="-6948488" algn="l" defTabSz="2193925" rtl="0" fontAlgn="base">
      <a:spcBef>
        <a:spcPct val="0"/>
      </a:spcBef>
      <a:spcAft>
        <a:spcPct val="0"/>
      </a:spcAft>
      <a:defRPr sz="8600" kern="1200">
        <a:solidFill>
          <a:schemeClr val="tx1"/>
        </a:solidFill>
        <a:latin typeface="Arial" charset="0"/>
        <a:ea typeface="+mn-ea"/>
        <a:cs typeface="Arial" charset="0"/>
      </a:defRPr>
    </a:lvl5pPr>
    <a:lvl6pPr marL="2286000" algn="l" defTabSz="914400" rtl="0" eaLnBrk="1" latinLnBrk="0" hangingPunct="1">
      <a:defRPr sz="8600" kern="1200">
        <a:solidFill>
          <a:schemeClr val="tx1"/>
        </a:solidFill>
        <a:latin typeface="Arial" charset="0"/>
        <a:ea typeface="+mn-ea"/>
        <a:cs typeface="Arial" charset="0"/>
      </a:defRPr>
    </a:lvl6pPr>
    <a:lvl7pPr marL="2743200" algn="l" defTabSz="914400" rtl="0" eaLnBrk="1" latinLnBrk="0" hangingPunct="1">
      <a:defRPr sz="8600" kern="1200">
        <a:solidFill>
          <a:schemeClr val="tx1"/>
        </a:solidFill>
        <a:latin typeface="Arial" charset="0"/>
        <a:ea typeface="+mn-ea"/>
        <a:cs typeface="Arial" charset="0"/>
      </a:defRPr>
    </a:lvl7pPr>
    <a:lvl8pPr marL="3200400" algn="l" defTabSz="914400" rtl="0" eaLnBrk="1" latinLnBrk="0" hangingPunct="1">
      <a:defRPr sz="8600" kern="1200">
        <a:solidFill>
          <a:schemeClr val="tx1"/>
        </a:solidFill>
        <a:latin typeface="Arial" charset="0"/>
        <a:ea typeface="+mn-ea"/>
        <a:cs typeface="Arial" charset="0"/>
      </a:defRPr>
    </a:lvl8pPr>
    <a:lvl9pPr marL="3657600" algn="l" defTabSz="914400" rtl="0" eaLnBrk="1" latinLnBrk="0" hangingPunct="1">
      <a:defRPr sz="8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936">
          <p15:clr>
            <a:srgbClr val="A4A3A4"/>
          </p15:clr>
        </p15:guide>
        <p15:guide id="2" pos="13248">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7FE9073-15DF-6984-6A99-74371DB31B9B}" name="Nick Maxwell" initials="NM" userId="Nick Maxwell"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ary Pyc" initials="MP" lastIdx="1" clrIdx="0"/>
  <p:cmAuthor id="2" name="Mark Huff" initials="MH" lastIdx="6" clrIdx="1">
    <p:extLst>
      <p:ext uri="{19B8F6BF-5375-455C-9EA6-DF929625EA0E}">
        <p15:presenceInfo xmlns:p15="http://schemas.microsoft.com/office/powerpoint/2012/main" userId="1401e3e00133cd3c" providerId="Windows Live"/>
      </p:ext>
    </p:extLst>
  </p:cmAuthor>
  <p:cmAuthor id="3" name="Nick Maxwell" initials="NM" lastIdx="5" clrIdx="2">
    <p:extLst>
      <p:ext uri="{19B8F6BF-5375-455C-9EA6-DF929625EA0E}">
        <p15:presenceInfo xmlns:p15="http://schemas.microsoft.com/office/powerpoint/2012/main" userId="8614ede61265de7b" providerId="Windows Live"/>
      </p:ext>
    </p:extLst>
  </p:cmAuthor>
  <p:cmAuthor id="4" name="Nicholas Maxwell" initials="NM" lastIdx="6" clrIdx="3">
    <p:extLst>
      <p:ext uri="{19B8F6BF-5375-455C-9EA6-DF929625EA0E}">
        <p15:presenceInfo xmlns:p15="http://schemas.microsoft.com/office/powerpoint/2012/main" userId="S::w10026941@usm.edu::1a044d9d-3e7b-4dec-96dd-0930cc4f0d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FF"/>
    <a:srgbClr val="000090"/>
    <a:srgbClr val="179923"/>
    <a:srgbClr val="00CC00"/>
    <a:srgbClr val="07E32C"/>
    <a:srgbClr val="09104F"/>
    <a:srgbClr val="202248"/>
    <a:srgbClr val="2E3150"/>
    <a:srgbClr val="373B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5854" autoAdjust="0"/>
    <p:restoredTop sz="94173" autoAdjust="0"/>
  </p:normalViewPr>
  <p:slideViewPr>
    <p:cSldViewPr snapToObjects="1">
      <p:cViewPr varScale="1">
        <p:scale>
          <a:sx n="20" d="100"/>
          <a:sy n="20" d="100"/>
        </p:scale>
        <p:origin x="1504" y="112"/>
      </p:cViewPr>
      <p:guideLst>
        <p:guide orient="horz" pos="9936"/>
        <p:guide pos="13248"/>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8/10/relationships/authors" Targe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sz="quarter"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AF146C44-DBBC-4DC3-BC1B-D95C60BD55A4}" type="datetimeFigureOut">
              <a:rPr lang="en-US"/>
              <a:pPr>
                <a:defRPr/>
              </a:pPr>
              <a:t>10/27/2023</a:t>
            </a:fld>
            <a:endParaRPr lang="en-US"/>
          </a:p>
        </p:txBody>
      </p:sp>
      <p:sp>
        <p:nvSpPr>
          <p:cNvPr id="4" name="Footer Placeholder 3"/>
          <p:cNvSpPr>
            <a:spLocks noGrp="1"/>
          </p:cNvSpPr>
          <p:nvPr>
            <p:ph type="ftr" sz="quarter" idx="2"/>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70C059D5-DA22-434C-9FD4-68A29573F71C}" type="slidenum">
              <a:rPr lang="en-US"/>
              <a:pPr>
                <a:defRPr/>
              </a:pPr>
              <a:t>‹#›</a:t>
            </a:fld>
            <a:endParaRPr lang="en-US"/>
          </a:p>
        </p:txBody>
      </p:sp>
    </p:spTree>
    <p:extLst>
      <p:ext uri="{BB962C8B-B14F-4D97-AF65-F5344CB8AC3E}">
        <p14:creationId xmlns:p14="http://schemas.microsoft.com/office/powerpoint/2010/main" val="2102527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3909675" cy="2476183"/>
          </a:xfrm>
          <a:prstGeom prst="rect">
            <a:avLst/>
          </a:prstGeom>
        </p:spPr>
        <p:txBody>
          <a:bodyPr vert="horz" lIns="466408" tIns="233204" rIns="466408" bIns="233204" rtlCol="0"/>
          <a:lstStyle>
            <a:lvl1pPr algn="l" defTabSz="11193792" fontAlgn="auto">
              <a:spcBef>
                <a:spcPts val="0"/>
              </a:spcBef>
              <a:spcAft>
                <a:spcPts val="0"/>
              </a:spcAft>
              <a:defRPr sz="6100">
                <a:latin typeface="+mn-lt"/>
                <a:cs typeface="+mn-cs"/>
              </a:defRPr>
            </a:lvl1pPr>
          </a:lstStyle>
          <a:p>
            <a:pPr>
              <a:defRPr/>
            </a:pPr>
            <a:endParaRPr lang="en-US"/>
          </a:p>
        </p:txBody>
      </p:sp>
      <p:sp>
        <p:nvSpPr>
          <p:cNvPr id="3" name="Date Placeholder 2"/>
          <p:cNvSpPr>
            <a:spLocks noGrp="1"/>
          </p:cNvSpPr>
          <p:nvPr>
            <p:ph type="dt" idx="1"/>
          </p:nvPr>
        </p:nvSpPr>
        <p:spPr>
          <a:xfrm>
            <a:off x="18182147" y="0"/>
            <a:ext cx="13909675" cy="2476183"/>
          </a:xfrm>
          <a:prstGeom prst="rect">
            <a:avLst/>
          </a:prstGeom>
        </p:spPr>
        <p:txBody>
          <a:bodyPr vert="horz" lIns="466408" tIns="233204" rIns="466408" bIns="233204" rtlCol="0"/>
          <a:lstStyle>
            <a:lvl1pPr algn="r" defTabSz="11193792" fontAlgn="auto">
              <a:spcBef>
                <a:spcPts val="0"/>
              </a:spcBef>
              <a:spcAft>
                <a:spcPts val="0"/>
              </a:spcAft>
              <a:defRPr sz="6100" smtClean="0">
                <a:latin typeface="+mn-lt"/>
                <a:cs typeface="+mn-cs"/>
              </a:defRPr>
            </a:lvl1pPr>
          </a:lstStyle>
          <a:p>
            <a:pPr>
              <a:defRPr/>
            </a:pPr>
            <a:fld id="{E5723581-BD50-4342-A046-BA9E0087A503}" type="datetimeFigureOut">
              <a:rPr lang="en-US"/>
              <a:pPr>
                <a:defRPr/>
              </a:pPr>
              <a:t>10/27/2023</a:t>
            </a:fld>
            <a:endParaRPr lang="en-US"/>
          </a:p>
        </p:txBody>
      </p:sp>
      <p:sp>
        <p:nvSpPr>
          <p:cNvPr id="4" name="Slide Image Placeholder 3"/>
          <p:cNvSpPr>
            <a:spLocks noGrp="1" noRot="1" noChangeAspect="1"/>
          </p:cNvSpPr>
          <p:nvPr>
            <p:ph type="sldImg" idx="2"/>
          </p:nvPr>
        </p:nvSpPr>
        <p:spPr>
          <a:xfrm>
            <a:off x="3670300" y="3714750"/>
            <a:ext cx="24758650" cy="18570575"/>
          </a:xfrm>
          <a:prstGeom prst="rect">
            <a:avLst/>
          </a:prstGeom>
          <a:noFill/>
          <a:ln w="12700">
            <a:solidFill>
              <a:prstClr val="black"/>
            </a:solidFill>
          </a:ln>
        </p:spPr>
        <p:txBody>
          <a:bodyPr vert="horz" lIns="466408" tIns="233204" rIns="466408" bIns="233204" rtlCol="0" anchor="ctr"/>
          <a:lstStyle/>
          <a:p>
            <a:pPr lvl="0"/>
            <a:endParaRPr lang="en-US" noProof="0"/>
          </a:p>
        </p:txBody>
      </p:sp>
      <p:sp>
        <p:nvSpPr>
          <p:cNvPr id="5" name="Notes Placeholder 4"/>
          <p:cNvSpPr>
            <a:spLocks noGrp="1"/>
          </p:cNvSpPr>
          <p:nvPr>
            <p:ph type="body" sz="quarter" idx="3"/>
          </p:nvPr>
        </p:nvSpPr>
        <p:spPr>
          <a:xfrm>
            <a:off x="3209925" y="23523733"/>
            <a:ext cx="25679400" cy="22285643"/>
          </a:xfrm>
          <a:prstGeom prst="rect">
            <a:avLst/>
          </a:prstGeom>
        </p:spPr>
        <p:txBody>
          <a:bodyPr vert="horz" lIns="466408" tIns="233204" rIns="466408" bIns="233204" rtlCol="0">
            <a:normAutofit/>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p:cNvSpPr>
            <a:spLocks noGrp="1"/>
          </p:cNvSpPr>
          <p:nvPr>
            <p:ph type="ftr" sz="quarter" idx="4"/>
          </p:nvPr>
        </p:nvSpPr>
        <p:spPr>
          <a:xfrm>
            <a:off x="0" y="47038872"/>
            <a:ext cx="13909675" cy="2476183"/>
          </a:xfrm>
          <a:prstGeom prst="rect">
            <a:avLst/>
          </a:prstGeom>
        </p:spPr>
        <p:txBody>
          <a:bodyPr vert="horz" lIns="466408" tIns="233204" rIns="466408" bIns="233204" rtlCol="0" anchor="b"/>
          <a:lstStyle>
            <a:lvl1pPr algn="l" defTabSz="11193792" fontAlgn="auto">
              <a:spcBef>
                <a:spcPts val="0"/>
              </a:spcBef>
              <a:spcAft>
                <a:spcPts val="0"/>
              </a:spcAft>
              <a:defRPr sz="61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18182147" y="47038872"/>
            <a:ext cx="13909675" cy="2476183"/>
          </a:xfrm>
          <a:prstGeom prst="rect">
            <a:avLst/>
          </a:prstGeom>
        </p:spPr>
        <p:txBody>
          <a:bodyPr vert="horz" lIns="466408" tIns="233204" rIns="466408" bIns="233204" rtlCol="0" anchor="b"/>
          <a:lstStyle>
            <a:lvl1pPr algn="r" defTabSz="11193792" fontAlgn="auto">
              <a:spcBef>
                <a:spcPts val="0"/>
              </a:spcBef>
              <a:spcAft>
                <a:spcPts val="0"/>
              </a:spcAft>
              <a:defRPr sz="6100" smtClean="0">
                <a:latin typeface="+mn-lt"/>
                <a:cs typeface="+mn-cs"/>
              </a:defRPr>
            </a:lvl1pPr>
          </a:lstStyle>
          <a:p>
            <a:pPr>
              <a:defRPr/>
            </a:pPr>
            <a:fld id="{1C8F59EE-7A49-48BD-94EE-9EE133FD4F55}" type="slidenum">
              <a:rPr lang="en-US"/>
              <a:pPr>
                <a:defRPr/>
              </a:pPr>
              <a:t>‹#›</a:t>
            </a:fld>
            <a:endParaRPr lang="en-US"/>
          </a:p>
        </p:txBody>
      </p:sp>
    </p:spTree>
    <p:extLst>
      <p:ext uri="{BB962C8B-B14F-4D97-AF65-F5344CB8AC3E}">
        <p14:creationId xmlns:p14="http://schemas.microsoft.com/office/powerpoint/2010/main" val="47381477"/>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670300" y="3714750"/>
            <a:ext cx="24758650" cy="18570575"/>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11190553" fontAlgn="base">
              <a:spcBef>
                <a:spcPct val="0"/>
              </a:spcBef>
              <a:spcAft>
                <a:spcPct val="0"/>
              </a:spcAft>
            </a:pPr>
            <a:fld id="{A79FC9CB-CBC5-466A-80F1-59D166C03F36}" type="slidenum">
              <a:rPr lang="en-US">
                <a:cs typeface="Arial" charset="0"/>
              </a:rPr>
              <a:pPr defTabSz="11190553" fontAlgn="base">
                <a:spcBef>
                  <a:spcPct val="0"/>
                </a:spcBef>
                <a:spcAft>
                  <a:spcPct val="0"/>
                </a:spcAft>
              </a:pPr>
              <a:t>1</a:t>
            </a:fld>
            <a:endParaRPr lang="en-US" dirty="0">
              <a:cs typeface="Arial" charset="0"/>
            </a:endParaRPr>
          </a:p>
        </p:txBody>
      </p:sp>
    </p:spTree>
    <p:extLst>
      <p:ext uri="{BB962C8B-B14F-4D97-AF65-F5344CB8AC3E}">
        <p14:creationId xmlns:p14="http://schemas.microsoft.com/office/powerpoint/2010/main" val="353403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4680" y="9799957"/>
            <a:ext cx="35753040" cy="6762115"/>
          </a:xfrm>
          <a:prstGeom prst="rect">
            <a:avLst/>
          </a:prstGeom>
        </p:spPr>
        <p:txBody>
          <a:bodyPr vert="horz" lIns="438912" tIns="219456" rIns="438912" bIns="219456"/>
          <a:lstStyle/>
          <a:p>
            <a:r>
              <a:rPr lang="en-US"/>
              <a:t>Click to edit Master title style</a:t>
            </a:r>
          </a:p>
        </p:txBody>
      </p:sp>
      <p:sp>
        <p:nvSpPr>
          <p:cNvPr id="3" name="Subtitle 2"/>
          <p:cNvSpPr>
            <a:spLocks noGrp="1"/>
          </p:cNvSpPr>
          <p:nvPr>
            <p:ph type="subTitle" idx="1"/>
          </p:nvPr>
        </p:nvSpPr>
        <p:spPr>
          <a:xfrm>
            <a:off x="6309360" y="17876520"/>
            <a:ext cx="29443680" cy="8061960"/>
          </a:xfrm>
          <a:prstGeom prst="rect">
            <a:avLst/>
          </a:prstGeom>
        </p:spPr>
        <p:txBody>
          <a:bodyPr vert="horz" lIns="438912" tIns="219456" rIns="438912" bIns="219456"/>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7360922"/>
            <a:ext cx="37856160" cy="20819430"/>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1263337"/>
            <a:ext cx="9464040" cy="26917015"/>
          </a:xfrm>
          <a:prstGeom prst="rect">
            <a:avLst/>
          </a:prstGeom>
        </p:spPr>
        <p:txBody>
          <a:bodyPr vert="eaVert" lIns="438912" tIns="219456" rIns="438912" bIns="219456"/>
          <a:lstStyle/>
          <a:p>
            <a:r>
              <a:rPr lang="en-US"/>
              <a:t>Click to edit Master title style</a:t>
            </a:r>
          </a:p>
        </p:txBody>
      </p:sp>
      <p:sp>
        <p:nvSpPr>
          <p:cNvPr id="3" name="Vertical Text Placeholder 2"/>
          <p:cNvSpPr>
            <a:spLocks noGrp="1"/>
          </p:cNvSpPr>
          <p:nvPr>
            <p:ph type="body" orient="vert" idx="1"/>
          </p:nvPr>
        </p:nvSpPr>
        <p:spPr>
          <a:xfrm>
            <a:off x="2103120" y="1263337"/>
            <a:ext cx="27691080" cy="26917015"/>
          </a:xfrm>
          <a:prstGeom prst="rect">
            <a:avLst/>
          </a:prstGeom>
        </p:spPr>
        <p:txBody>
          <a:bodyPr vert="eaVert"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idx="1"/>
          </p:nvPr>
        </p:nvSpPr>
        <p:spPr>
          <a:xfrm>
            <a:off x="2103120" y="7360922"/>
            <a:ext cx="37856160" cy="20819430"/>
          </a:xfrm>
          <a:prstGeom prst="rect">
            <a:avLst/>
          </a:prstGeom>
        </p:spPr>
        <p:txBody>
          <a:bodyPr vert="horz" lIns="438912" tIns="219456" rIns="438912" bIns="219456"/>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0271742"/>
            <a:ext cx="35753040" cy="6265545"/>
          </a:xfrm>
          <a:prstGeom prst="rect">
            <a:avLst/>
          </a:prstGeom>
        </p:spPr>
        <p:txBody>
          <a:bodyPr vert="horz" lIns="438912" tIns="219456" rIns="438912" bIns="219456"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322640" y="13370882"/>
            <a:ext cx="35753040" cy="6900860"/>
          </a:xfrm>
          <a:prstGeom prst="rect">
            <a:avLst/>
          </a:prstGeom>
        </p:spPr>
        <p:txBody>
          <a:bodyPr vert="horz" lIns="438912" tIns="219456" rIns="438912" bIns="219456"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
        <p:nvSpPr>
          <p:cNvPr id="3" name="Content Placeholder 2"/>
          <p:cNvSpPr>
            <a:spLocks noGrp="1"/>
          </p:cNvSpPr>
          <p:nvPr>
            <p:ph sz="half" idx="1"/>
          </p:nvPr>
        </p:nvSpPr>
        <p:spPr>
          <a:xfrm>
            <a:off x="21031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381720" y="7360922"/>
            <a:ext cx="18577560" cy="20819430"/>
          </a:xfrm>
          <a:prstGeom prst="rect">
            <a:avLst/>
          </a:prstGeom>
        </p:spPr>
        <p:txBody>
          <a:bodyPr vert="horz" lIns="438912" tIns="219456" rIns="438912" bIns="219456"/>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lvl1pPr>
              <a:defRPr/>
            </a:lvl1pPr>
          </a:lstStyle>
          <a:p>
            <a:r>
              <a:rPr lang="en-US"/>
              <a:t>Click to edit Master title style</a:t>
            </a:r>
          </a:p>
        </p:txBody>
      </p:sp>
      <p:sp>
        <p:nvSpPr>
          <p:cNvPr id="3" name="Text Placeholder 2"/>
          <p:cNvSpPr>
            <a:spLocks noGrp="1"/>
          </p:cNvSpPr>
          <p:nvPr>
            <p:ph type="body" idx="1"/>
          </p:nvPr>
        </p:nvSpPr>
        <p:spPr>
          <a:xfrm>
            <a:off x="2103121" y="7061520"/>
            <a:ext cx="185848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03121" y="10004425"/>
            <a:ext cx="185848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367118" y="7061520"/>
            <a:ext cx="18592165" cy="2942905"/>
          </a:xfrm>
          <a:prstGeom prst="rect">
            <a:avLst/>
          </a:prstGeom>
        </p:spPr>
        <p:txBody>
          <a:bodyPr vert="horz" lIns="438912" tIns="219456" rIns="438912" bIns="219456"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1367118" y="10004425"/>
            <a:ext cx="18592165" cy="18175925"/>
          </a:xfrm>
          <a:prstGeom prst="rect">
            <a:avLst/>
          </a:prstGeom>
        </p:spPr>
        <p:txBody>
          <a:bodyPr vert="horz" lIns="438912" tIns="219456" rIns="438912" bIns="219456"/>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3120" y="1263335"/>
            <a:ext cx="37856160" cy="5257800"/>
          </a:xfrm>
          <a:prstGeom prst="rect">
            <a:avLst/>
          </a:prstGeom>
        </p:spPr>
        <p:txBody>
          <a:bodyPr vert="horz" lIns="438912" tIns="219456" rIns="438912" bIns="219456"/>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3123" y="1256030"/>
            <a:ext cx="13838240" cy="5345430"/>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Content Placeholder 2"/>
          <p:cNvSpPr>
            <a:spLocks noGrp="1"/>
          </p:cNvSpPr>
          <p:nvPr>
            <p:ph idx="1"/>
          </p:nvPr>
        </p:nvSpPr>
        <p:spPr>
          <a:xfrm>
            <a:off x="16445230" y="1256032"/>
            <a:ext cx="23514050" cy="26924320"/>
          </a:xfrm>
          <a:prstGeom prst="rect">
            <a:avLst/>
          </a:prstGeom>
        </p:spPr>
        <p:txBody>
          <a:bodyPr vert="horz" lIns="438912" tIns="219456" rIns="438912" bIns="219456"/>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3123" y="6601462"/>
            <a:ext cx="13838240" cy="21578890"/>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525" y="22082760"/>
            <a:ext cx="25237440" cy="2606995"/>
          </a:xfrm>
          <a:prstGeom prst="rect">
            <a:avLst/>
          </a:prstGeom>
        </p:spPr>
        <p:txBody>
          <a:bodyPr vert="horz" lIns="438912" tIns="219456" rIns="438912" bIns="219456"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244525" y="2818765"/>
            <a:ext cx="25237440" cy="18928080"/>
          </a:xfrm>
          <a:prstGeom prst="rect">
            <a:avLst/>
          </a:prstGeom>
        </p:spPr>
        <p:txBody>
          <a:bodyPr vert="horz" lIns="438912" tIns="219456" rIns="438912" bIns="219456"/>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endParaRPr lang="en-US" noProof="0"/>
          </a:p>
        </p:txBody>
      </p:sp>
      <p:sp>
        <p:nvSpPr>
          <p:cNvPr id="4" name="Text Placeholder 3"/>
          <p:cNvSpPr>
            <a:spLocks noGrp="1"/>
          </p:cNvSpPr>
          <p:nvPr>
            <p:ph type="body" sz="half" idx="2"/>
          </p:nvPr>
        </p:nvSpPr>
        <p:spPr>
          <a:xfrm>
            <a:off x="8244525" y="24689755"/>
            <a:ext cx="25237440" cy="3702365"/>
          </a:xfrm>
          <a:prstGeom prst="rect">
            <a:avLst/>
          </a:prstGeom>
        </p:spPr>
        <p:txBody>
          <a:bodyPr vert="horz" lIns="438912" tIns="219456" rIns="438912" bIns="219456"/>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9104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2193925" rtl="0" fontAlgn="base">
        <a:spcBef>
          <a:spcPct val="0"/>
        </a:spcBef>
        <a:spcAft>
          <a:spcPct val="0"/>
        </a:spcAft>
        <a:defRPr sz="21100" kern="1200">
          <a:solidFill>
            <a:schemeClr val="tx1"/>
          </a:solidFill>
          <a:latin typeface="+mj-lt"/>
          <a:ea typeface="+mj-ea"/>
          <a:cs typeface="+mj-cs"/>
        </a:defRPr>
      </a:lvl1pPr>
      <a:lvl2pPr algn="ctr" defTabSz="2193925" rtl="0" fontAlgn="base">
        <a:spcBef>
          <a:spcPct val="0"/>
        </a:spcBef>
        <a:spcAft>
          <a:spcPct val="0"/>
        </a:spcAft>
        <a:defRPr sz="21100">
          <a:solidFill>
            <a:schemeClr val="tx1"/>
          </a:solidFill>
          <a:latin typeface="Calibri" pitchFamily="34" charset="0"/>
        </a:defRPr>
      </a:lvl2pPr>
      <a:lvl3pPr algn="ctr" defTabSz="2193925" rtl="0" fontAlgn="base">
        <a:spcBef>
          <a:spcPct val="0"/>
        </a:spcBef>
        <a:spcAft>
          <a:spcPct val="0"/>
        </a:spcAft>
        <a:defRPr sz="21100">
          <a:solidFill>
            <a:schemeClr val="tx1"/>
          </a:solidFill>
          <a:latin typeface="Calibri" pitchFamily="34" charset="0"/>
        </a:defRPr>
      </a:lvl3pPr>
      <a:lvl4pPr algn="ctr" defTabSz="2193925" rtl="0" fontAlgn="base">
        <a:spcBef>
          <a:spcPct val="0"/>
        </a:spcBef>
        <a:spcAft>
          <a:spcPct val="0"/>
        </a:spcAft>
        <a:defRPr sz="21100">
          <a:solidFill>
            <a:schemeClr val="tx1"/>
          </a:solidFill>
          <a:latin typeface="Calibri" pitchFamily="34" charset="0"/>
        </a:defRPr>
      </a:lvl4pPr>
      <a:lvl5pPr algn="ctr" defTabSz="2193925" rtl="0" fontAlgn="base">
        <a:spcBef>
          <a:spcPct val="0"/>
        </a:spcBef>
        <a:spcAft>
          <a:spcPct val="0"/>
        </a:spcAft>
        <a:defRPr sz="21100">
          <a:solidFill>
            <a:schemeClr val="tx1"/>
          </a:solidFill>
          <a:latin typeface="Calibri" pitchFamily="34" charset="0"/>
        </a:defRPr>
      </a:lvl5pPr>
      <a:lvl6pPr marL="457200" algn="ctr" defTabSz="2193925" rtl="0" fontAlgn="base">
        <a:spcBef>
          <a:spcPct val="0"/>
        </a:spcBef>
        <a:spcAft>
          <a:spcPct val="0"/>
        </a:spcAft>
        <a:defRPr sz="21100">
          <a:solidFill>
            <a:schemeClr val="tx1"/>
          </a:solidFill>
          <a:latin typeface="Calibri" pitchFamily="34" charset="0"/>
        </a:defRPr>
      </a:lvl6pPr>
      <a:lvl7pPr marL="914400" algn="ctr" defTabSz="2193925" rtl="0" fontAlgn="base">
        <a:spcBef>
          <a:spcPct val="0"/>
        </a:spcBef>
        <a:spcAft>
          <a:spcPct val="0"/>
        </a:spcAft>
        <a:defRPr sz="21100">
          <a:solidFill>
            <a:schemeClr val="tx1"/>
          </a:solidFill>
          <a:latin typeface="Calibri" pitchFamily="34" charset="0"/>
        </a:defRPr>
      </a:lvl7pPr>
      <a:lvl8pPr marL="1371600" algn="ctr" defTabSz="2193925" rtl="0" fontAlgn="base">
        <a:spcBef>
          <a:spcPct val="0"/>
        </a:spcBef>
        <a:spcAft>
          <a:spcPct val="0"/>
        </a:spcAft>
        <a:defRPr sz="21100">
          <a:solidFill>
            <a:schemeClr val="tx1"/>
          </a:solidFill>
          <a:latin typeface="Calibri" pitchFamily="34" charset="0"/>
        </a:defRPr>
      </a:lvl8pPr>
      <a:lvl9pPr marL="1828800" algn="ctr" defTabSz="2193925" rtl="0" fontAlgn="base">
        <a:spcBef>
          <a:spcPct val="0"/>
        </a:spcBef>
        <a:spcAft>
          <a:spcPct val="0"/>
        </a:spcAft>
        <a:defRPr sz="21100">
          <a:solidFill>
            <a:schemeClr val="tx1"/>
          </a:solidFill>
          <a:latin typeface="Calibri" pitchFamily="34" charset="0"/>
        </a:defRPr>
      </a:lvl9pPr>
    </p:titleStyle>
    <p:bodyStyle>
      <a:lvl1pPr marL="1644650" indent="-1644650" algn="l" defTabSz="2193925" rtl="0" fontAlgn="base">
        <a:spcBef>
          <a:spcPct val="20000"/>
        </a:spcBef>
        <a:spcAft>
          <a:spcPct val="0"/>
        </a:spcAft>
        <a:buFont typeface="Arial" charset="0"/>
        <a:buChar char="•"/>
        <a:defRPr sz="15400" kern="1200">
          <a:solidFill>
            <a:schemeClr val="tx1"/>
          </a:solidFill>
          <a:latin typeface="+mn-lt"/>
          <a:ea typeface="+mn-ea"/>
          <a:cs typeface="+mn-cs"/>
        </a:defRPr>
      </a:lvl1pPr>
      <a:lvl2pPr marL="3565525" indent="-1371600" algn="l" defTabSz="2193925" rtl="0" fontAlgn="base">
        <a:spcBef>
          <a:spcPct val="20000"/>
        </a:spcBef>
        <a:spcAft>
          <a:spcPct val="0"/>
        </a:spcAft>
        <a:buFont typeface="Arial" charset="0"/>
        <a:buChar char="–"/>
        <a:defRPr sz="13400" kern="1200">
          <a:solidFill>
            <a:schemeClr val="tx1"/>
          </a:solidFill>
          <a:latin typeface="+mn-lt"/>
          <a:ea typeface="+mn-ea"/>
          <a:cs typeface="+mn-cs"/>
        </a:defRPr>
      </a:lvl2pPr>
      <a:lvl3pPr marL="5486400" indent="-1096963" algn="l" defTabSz="2193925" rtl="0" fontAlgn="base">
        <a:spcBef>
          <a:spcPct val="20000"/>
        </a:spcBef>
        <a:spcAft>
          <a:spcPct val="0"/>
        </a:spcAft>
        <a:buFont typeface="Arial" charset="0"/>
        <a:buChar char="•"/>
        <a:defRPr sz="11500" kern="1200">
          <a:solidFill>
            <a:schemeClr val="tx1"/>
          </a:solidFill>
          <a:latin typeface="+mn-lt"/>
          <a:ea typeface="+mn-ea"/>
          <a:cs typeface="+mn-cs"/>
        </a:defRPr>
      </a:lvl3pPr>
      <a:lvl4pPr marL="7680325"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4pPr>
      <a:lvl5pPr marL="9874250" indent="-1096963" algn="l" defTabSz="2193925" rtl="0" fontAlgn="base">
        <a:spcBef>
          <a:spcPct val="20000"/>
        </a:spcBef>
        <a:spcAft>
          <a:spcPct val="0"/>
        </a:spcAft>
        <a:buFont typeface="Arial" charset="0"/>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Rounded Rectangle 144"/>
          <p:cNvSpPr/>
          <p:nvPr/>
        </p:nvSpPr>
        <p:spPr>
          <a:xfrm>
            <a:off x="13106400" y="16618946"/>
            <a:ext cx="13746003" cy="13022854"/>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dirty="0">
              <a:latin typeface="Arial" pitchFamily="34" charset="0"/>
              <a:cs typeface="Arial" pitchFamily="34" charset="0"/>
            </a:endParaRPr>
          </a:p>
        </p:txBody>
      </p:sp>
      <p:sp>
        <p:nvSpPr>
          <p:cNvPr id="52" name="Rounded Rectangle 51"/>
          <p:cNvSpPr/>
          <p:nvPr/>
        </p:nvSpPr>
        <p:spPr>
          <a:xfrm>
            <a:off x="13106400" y="2713989"/>
            <a:ext cx="13696982" cy="13523957"/>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itchFamily="34" charset="0"/>
              <a:cs typeface="Arial" pitchFamily="34" charset="0"/>
            </a:endParaRPr>
          </a:p>
        </p:txBody>
      </p:sp>
      <p:sp>
        <p:nvSpPr>
          <p:cNvPr id="4" name="Rectangle 2"/>
          <p:cNvSpPr txBox="1">
            <a:spLocks noChangeArrowheads="1"/>
          </p:cNvSpPr>
          <p:nvPr/>
        </p:nvSpPr>
        <p:spPr bwMode="auto">
          <a:xfrm>
            <a:off x="393524" y="-228600"/>
            <a:ext cx="27343276" cy="3018820"/>
          </a:xfrm>
          <a:prstGeom prst="rect">
            <a:avLst/>
          </a:prstGeom>
          <a:noFill/>
          <a:ln w="9525">
            <a:noFill/>
            <a:miter lim="800000"/>
            <a:headEnd/>
            <a:tailEnd/>
          </a:ln>
        </p:spPr>
        <p:txBody>
          <a:bodyPr lIns="369484" tIns="184741" rIns="369484" bIns="184741" anchor="ctr"/>
          <a:lstStyle/>
          <a:p>
            <a:pPr defTabSz="3694113">
              <a:defRPr/>
            </a:pPr>
            <a:r>
              <a:rPr lang="en-US" sz="6000" kern="0" dirty="0">
                <a:solidFill>
                  <a:schemeClr val="bg1"/>
                </a:solidFill>
                <a:latin typeface="Arial Black"/>
                <a:ea typeface="+mj-ea"/>
                <a:cs typeface="Arial Black"/>
              </a:rPr>
              <a:t>Investigating the Effects of Mediated Associations on Judgment of Learning Reactivity </a:t>
            </a:r>
            <a:endParaRPr lang="en-US" sz="6000" i="1" kern="0" dirty="0">
              <a:solidFill>
                <a:schemeClr val="bg1"/>
              </a:solidFill>
              <a:latin typeface="Arial Black" panose="020B0A04020102020204" pitchFamily="34" charset="0"/>
              <a:ea typeface="+mj-ea"/>
              <a:cs typeface="Arial" pitchFamily="34" charset="0"/>
            </a:endParaRPr>
          </a:p>
        </p:txBody>
      </p:sp>
      <p:sp>
        <p:nvSpPr>
          <p:cNvPr id="5" name="Rounded Rectangle 4"/>
          <p:cNvSpPr/>
          <p:nvPr/>
        </p:nvSpPr>
        <p:spPr>
          <a:xfrm>
            <a:off x="245829" y="2701635"/>
            <a:ext cx="12437465" cy="16043565"/>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8" name="Rounded Rectangle 17"/>
          <p:cNvSpPr/>
          <p:nvPr/>
        </p:nvSpPr>
        <p:spPr>
          <a:xfrm>
            <a:off x="27210840" y="19812001"/>
            <a:ext cx="14682313" cy="1162385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13" name="Text Box 4"/>
          <p:cNvSpPr txBox="1">
            <a:spLocks noChangeArrowheads="1"/>
          </p:cNvSpPr>
          <p:nvPr/>
        </p:nvSpPr>
        <p:spPr bwMode="auto">
          <a:xfrm>
            <a:off x="533400" y="3886200"/>
            <a:ext cx="11985141" cy="12601411"/>
          </a:xfrm>
          <a:prstGeom prst="rect">
            <a:avLst/>
          </a:prstGeom>
          <a:noFill/>
          <a:ln w="9525">
            <a:noFill/>
            <a:miter lim="800000"/>
            <a:headEnd/>
            <a:tailEnd/>
          </a:ln>
        </p:spPr>
        <p:txBody>
          <a:bodyPr lIns="170682" tIns="67367" rIns="170682" bIns="67367"/>
          <a:lstStyle/>
          <a:p>
            <a:pPr marL="457200" lvl="0" indent="-457200">
              <a:lnSpc>
                <a:spcPct val="107916"/>
              </a:lnSpc>
              <a:spcBef>
                <a:spcPts val="800"/>
              </a:spcBef>
              <a:spcAft>
                <a:spcPts val="0"/>
              </a:spcAft>
              <a:buClr>
                <a:schemeClr val="dk1"/>
              </a:buClr>
              <a:buSzPct val="75000"/>
              <a:buFont typeface="Arial" panose="020B0604020202020204" pitchFamily="34" charset="0"/>
              <a:buChar char="•"/>
            </a:pPr>
            <a:r>
              <a:rPr lang="en-US" sz="3200" b="0" i="0" u="none" strike="noStrike" cap="none" dirty="0">
                <a:solidFill>
                  <a:srgbClr val="000090"/>
                </a:solidFill>
                <a:latin typeface="Calibri"/>
                <a:ea typeface="Calibri"/>
                <a:cs typeface="Calibri"/>
                <a:sym typeface="Calibri"/>
              </a:rPr>
              <a:t>Previous research consistently shows that JOLs are reactive on cue-target word pairs, such that they benefit memory for related </a:t>
            </a:r>
            <a:r>
              <a:rPr lang="en-US" sz="3200" dirty="0">
                <a:solidFill>
                  <a:srgbClr val="000090"/>
                </a:solidFill>
                <a:latin typeface="Calibri"/>
                <a:ea typeface="Calibri"/>
                <a:cs typeface="Calibri"/>
                <a:sym typeface="Calibri"/>
              </a:rPr>
              <a:t>(e.g., cat – dog) but not unrelated (e.g., cat – muffin) pairs.</a:t>
            </a:r>
          </a:p>
          <a:p>
            <a:pPr marL="457200" lvl="0" indent="-457200">
              <a:lnSpc>
                <a:spcPct val="107916"/>
              </a:lnSpc>
              <a:spcBef>
                <a:spcPts val="800"/>
              </a:spcBef>
              <a:spcAft>
                <a:spcPts val="0"/>
              </a:spcAft>
              <a:buClr>
                <a:schemeClr val="dk1"/>
              </a:buClr>
              <a:buSzPct val="75000"/>
              <a:buFont typeface="Arial" panose="020B0604020202020204" pitchFamily="34" charset="0"/>
              <a:buChar char="•"/>
            </a:pPr>
            <a:endParaRPr lang="en-US" sz="100" dirty="0">
              <a:solidFill>
                <a:srgbClr val="000090"/>
              </a:solidFill>
              <a:latin typeface="Calibri"/>
              <a:ea typeface="Calibri"/>
              <a:cs typeface="Calibri"/>
              <a:sym typeface="Calibri"/>
            </a:endParaRPr>
          </a:p>
          <a:p>
            <a:pPr marL="457200" lvl="0" indent="-457200">
              <a:lnSpc>
                <a:spcPct val="107916"/>
              </a:lnSpc>
              <a:spcBef>
                <a:spcPts val="800"/>
              </a:spcBef>
              <a:spcAft>
                <a:spcPts val="0"/>
              </a:spcAft>
              <a:buClr>
                <a:schemeClr val="dk1"/>
              </a:buClr>
              <a:buSzPct val="75000"/>
              <a:buFont typeface="Arial" panose="020B0604020202020204" pitchFamily="34" charset="0"/>
              <a:buChar char="•"/>
            </a:pPr>
            <a:r>
              <a:rPr lang="en-US" sz="3200" dirty="0">
                <a:solidFill>
                  <a:srgbClr val="000090"/>
                </a:solidFill>
                <a:latin typeface="Calibri"/>
                <a:ea typeface="Calibri"/>
                <a:cs typeface="Calibri"/>
                <a:sym typeface="Calibri"/>
              </a:rPr>
              <a:t>To explain this pattern of positive reactivity, Soderstrom et al. (2015) proposed a </a:t>
            </a:r>
            <a:r>
              <a:rPr lang="en-US" sz="3200" b="1" dirty="0">
                <a:solidFill>
                  <a:srgbClr val="000090"/>
                </a:solidFill>
                <a:latin typeface="Calibri"/>
                <a:ea typeface="Calibri"/>
                <a:cs typeface="Calibri"/>
                <a:sym typeface="Calibri"/>
              </a:rPr>
              <a:t>cue-strengthening account</a:t>
            </a:r>
            <a:r>
              <a:rPr lang="en-US" sz="3200" dirty="0">
                <a:solidFill>
                  <a:srgbClr val="000090"/>
                </a:solidFill>
                <a:latin typeface="Calibri"/>
                <a:ea typeface="Calibri"/>
                <a:cs typeface="Calibri"/>
                <a:sym typeface="Calibri"/>
              </a:rPr>
              <a:t>, such that JOLs strengthen intrinsic JOL cues (e.g., relatedness) and that memory benefits occur whenever memory is tested using a method that is sensitive to these cues (e.g., cued-recall testing).</a:t>
            </a:r>
          </a:p>
          <a:p>
            <a:pPr marL="457200" lvl="0" indent="-457200">
              <a:lnSpc>
                <a:spcPct val="107916"/>
              </a:lnSpc>
              <a:spcBef>
                <a:spcPts val="800"/>
              </a:spcBef>
              <a:spcAft>
                <a:spcPts val="0"/>
              </a:spcAft>
              <a:buClr>
                <a:schemeClr val="dk1"/>
              </a:buClr>
              <a:buSzPct val="75000"/>
              <a:buFont typeface="Arial" panose="020B0604020202020204" pitchFamily="34" charset="0"/>
              <a:buChar char="•"/>
            </a:pPr>
            <a:endParaRPr lang="en-US" sz="100" dirty="0">
              <a:solidFill>
                <a:srgbClr val="000090"/>
              </a:solidFill>
              <a:latin typeface="Calibri"/>
              <a:ea typeface="Calibri"/>
              <a:cs typeface="Calibri"/>
              <a:sym typeface="Calibri"/>
            </a:endParaRPr>
          </a:p>
          <a:p>
            <a:pPr marL="457200" lvl="0" indent="-457200">
              <a:lnSpc>
                <a:spcPct val="107916"/>
              </a:lnSpc>
              <a:spcBef>
                <a:spcPts val="800"/>
              </a:spcBef>
              <a:spcAft>
                <a:spcPts val="0"/>
              </a:spcAft>
              <a:buClr>
                <a:schemeClr val="dk1"/>
              </a:buClr>
              <a:buSzPct val="75000"/>
              <a:buFont typeface="Arial" panose="020B0604020202020204" pitchFamily="34" charset="0"/>
              <a:buChar char="•"/>
            </a:pPr>
            <a:r>
              <a:rPr lang="en-US" sz="3200" dirty="0">
                <a:solidFill>
                  <a:srgbClr val="000090"/>
                </a:solidFill>
                <a:latin typeface="Calibri"/>
                <a:ea typeface="Calibri"/>
                <a:cs typeface="Calibri"/>
                <a:sym typeface="Calibri"/>
              </a:rPr>
              <a:t>However, positive reactivity on related pairs may also reflect benefits of </a:t>
            </a:r>
            <a:r>
              <a:rPr lang="en-US" sz="3200" b="1" dirty="0">
                <a:solidFill>
                  <a:srgbClr val="000090"/>
                </a:solidFill>
                <a:latin typeface="Calibri"/>
                <a:ea typeface="Calibri"/>
                <a:cs typeface="Calibri"/>
                <a:sym typeface="Calibri"/>
              </a:rPr>
              <a:t>relational encoding</a:t>
            </a:r>
            <a:r>
              <a:rPr lang="en-US" sz="3200" dirty="0">
                <a:solidFill>
                  <a:srgbClr val="000090"/>
                </a:solidFill>
                <a:latin typeface="Calibri"/>
                <a:ea typeface="Calibri"/>
                <a:cs typeface="Calibri"/>
                <a:sym typeface="Calibri"/>
              </a:rPr>
              <a:t>, as making JOLs on cue target pairs likely encourages processing of pre-existing cue-target associations.</a:t>
            </a:r>
          </a:p>
          <a:p>
            <a:pPr marL="457200" lvl="0" indent="-457200">
              <a:lnSpc>
                <a:spcPct val="107916"/>
              </a:lnSpc>
              <a:spcBef>
                <a:spcPts val="800"/>
              </a:spcBef>
              <a:spcAft>
                <a:spcPts val="0"/>
              </a:spcAft>
              <a:buClr>
                <a:schemeClr val="dk1"/>
              </a:buClr>
              <a:buSzPct val="75000"/>
              <a:buFont typeface="Arial" panose="020B0604020202020204" pitchFamily="34" charset="0"/>
              <a:buChar char="•"/>
            </a:pPr>
            <a:endParaRPr lang="en-US" sz="100" dirty="0">
              <a:solidFill>
                <a:srgbClr val="000090"/>
              </a:solidFill>
              <a:latin typeface="Calibri"/>
              <a:ea typeface="Calibri"/>
              <a:cs typeface="Calibri"/>
              <a:sym typeface="Calibri"/>
            </a:endParaRPr>
          </a:p>
          <a:p>
            <a:pPr marL="457200" lvl="0" indent="-457200">
              <a:lnSpc>
                <a:spcPct val="107916"/>
              </a:lnSpc>
              <a:spcBef>
                <a:spcPts val="800"/>
              </a:spcBef>
              <a:spcAft>
                <a:spcPts val="0"/>
              </a:spcAft>
              <a:buClr>
                <a:schemeClr val="dk1"/>
              </a:buClr>
              <a:buSzPct val="75000"/>
              <a:buFont typeface="Arial" panose="020B0604020202020204" pitchFamily="34" charset="0"/>
              <a:buChar char="•"/>
            </a:pPr>
            <a:r>
              <a:rPr lang="en-US" sz="3200" dirty="0">
                <a:solidFill>
                  <a:srgbClr val="000090"/>
                </a:solidFill>
                <a:latin typeface="Calibri"/>
                <a:ea typeface="Calibri"/>
                <a:cs typeface="Calibri"/>
                <a:sym typeface="Calibri"/>
              </a:rPr>
              <a:t>We tested this account by assessing whether JOLs benefit memory for mediated associates (e.g., lion – stripes). Like unrelated pairs, mediated associates contain no direct cue-target relations. However, they contain an indirect semantic relationship via a non-presented mediator (e.g., tiger).</a:t>
            </a:r>
          </a:p>
          <a:p>
            <a:pPr marL="457200" lvl="0" indent="-457200">
              <a:lnSpc>
                <a:spcPct val="107916"/>
              </a:lnSpc>
              <a:spcBef>
                <a:spcPts val="800"/>
              </a:spcBef>
              <a:spcAft>
                <a:spcPts val="0"/>
              </a:spcAft>
              <a:buClr>
                <a:schemeClr val="dk1"/>
              </a:buClr>
              <a:buSzPct val="75000"/>
              <a:buFont typeface="Arial" panose="020B0604020202020204" pitchFamily="34" charset="0"/>
              <a:buChar char="•"/>
            </a:pPr>
            <a:endParaRPr lang="en-US" sz="100" dirty="0">
              <a:solidFill>
                <a:srgbClr val="000090"/>
              </a:solidFill>
              <a:latin typeface="Calibri"/>
              <a:ea typeface="Calibri"/>
              <a:cs typeface="Calibri"/>
              <a:sym typeface="Calibri"/>
            </a:endParaRPr>
          </a:p>
          <a:p>
            <a:pPr marL="457200" lvl="0" indent="-457200">
              <a:lnSpc>
                <a:spcPct val="107916"/>
              </a:lnSpc>
              <a:spcBef>
                <a:spcPts val="800"/>
              </a:spcBef>
              <a:spcAft>
                <a:spcPts val="0"/>
              </a:spcAft>
              <a:buClr>
                <a:schemeClr val="dk1"/>
              </a:buClr>
              <a:buSzPct val="75000"/>
              <a:buFont typeface="Arial" panose="020B0604020202020204" pitchFamily="34" charset="0"/>
              <a:buChar char="•"/>
            </a:pPr>
            <a:r>
              <a:rPr lang="en-US" sz="3200" dirty="0">
                <a:solidFill>
                  <a:srgbClr val="000090"/>
                </a:solidFill>
                <a:latin typeface="Calibri"/>
                <a:ea typeface="Calibri"/>
                <a:cs typeface="Calibri"/>
                <a:sym typeface="Calibri"/>
              </a:rPr>
              <a:t>Based on a cue-strengthening account, positive reactivity would not be expected to occur on mediated pairs, given their lack of intrinsic cues. However, if JOLs also encourage the use of relational processing at encoding, mediated associates would be expected to show a memorial benefit.</a:t>
            </a:r>
          </a:p>
          <a:p>
            <a:pPr marL="457200" lvl="0" indent="-457200">
              <a:lnSpc>
                <a:spcPct val="107916"/>
              </a:lnSpc>
              <a:spcBef>
                <a:spcPts val="800"/>
              </a:spcBef>
              <a:spcAft>
                <a:spcPts val="0"/>
              </a:spcAft>
              <a:buClr>
                <a:schemeClr val="dk1"/>
              </a:buClr>
              <a:buSzPct val="75000"/>
              <a:buFont typeface="Arial" panose="020B0604020202020204" pitchFamily="34" charset="0"/>
              <a:buChar char="•"/>
            </a:pPr>
            <a:endParaRPr lang="en-US" sz="100" dirty="0">
              <a:solidFill>
                <a:srgbClr val="000090"/>
              </a:solidFill>
              <a:latin typeface="Calibri"/>
              <a:ea typeface="Calibri"/>
              <a:cs typeface="Calibri"/>
              <a:sym typeface="Calibri"/>
            </a:endParaRPr>
          </a:p>
          <a:p>
            <a:pPr marL="457200" lvl="0" indent="-457200">
              <a:lnSpc>
                <a:spcPct val="107916"/>
              </a:lnSpc>
              <a:spcBef>
                <a:spcPts val="800"/>
              </a:spcBef>
              <a:spcAft>
                <a:spcPts val="0"/>
              </a:spcAft>
              <a:buClr>
                <a:schemeClr val="dk1"/>
              </a:buClr>
              <a:buSzPct val="75000"/>
              <a:buFont typeface="Arial" panose="020B0604020202020204" pitchFamily="34" charset="0"/>
              <a:buChar char="•"/>
            </a:pPr>
            <a:r>
              <a:rPr lang="en-US" sz="3200" dirty="0">
                <a:solidFill>
                  <a:srgbClr val="000090"/>
                </a:solidFill>
                <a:latin typeface="Calibri"/>
                <a:ea typeface="Calibri"/>
                <a:cs typeface="Calibri"/>
                <a:sym typeface="Calibri"/>
              </a:rPr>
              <a:t>By including mediated associates, the present study provides an additional test of the cue-strengthening account while also further exploring the underlying mechanisms by which JOLs improve memory.</a:t>
            </a:r>
          </a:p>
          <a:p>
            <a:pPr marL="457200" lvl="0" indent="-457200">
              <a:lnSpc>
                <a:spcPct val="107916"/>
              </a:lnSpc>
              <a:spcBef>
                <a:spcPts val="800"/>
              </a:spcBef>
              <a:spcAft>
                <a:spcPts val="0"/>
              </a:spcAft>
              <a:buClr>
                <a:schemeClr val="dk1"/>
              </a:buClr>
              <a:buSzPct val="50000"/>
              <a:buFont typeface="Arial" panose="020B0604020202020204" pitchFamily="34" charset="0"/>
              <a:buChar char="•"/>
            </a:pPr>
            <a:endParaRPr lang="en-US" sz="3000" dirty="0">
              <a:solidFill>
                <a:srgbClr val="000090"/>
              </a:solidFill>
              <a:latin typeface="Calibri"/>
              <a:ea typeface="Calibri"/>
              <a:cs typeface="Calibri"/>
              <a:sym typeface="Calibri"/>
            </a:endParaRPr>
          </a:p>
          <a:p>
            <a:pPr marL="457200" lvl="0" indent="-457200">
              <a:lnSpc>
                <a:spcPct val="107916"/>
              </a:lnSpc>
              <a:spcBef>
                <a:spcPts val="800"/>
              </a:spcBef>
              <a:spcAft>
                <a:spcPts val="0"/>
              </a:spcAft>
              <a:buClr>
                <a:schemeClr val="dk1"/>
              </a:buClr>
              <a:buSzPct val="50000"/>
              <a:buFont typeface="Arial" panose="020B0604020202020204" pitchFamily="34" charset="0"/>
              <a:buChar char="•"/>
            </a:pPr>
            <a:endParaRPr lang="en-US" sz="3100" b="0" i="0" u="none" strike="noStrike" cap="none" dirty="0">
              <a:solidFill>
                <a:srgbClr val="000090"/>
              </a:solidFill>
              <a:latin typeface="Calibri"/>
              <a:ea typeface="Calibri"/>
              <a:cs typeface="Calibri"/>
              <a:sym typeface="Calibri"/>
            </a:endParaRPr>
          </a:p>
          <a:p>
            <a:pPr marL="457200" lvl="0" indent="-457200">
              <a:lnSpc>
                <a:spcPct val="107916"/>
              </a:lnSpc>
              <a:spcBef>
                <a:spcPts val="800"/>
              </a:spcBef>
              <a:spcAft>
                <a:spcPts val="0"/>
              </a:spcAft>
              <a:buClr>
                <a:schemeClr val="dk1"/>
              </a:buClr>
              <a:buSzPct val="50000"/>
              <a:buFont typeface="Arial" panose="020B0604020202020204" pitchFamily="34" charset="0"/>
              <a:buChar char="•"/>
            </a:pPr>
            <a:endParaRPr lang="en-US" sz="3100" b="0" i="0" u="none" strike="noStrike" cap="none" dirty="0">
              <a:solidFill>
                <a:srgbClr val="000090"/>
              </a:solidFill>
              <a:latin typeface="Calibri"/>
              <a:ea typeface="Calibri"/>
              <a:cs typeface="Calibri"/>
              <a:sym typeface="Calibri"/>
            </a:endParaRPr>
          </a:p>
          <a:p>
            <a:pPr marL="457200" lvl="0" indent="-457200">
              <a:lnSpc>
                <a:spcPct val="107916"/>
              </a:lnSpc>
              <a:spcBef>
                <a:spcPts val="800"/>
              </a:spcBef>
              <a:spcAft>
                <a:spcPts val="0"/>
              </a:spcAft>
              <a:buClr>
                <a:schemeClr val="dk1"/>
              </a:buClr>
              <a:buSzPts val="1100"/>
              <a:buFont typeface="Arial" panose="020B0604020202020204" pitchFamily="34" charset="0"/>
              <a:buChar char="•"/>
            </a:pPr>
            <a:endParaRPr lang="en-US" sz="3100" dirty="0">
              <a:solidFill>
                <a:srgbClr val="000090"/>
              </a:solidFill>
              <a:latin typeface="Calibri"/>
              <a:ea typeface="Calibri"/>
              <a:cs typeface="Calibri"/>
              <a:sym typeface="Calibri"/>
            </a:endParaRPr>
          </a:p>
        </p:txBody>
      </p:sp>
      <p:sp>
        <p:nvSpPr>
          <p:cNvPr id="54" name="Text Box 4"/>
          <p:cNvSpPr txBox="1">
            <a:spLocks noChangeArrowheads="1"/>
          </p:cNvSpPr>
          <p:nvPr/>
        </p:nvSpPr>
        <p:spPr bwMode="auto">
          <a:xfrm>
            <a:off x="27565291" y="20766672"/>
            <a:ext cx="14052070" cy="8024923"/>
          </a:xfrm>
          <a:prstGeom prst="rect">
            <a:avLst/>
          </a:prstGeom>
          <a:noFill/>
          <a:ln w="9525">
            <a:noFill/>
            <a:miter lim="800000"/>
            <a:headEnd/>
            <a:tailEnd/>
          </a:ln>
        </p:spPr>
        <p:txBody>
          <a:bodyPr lIns="170682" tIns="67367" rIns="170682" bIns="67367"/>
          <a:lstStyle/>
          <a:p>
            <a:pPr marL="457200" indent="-457200" defTabSz="1347788" eaLnBrk="0" hangingPunct="0">
              <a:spcBef>
                <a:spcPts val="800"/>
              </a:spcBef>
              <a:buFont typeface="Arial" panose="020B0604020202020204" pitchFamily="34" charset="0"/>
              <a:buChar char="•"/>
            </a:pPr>
            <a:r>
              <a:rPr lang="en-US" sz="3600" dirty="0">
                <a:solidFill>
                  <a:srgbClr val="000090"/>
                </a:solidFill>
                <a:latin typeface="Calibri"/>
                <a:cs typeface="Calibri"/>
              </a:rPr>
              <a:t>Across experiments, making JOLs improved memory for related but not unrelated cue-target pairs, regardless of whether pairs were directly related or indirectly related via mediators.</a:t>
            </a:r>
          </a:p>
          <a:p>
            <a:pPr marL="457200" indent="-457200" defTabSz="1347788" eaLnBrk="0" hangingPunct="0">
              <a:spcBef>
                <a:spcPts val="800"/>
              </a:spcBef>
              <a:buFont typeface="Arial" panose="020B0604020202020204" pitchFamily="34" charset="0"/>
              <a:buChar char="•"/>
            </a:pPr>
            <a:endParaRPr lang="en-US" sz="300" dirty="0">
              <a:solidFill>
                <a:srgbClr val="000090"/>
              </a:solidFill>
              <a:latin typeface="Calibri"/>
              <a:cs typeface="Calibri"/>
            </a:endParaRPr>
          </a:p>
          <a:p>
            <a:pPr marL="457200" indent="-457200" defTabSz="1347788" eaLnBrk="0" hangingPunct="0">
              <a:spcBef>
                <a:spcPts val="800"/>
              </a:spcBef>
              <a:buFont typeface="Arial" panose="020B0604020202020204" pitchFamily="34" charset="0"/>
              <a:buChar char="•"/>
            </a:pPr>
            <a:r>
              <a:rPr lang="en-US" sz="3600" dirty="0">
                <a:solidFill>
                  <a:srgbClr val="000090"/>
                </a:solidFill>
                <a:latin typeface="Calibri"/>
                <a:cs typeface="Calibri"/>
              </a:rPr>
              <a:t>This patterns suggests that JOLs specifically encourage participants to process each pair’s underlying cue-target relations. Thus, positive reactivity observed on related pairs likely reflects increased activation of cue-target associations.</a:t>
            </a:r>
          </a:p>
          <a:p>
            <a:pPr marL="457200" indent="-457200" defTabSz="1347788" eaLnBrk="0" hangingPunct="0">
              <a:spcBef>
                <a:spcPts val="800"/>
              </a:spcBef>
              <a:buFont typeface="Arial" panose="020B0604020202020204" pitchFamily="34" charset="0"/>
              <a:buChar char="•"/>
            </a:pPr>
            <a:endParaRPr lang="en-US" sz="300" dirty="0">
              <a:solidFill>
                <a:srgbClr val="000090"/>
              </a:solidFill>
              <a:latin typeface="Calibri"/>
              <a:cs typeface="Calibri"/>
            </a:endParaRPr>
          </a:p>
          <a:p>
            <a:pPr marL="457200" indent="-457200" defTabSz="1347788" eaLnBrk="0" hangingPunct="0">
              <a:spcBef>
                <a:spcPts val="800"/>
              </a:spcBef>
              <a:buFont typeface="Arial" panose="020B0604020202020204" pitchFamily="34" charset="0"/>
              <a:buChar char="•"/>
            </a:pPr>
            <a:r>
              <a:rPr lang="en-US" sz="3600" dirty="0">
                <a:solidFill>
                  <a:srgbClr val="000090"/>
                </a:solidFill>
                <a:latin typeface="Calibri"/>
                <a:cs typeface="Calibri"/>
              </a:rPr>
              <a:t>Interestingly, making JOLs also improved correct recognition of unrelated cue-target pairs and this pattern was found consistently.</a:t>
            </a:r>
          </a:p>
          <a:p>
            <a:pPr marL="457200" indent="-457200" defTabSz="1347788" eaLnBrk="0" hangingPunct="0">
              <a:spcBef>
                <a:spcPts val="800"/>
              </a:spcBef>
              <a:buFont typeface="Arial" panose="020B0604020202020204" pitchFamily="34" charset="0"/>
              <a:buChar char="•"/>
            </a:pPr>
            <a:r>
              <a:rPr lang="en-US" sz="3600" dirty="0">
                <a:solidFill>
                  <a:srgbClr val="000090"/>
                </a:solidFill>
                <a:latin typeface="Calibri"/>
                <a:cs typeface="Calibri"/>
              </a:rPr>
              <a:t>Together, positive reactivity on related pairs reflects relational encoding, which is particularly effective at improving memory when testing occurs </a:t>
            </a:r>
            <a:r>
              <a:rPr lang="en-US" sz="3600">
                <a:solidFill>
                  <a:srgbClr val="000090"/>
                </a:solidFill>
                <a:latin typeface="Calibri"/>
                <a:cs typeface="Calibri"/>
              </a:rPr>
              <a:t>via cued-recall</a:t>
            </a:r>
            <a:r>
              <a:rPr lang="en-US" sz="3600" dirty="0">
                <a:solidFill>
                  <a:srgbClr val="000090"/>
                </a:solidFill>
                <a:latin typeface="Calibri"/>
                <a:cs typeface="Calibri"/>
              </a:rPr>
              <a:t>.</a:t>
            </a:r>
          </a:p>
          <a:p>
            <a:pPr marL="457200" indent="-457200" defTabSz="1347788" eaLnBrk="0" hangingPunct="0">
              <a:spcBef>
                <a:spcPts val="800"/>
              </a:spcBef>
              <a:buFont typeface="Arial" panose="020B0604020202020204" pitchFamily="34" charset="0"/>
              <a:buChar char="•"/>
            </a:pPr>
            <a:r>
              <a:rPr lang="en-US" sz="3600" dirty="0">
                <a:solidFill>
                  <a:srgbClr val="000090"/>
                </a:solidFill>
                <a:latin typeface="Calibri"/>
                <a:cs typeface="Calibri"/>
              </a:rPr>
              <a:t>However, since recognition testing is more sensitive to familiarity cues, reactivity occurs globally for all studied items, regardless of their pre-existing cue-target relations.</a:t>
            </a:r>
          </a:p>
          <a:p>
            <a:pPr marL="457200" indent="-457200" defTabSz="1347788" eaLnBrk="0" hangingPunct="0">
              <a:spcBef>
                <a:spcPts val="800"/>
              </a:spcBef>
              <a:buFont typeface="Arial" panose="020B0604020202020204" pitchFamily="34" charset="0"/>
              <a:buChar char="•"/>
            </a:pPr>
            <a:r>
              <a:rPr lang="en-US" sz="3600" dirty="0">
                <a:solidFill>
                  <a:srgbClr val="000090"/>
                </a:solidFill>
                <a:latin typeface="Calibri"/>
                <a:cs typeface="Calibri"/>
              </a:rPr>
              <a:t>Ultimately, more work is needed to fully explore the link between relational processing and cue-strengthening.</a:t>
            </a:r>
          </a:p>
          <a:p>
            <a:pPr marL="457200" indent="-457200" defTabSz="1347788" eaLnBrk="0" hangingPunct="0">
              <a:spcBef>
                <a:spcPts val="800"/>
              </a:spcBef>
              <a:buFont typeface="Arial" panose="020B0604020202020204" pitchFamily="34" charset="0"/>
              <a:buChar char="•"/>
            </a:pPr>
            <a:endParaRPr lang="en-US" sz="3100" dirty="0">
              <a:solidFill>
                <a:srgbClr val="000090"/>
              </a:solidFill>
              <a:latin typeface="Calibri"/>
              <a:cs typeface="Calibri"/>
            </a:endParaRPr>
          </a:p>
          <a:p>
            <a:pPr marL="457200" indent="-457200" defTabSz="1347788" eaLnBrk="0" hangingPunct="0">
              <a:spcBef>
                <a:spcPts val="800"/>
              </a:spcBef>
              <a:buFont typeface="Arial" panose="020B0604020202020204" pitchFamily="34" charset="0"/>
              <a:buChar char="•"/>
            </a:pPr>
            <a:endParaRPr lang="en-US" sz="3100" dirty="0">
              <a:solidFill>
                <a:srgbClr val="000090"/>
              </a:solidFill>
              <a:latin typeface="Calibri"/>
              <a:cs typeface="Calibri"/>
            </a:endParaRPr>
          </a:p>
        </p:txBody>
      </p:sp>
      <p:sp>
        <p:nvSpPr>
          <p:cNvPr id="103" name="Rounded Rectangle 102"/>
          <p:cNvSpPr/>
          <p:nvPr/>
        </p:nvSpPr>
        <p:spPr>
          <a:xfrm>
            <a:off x="27324530" y="2713990"/>
            <a:ext cx="14539081" cy="16717010"/>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dirty="0">
              <a:latin typeface="Arial" pitchFamily="34" charset="0"/>
              <a:cs typeface="Arial" pitchFamily="34" charset="0"/>
            </a:endParaRPr>
          </a:p>
        </p:txBody>
      </p:sp>
      <p:sp>
        <p:nvSpPr>
          <p:cNvPr id="15375" name="AutoShape 4"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6" name="AutoShape 6"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7" name="AutoShape 8"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5378" name="AutoShape 10" descr="data:image/jpeg;base64,/9j/4AAQSkZJRgABAQAAAQABAAD/2wCEAAkGBxQTEBUUExQUFhQXGBoZGBcVGB8fHRgYHBgdGhoeHCccICkgIhwlHBwdIjUhJSw3MC4uHB8zODMsNyktLisBCgoKDgwOGw8QGS4fHSA3NzcsKyw3LzcsOC4zNzcuLDcvODE3KywsLyssNywsLC0rLCssLCwrNywsLCssLCsrN//AABEIAHMAoAMBIgACEQEDEQH/xAAcAAEAAwEBAQEBAAAAAAAAAAAABQYHBAEDAgj/xABGEAACAQMCAgUIBgYHCQAAAAABAgMABBESIQUxBgcTQVEUIjRhcXOyswgjMnKBoSRCRYORsRUzUlOEw9ElJjU2Q1R0wcL/xAAXAQEBAQEAAAAAAAAAAAAAAAAAAwIB/8QAHxEBAAEEAgMBAAAAAAAAAAAAAAECAxEyEnEhQWET/9oADAMBAAIRAxEAPwDcaUpQKUpQKUpQKUpQKUpQKUpQKUpQeGqt0n6WCBuxhXtJztgclJ5ZxuT6hUv0i4h2FtJKOajb7x2H51AdX/BwsXlL+dLLkgnuXP8AMnJNTqmZnjClMREcpcadG765864uDGD+oMn8lIX8zX7PV0Buty4bx0f6MD+dXqlc/Kn35P2q9eGfzJxGxGrX5RCOeSTgevPnD25OKtPR7j0d1HqTZh9pDzX/AFHrqWIrPuOQCw4hFPGNMUpIdRsBuNX4bhgPUa5OaOmoxc8e2h0pSrIlKUoFKUoFKUoFKUoFKUoFKUoK51gegSe1fiFcUF3JHwy17JgrM0aZIyAGfTy/Gu3rA9Ak9q/EKjf2bZe9g+aKjVtPS1Okdpfs+ILye1k+8rKfyOK88uvl+1axP60mx+RX/wB1P15VOP1Pl8V+XpFIilpbOdQBkkFGAA79mz+VQPWXMHt7ZxyYlh7CgI/nVu6ReiT+6f4TVJ6d+g2X3R8sVO5njMKWscolo9KUqyJSobiF6639rEDhJI7hmGOZTstP8NR/jXZxPiSwqpYMzMwVEQZZ2IJwPwBOTsAM0HbSoY9IowjFkkV1dUMRHn63+wAAcEHxzjnvsa6+G8REuoaHR0IDI4GRkZHIkEEd4Pj4UHdSqZccTU3VykvEPJhG6qia4VypjVs/WqSfOJGeW1SsHE44jIXuGkSKCKQswXGlmlw4KABi2jGAP1VxzoJ6lV1+Os1zbRdnLEZGckSKBrRY2OxBOCG07HB3rvg43G8EU41aJtGjbf6w4XI7qCTpmoSfpLGpY6JTEjaHmCjQrA6TnfOAdiQMDfwp/TCIZizO5WYRqgXfWUUhEx9rnnJ5ZOcAUE3SoY9I4wrl1kR4ygMbDzyZDpjxgkEMwIBzzB8K6uG8TErOhR45E0lkkAzhs6SCCQQdJ5HuNBF9YHoEntX4hUb+zbL3sHzRUl1gegSe1fiFRv7NsvewfNFRq2lanSO1queIxxnSzecRkKASceOACcV8f6SJ+xDK3tXT8RFIR+ly+6h+OapDFU8ykhOI3Rks7nK6SqyKRkHkvq9tVTp16DZfdHyxVnvfRb3978AqsdOvQbL7o+WtSuayta2ho9KoHEutqyt5DHOlzFIOavCwOPHfu9dWDhHShLm3a4jhudCgFQ0RDSA/2Ad2/CroP1xq0l8stp44+0WJJ1Yagp+s7PTjO36hrm4zZy3HZSGFgYXJMfagF1ZCp0sh2YEjYnB3qFg62rJ5TCiXbSgkGNYGLgg4I0gZyDzFSnTTp3b8NhiknWQmb7EagatgC2ckAY1DPtoPwvBXMcreSx+e0X1cshZ2jjJOS+ohXBYlQNhjnvtJdG7WZGl1h1iOjso5X1uuAdZLZOxJGFycYPjgdNvx2BrRbvtAsBQSa32AU+OeVQnA+sSzvLzyW2ZpG0sxcLhAFx3nBOc9woJjhfDSs907quJZFZO/YRIu/hupri4vwWSSS5ZNI1w24i1cu0hllkwwH6vnKPxNfHpP1gWNiSk8w7Uf9NBqb1ZA5Z9dT3CL5Z4IplBCyIrgNzAYZGcbZoIpluJri3doRFHEzs+pwWLGNlGnTtp3PPBORsMVH2XDrlYLW27JcQPFqlLjDJGdigG+TgbHGN+dXDFe4oKxZw3UMbQRxqfrHMcxYaQjuXyy51F1BIxyOBuM7c/Eej8jtI+kNi7E6oHKl07ARMMj7LbsR44HLNW7FMUFSTg7lZmFtGNaxoI53Z2dVYs4ZtRC8/NxyOSeeKkOjlrKkkpYSJCVTRHLJ2jBwW1nOThSCgxk8idqnsUoK51gegSe1fiFRv7NsvewfNFSXWB6BJ7V+IVG/s2y97B80VGraVqdI7WWH0uX3UPxzV31wQ+ly+6h+Oau+qQjKAvfRb3958Aqs9OvQbL7o+WKs176Le/vPliqz069Bsvuj5YqVesr2toZ99I8fp9v7j/MatZ4t0jWy4fblVDzyJFHbw5wZJSqhR6lBIye4Vk/0kPT7f3H+Y1Q/WZaX3Z2V7cHQroFiRc/o+gAoCf7bjz8+o+FXQbt0H6JrZRszYe6mJe4mxu7sSxA8EBJwPxr4dYnRG04hCnlchhEJLCUMq6Q2AwJcEYOkfwFdvQLpGL+wiuNtRGmQDukXZh/Hf8AGsw+kdwgKLe5DvlmMbIWJT7OQyg7KdiDjnkeFBrfA7O38jiig0yWwjCpyZWQbZ8DnnWF9S9usfSCeNdlRZ1HsVwB+QrZerb/AIRZe4T+VY/1Rf8AMlz/AIn5lBKfSTskAs5QoDkyqxAGWGEIz447vaa1boR/w209xH8IrMfpLf1Nn9+X4UrQ+jgkPB4BEQJTaqEJ5B+z80n8cUElxLpHaW7aZ7m3ib+zJKqn+BOa7rS7jlQPG6Oh5MjBgfYRtWSdAOj0PDbeeTjEkCT3JwVnkVm7MA5xkkksSScZ5LUJ9G28fyi6h1HszGr6e7WG05HrIOD44HhQbjxLikNuheeWOJB+tIwUfn3+qvlf8btoGVJriGJn+yskiqW9gYgmv576/ODrBxBHV5G7aMuQ7FtLaiCFzyX1d1T3XB0CigsPLDLLLddoolkkbOsNtgDkoBxgDkNt6Da+I8ShgTXPLHEnLVIwUZ8Mk8/VX2tblJEDxurowyGQggjxBGxrEuAdDV4lwMXV3NNJLHDIIPO82FY84AH6xbSMk+A5Y36fo18QdoruFjlI2idB4F9Yb8DoBx7fGg0brA9Ak9q/EKjf2bZe9g+aKkusD0CT2r8QqN/Ztl72D5oqNW0rU6R2ssPpcvuofjmrvqIkvFju5NQfeKL7KM3J5uekHHOvv/TcHfIq/f8AN+LFUiUsOC99Fvf3nyxVZ6deg2X3R8sVY7iVWtLxlIZT2uCpyD5g8KrnTr0Gy+6PlipXNZWtbQz76RzA39v6oP8AMatY4/0fW/4MINtTQRtGfBwgKH2Z2/Goni3U/Z3MhlnuL2WQgAs8qZwOQ/q+VWHhPRJbe1a2jurvQQArNIpeIDuQ6MAe0GroMY6g+k3k949nKdKT/ZDbaZl2x6iw29oWrX9JE/oNt78/LNSS9R/Dw2rtbzVnOrtVznOc50c899SfG+q+3u1jW4ub2QRAhA0qbZxk/wBXuTgb+qglerY/7Isvcp/Ksf6oj/vJc/4n5lbJwTootraNaxXFzoP2WZ1LxDwQ6MAe0Hmar/BuqOztZ1ngmvEkU5z2ibjO4P1e4PI0FY+kqfqbL78vwpVo4hxx7Lo3HPFjtFt4gp54LAKD+Gc139L+rm34lKslzLc+aMIiOoRM41YBQnfAzv3V3cP6HQR2L2TNNNbsCumZgSqkAaVKquAMZHfk0FA6juGQy28/ELkrLcNKwaSUhuzVVB31cjvnPhp8Krv0b2/Trn3A+YtaBwTqfs7dj9ddyREgmF5AI3x/eBFXX7Dt6jXTwbqrsra98ri7bOSVi1Ds1J8ABkgdwJwP4YDOfpJH9Mtfct8Zq9dfJ/2K3vIvirs6SdVlrfTme4mu2c7ACRdKLz0qNGwro411cwXUEUE9zePHF9kdom53wW8zcgHA9VBD9Wh/3Z/dXH/3VX+jOfOvvZB/OWr/AMP6uYYbSS0jub1YJOa9onmjfUF+r2DZ39g5V50U6s7bh83a20t0CRhlZ1KuO4MAgzjnzoJPrA9Ak9q/EK47a1eThtoI11FXicjIGyvk8/ZVg4xw1biIxOWCnGdJGdjnvBr68OslhiSNclUGAW549eKnNOast88U4fGygftXkkCgsqKFUk4ClzuTjJOvuHdXfivaVvDCM6QLi0nx/dP8JqmdOvQbL7o+WKv97bCSN42yAylTjngjG1V646FRSKqvPcsq/ZBdcDbG3meFTuUzMYhW3VFMxMrRSlKqkUpSgUpSggOkc3EFdPIorV0wdZndlIbO2nSDtiqt0e6T8Yu0Z4rew0pI8TapJAdSNpbGx28K0eqP1Sei3H/mXPzDQXD+kIsgdrHliQBrG5X7QG+5HeO6v2LpNGvWujGdeoaceOeWKzfoD0fhMN5dMmubyi7CM2/ZgO4wncoOSTjmT7K/ETgdD9/+yI/E5FBpF3xCKJNcksaJ/adwq/xJxUd0h6RRW1m91qWRFXUNLDz/AFKc4J/0ql8V4XJJLYzQx2120NmA1nNIFYBgv1qbHBOy5IxtzqK4nHavwnisa20kEsOJXt5dJWGR1wrQlfNwwVtwfHlmg1SPi0PYLO0kaRlQSzOoUZHInOK6rW5SRQ8bq6nkyEEH2EbVnXG+BZPD/JktJTDEzmxlYJrDhcyoBnzgdtRBHneupDq+khW5u41tpbOciOSW2YqYxkMA8WjbzuRPfpFBeq8r2lApSlAryvaUClKUClKUClKUHhqsdArVY4ZggwDcTMdydy+/OvaUH76EWypBKFGAbicncncytnnWXrwqNru8siH8lijd0h7R9CtvvgN3Z2HId1eUoJnrbY2tja3VuzRXCIkSyIxB7MqDpO+CMjvzipLoTw6Ofgk0kyl5LpHad2Zi0hC4GTnIA7gMAUpQVvpA7R8BtrtHdbmEssc2ttSqxwVJzuNhsc8qtnUv9bZNdyEvcTHEkrElmCfZG+wAydhgb15Sg0OlKUClKUClKUH/2Q=="/>
          <p:cNvSpPr>
            <a:spLocks noChangeAspect="1" noChangeArrowheads="1"/>
          </p:cNvSpPr>
          <p:nvPr/>
        </p:nvSpPr>
        <p:spPr bwMode="auto">
          <a:xfrm>
            <a:off x="198790" y="-103833"/>
            <a:ext cx="389467" cy="219076"/>
          </a:xfrm>
          <a:prstGeom prst="rect">
            <a:avLst/>
          </a:prstGeom>
          <a:noFill/>
          <a:ln w="9525">
            <a:noFill/>
            <a:miter lim="800000"/>
            <a:headEnd/>
            <a:tailEnd/>
          </a:ln>
        </p:spPr>
        <p:txBody>
          <a:bodyPr/>
          <a:lstStyle/>
          <a:p>
            <a:endParaRPr lang="en-US">
              <a:latin typeface="Calibri" pitchFamily="34" charset="0"/>
            </a:endParaRPr>
          </a:p>
        </p:txBody>
      </p:sp>
      <p:sp>
        <p:nvSpPr>
          <p:cNvPr id="139" name="Rounded Rectangle 138"/>
          <p:cNvSpPr/>
          <p:nvPr/>
        </p:nvSpPr>
        <p:spPr>
          <a:xfrm>
            <a:off x="245829" y="19050000"/>
            <a:ext cx="12484276" cy="12385857"/>
          </a:xfrm>
          <a:prstGeom prst="roundRect">
            <a:avLst>
              <a:gd name="adj" fmla="val 10440"/>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endParaRPr lang="en-US" sz="3000" dirty="0">
              <a:solidFill>
                <a:srgbClr val="000090"/>
              </a:solidFill>
              <a:latin typeface="+mj-lt"/>
            </a:endParaRPr>
          </a:p>
        </p:txBody>
      </p:sp>
      <p:sp>
        <p:nvSpPr>
          <p:cNvPr id="131" name="Rounded Rectangle 130"/>
          <p:cNvSpPr/>
          <p:nvPr/>
        </p:nvSpPr>
        <p:spPr>
          <a:xfrm>
            <a:off x="13106401" y="29896111"/>
            <a:ext cx="13746001" cy="1539746"/>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r>
              <a:rPr lang="en-US" sz="3600" dirty="0">
                <a:solidFill>
                  <a:srgbClr val="000090"/>
                </a:solidFill>
                <a:latin typeface="+mj-lt"/>
                <a:cs typeface="Arial" pitchFamily="34" charset="0"/>
              </a:rPr>
              <a:t>Questions? Email </a:t>
            </a:r>
            <a:r>
              <a:rPr lang="en-US" sz="3600" b="1" dirty="0">
                <a:solidFill>
                  <a:srgbClr val="0080FF"/>
                </a:solidFill>
                <a:latin typeface="+mj-lt"/>
                <a:cs typeface="Arial" pitchFamily="34" charset="0"/>
              </a:rPr>
              <a:t>nicholas.maxwell@msutexas.edu.  </a:t>
            </a:r>
          </a:p>
          <a:p>
            <a:pPr algn="ctr" defTabSz="2194560" fontAlgn="auto">
              <a:spcBef>
                <a:spcPts val="0"/>
              </a:spcBef>
              <a:spcAft>
                <a:spcPts val="0"/>
              </a:spcAft>
              <a:defRPr/>
            </a:pPr>
            <a:r>
              <a:rPr lang="en-US" sz="3600" dirty="0">
                <a:solidFill>
                  <a:srgbClr val="000090"/>
                </a:solidFill>
                <a:latin typeface="+mj-lt"/>
                <a:cs typeface="Arial" pitchFamily="34" charset="0"/>
              </a:rPr>
              <a:t>Project info and data available at:</a:t>
            </a:r>
            <a:r>
              <a:rPr lang="en-US" sz="3600" dirty="0">
                <a:solidFill>
                  <a:schemeClr val="tx1"/>
                </a:solidFill>
              </a:rPr>
              <a:t> </a:t>
            </a:r>
            <a:r>
              <a:rPr lang="en-US" sz="3600" b="1" dirty="0">
                <a:solidFill>
                  <a:srgbClr val="0080FF"/>
                </a:solidFill>
              </a:rPr>
              <a:t>https://osf.io/yrdsz/</a:t>
            </a:r>
            <a:endParaRPr lang="en-US" sz="3600" b="1" dirty="0">
              <a:solidFill>
                <a:srgbClr val="0080FF"/>
              </a:solidFill>
              <a:latin typeface="+mj-lt"/>
              <a:cs typeface="Arial" pitchFamily="34" charset="0"/>
            </a:endParaRPr>
          </a:p>
        </p:txBody>
      </p:sp>
      <p:sp>
        <p:nvSpPr>
          <p:cNvPr id="15374" name="TextBox 24"/>
          <p:cNvSpPr txBox="1">
            <a:spLocks noChangeArrowheads="1"/>
          </p:cNvSpPr>
          <p:nvPr/>
        </p:nvSpPr>
        <p:spPr bwMode="auto">
          <a:xfrm>
            <a:off x="15266486" y="16877833"/>
            <a:ext cx="10210608" cy="1400383"/>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00FF"/>
                </a:solidFill>
              </a:rPr>
              <a:t>Results: Cued-Recall Testing</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47" name="Rounded Rectangle 55">
            <a:extLst>
              <a:ext uri="{FF2B5EF4-FFF2-40B4-BE49-F238E27FC236}">
                <a16:creationId xmlns:a16="http://schemas.microsoft.com/office/drawing/2014/main" id="{F88957A9-2022-4364-8FE5-3B02125CA965}"/>
              </a:ext>
            </a:extLst>
          </p:cNvPr>
          <p:cNvSpPr/>
          <p:nvPr/>
        </p:nvSpPr>
        <p:spPr bwMode="auto">
          <a:xfrm>
            <a:off x="28245053" y="235744"/>
            <a:ext cx="3835147" cy="2168275"/>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49" name="Rounded Rectangle 110">
            <a:extLst>
              <a:ext uri="{FF2B5EF4-FFF2-40B4-BE49-F238E27FC236}">
                <a16:creationId xmlns:a16="http://schemas.microsoft.com/office/drawing/2014/main" id="{D3F1828B-2095-410F-8ED8-93EA252CA636}"/>
              </a:ext>
            </a:extLst>
          </p:cNvPr>
          <p:cNvSpPr/>
          <p:nvPr/>
        </p:nvSpPr>
        <p:spPr>
          <a:xfrm>
            <a:off x="37200840" y="235744"/>
            <a:ext cx="4480560" cy="2168275"/>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sp>
        <p:nvSpPr>
          <p:cNvPr id="50" name="Rounded Rectangle 79">
            <a:extLst>
              <a:ext uri="{FF2B5EF4-FFF2-40B4-BE49-F238E27FC236}">
                <a16:creationId xmlns:a16="http://schemas.microsoft.com/office/drawing/2014/main" id="{E0937BB1-3E60-488B-9B04-673B3826479A}"/>
              </a:ext>
            </a:extLst>
          </p:cNvPr>
          <p:cNvSpPr/>
          <p:nvPr/>
        </p:nvSpPr>
        <p:spPr bwMode="auto">
          <a:xfrm>
            <a:off x="32401933" y="235744"/>
            <a:ext cx="4478867" cy="2168275"/>
          </a:xfrm>
          <a:prstGeom prst="round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2194560" fontAlgn="auto">
              <a:spcBef>
                <a:spcPts val="0"/>
              </a:spcBef>
              <a:spcAft>
                <a:spcPts val="0"/>
              </a:spcAft>
              <a:defRPr/>
            </a:pPr>
            <a:endParaRPr lang="en-US">
              <a:latin typeface="Arial" pitchFamily="34" charset="0"/>
              <a:cs typeface="Arial" pitchFamily="34" charset="0"/>
            </a:endParaRPr>
          </a:p>
        </p:txBody>
      </p:sp>
      <p:pic>
        <p:nvPicPr>
          <p:cNvPr id="53" name="Picture 2" descr="https://static.wixstatic.com/media/73bb89_9f15da66f1cf44d3bde9cf2721005373~mv2.jpg/v1/fill/w_243,h_116,al_c,q_80,usm_0.66_1.00_0.01/73bb89_9f15da66f1cf44d3bde9cf2721005373~mv2.jpg">
            <a:extLst>
              <a:ext uri="{FF2B5EF4-FFF2-40B4-BE49-F238E27FC236}">
                <a16:creationId xmlns:a16="http://schemas.microsoft.com/office/drawing/2014/main" id="{163B0F64-1E4B-4618-9F5C-F2F59E50517D}"/>
              </a:ext>
            </a:extLst>
          </p:cNvPr>
          <p:cNvPicPr>
            <a:picLocks noChangeAspect="1" noChangeArrowheads="1"/>
          </p:cNvPicPr>
          <p:nvPr/>
        </p:nvPicPr>
        <p:blipFill>
          <a:blip r:embed="rId3"/>
          <a:srcRect/>
          <a:stretch>
            <a:fillRect/>
          </a:stretch>
        </p:blipFill>
        <p:spPr bwMode="auto">
          <a:xfrm>
            <a:off x="32593571" y="325863"/>
            <a:ext cx="4132936" cy="1972926"/>
          </a:xfrm>
          <a:prstGeom prst="rect">
            <a:avLst/>
          </a:prstGeom>
          <a:noFill/>
        </p:spPr>
      </p:pic>
      <p:pic>
        <p:nvPicPr>
          <p:cNvPr id="55" name="Picture 4" descr="https://static.wixstatic.com/media/73bb89_084693ce6dd5412e9af5749680e41fe3~mv2.jpg/v1/fill/w_305,h_130,al_c,q_80,usm_0.66_1.00_0.01/73bb89_084693ce6dd5412e9af5749680e41fe3~mv2.jpg">
            <a:extLst>
              <a:ext uri="{FF2B5EF4-FFF2-40B4-BE49-F238E27FC236}">
                <a16:creationId xmlns:a16="http://schemas.microsoft.com/office/drawing/2014/main" id="{4F07CA47-DAD1-4274-BA83-25FD9322BF2F}"/>
              </a:ext>
            </a:extLst>
          </p:cNvPr>
          <p:cNvPicPr>
            <a:picLocks noChangeAspect="1" noChangeArrowheads="1"/>
          </p:cNvPicPr>
          <p:nvPr/>
        </p:nvPicPr>
        <p:blipFill>
          <a:blip r:embed="rId4"/>
          <a:srcRect/>
          <a:stretch>
            <a:fillRect/>
          </a:stretch>
        </p:blipFill>
        <p:spPr bwMode="auto">
          <a:xfrm>
            <a:off x="37264953" y="393270"/>
            <a:ext cx="4111647" cy="1752505"/>
          </a:xfrm>
          <a:prstGeom prst="rect">
            <a:avLst/>
          </a:prstGeom>
          <a:noFill/>
        </p:spPr>
      </p:pic>
      <p:sp>
        <p:nvSpPr>
          <p:cNvPr id="2" name="TextBox 1">
            <a:extLst>
              <a:ext uri="{FF2B5EF4-FFF2-40B4-BE49-F238E27FC236}">
                <a16:creationId xmlns:a16="http://schemas.microsoft.com/office/drawing/2014/main" id="{A2BE185A-A81F-4E72-B1FE-D0FE9BB19CF3}"/>
              </a:ext>
            </a:extLst>
          </p:cNvPr>
          <p:cNvSpPr txBox="1"/>
          <p:nvPr/>
        </p:nvSpPr>
        <p:spPr>
          <a:xfrm>
            <a:off x="15003666" y="1380170"/>
            <a:ext cx="9621268" cy="707886"/>
          </a:xfrm>
          <a:prstGeom prst="rect">
            <a:avLst/>
          </a:prstGeom>
          <a:noFill/>
        </p:spPr>
        <p:txBody>
          <a:bodyPr wrap="square" rtlCol="0">
            <a:spAutoFit/>
          </a:bodyPr>
          <a:lstStyle/>
          <a:p>
            <a:r>
              <a:rPr lang="en-US" sz="4000" b="1" i="1" dirty="0">
                <a:solidFill>
                  <a:schemeClr val="bg1"/>
                </a:solidFill>
              </a:rPr>
              <a:t>Nicholas P. Maxwell, &amp; Mark J. Huff</a:t>
            </a:r>
          </a:p>
        </p:txBody>
      </p:sp>
      <p:sp>
        <p:nvSpPr>
          <p:cNvPr id="81" name="TextBox 24">
            <a:extLst>
              <a:ext uri="{FF2B5EF4-FFF2-40B4-BE49-F238E27FC236}">
                <a16:creationId xmlns:a16="http://schemas.microsoft.com/office/drawing/2014/main" id="{A9CFA957-EEDC-4446-AA3D-29AA7E59F1AA}"/>
              </a:ext>
            </a:extLst>
          </p:cNvPr>
          <p:cNvSpPr txBox="1">
            <a:spLocks noChangeArrowheads="1"/>
          </p:cNvSpPr>
          <p:nvPr/>
        </p:nvSpPr>
        <p:spPr bwMode="auto">
          <a:xfrm>
            <a:off x="1133488" y="2895600"/>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00FF"/>
                </a:solidFill>
              </a:rPr>
              <a:t>Introduction</a:t>
            </a:r>
          </a:p>
          <a:p>
            <a:pPr algn="ctr" defTabSz="1347788" eaLnBrk="0" hangingPunct="0"/>
            <a:endParaRPr lang="en-US" sz="4400" b="1" u="sng" dirty="0">
              <a:solidFill>
                <a:srgbClr val="0000FF"/>
              </a:solidFill>
            </a:endParaRPr>
          </a:p>
        </p:txBody>
      </p:sp>
      <p:sp>
        <p:nvSpPr>
          <p:cNvPr id="42" name="TextBox 24">
            <a:extLst>
              <a:ext uri="{FF2B5EF4-FFF2-40B4-BE49-F238E27FC236}">
                <a16:creationId xmlns:a16="http://schemas.microsoft.com/office/drawing/2014/main" id="{D7212765-3C46-42A4-8B99-B049272A2134}"/>
              </a:ext>
            </a:extLst>
          </p:cNvPr>
          <p:cNvSpPr txBox="1">
            <a:spLocks noChangeArrowheads="1"/>
          </p:cNvSpPr>
          <p:nvPr/>
        </p:nvSpPr>
        <p:spPr bwMode="auto">
          <a:xfrm>
            <a:off x="995222" y="19424643"/>
            <a:ext cx="10617200" cy="1508105"/>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00FF"/>
                </a:solidFill>
              </a:rPr>
              <a:t>Materials</a:t>
            </a:r>
          </a:p>
          <a:p>
            <a:pPr algn="ctr" defTabSz="1347788" eaLnBrk="0" hangingPunct="0"/>
            <a:endParaRPr lang="en-US" sz="4400" b="1" dirty="0">
              <a:solidFill>
                <a:srgbClr val="0000FF"/>
              </a:solidFill>
            </a:endParaRPr>
          </a:p>
        </p:txBody>
      </p:sp>
      <p:sp>
        <p:nvSpPr>
          <p:cNvPr id="56" name="TextBox 24">
            <a:extLst>
              <a:ext uri="{FF2B5EF4-FFF2-40B4-BE49-F238E27FC236}">
                <a16:creationId xmlns:a16="http://schemas.microsoft.com/office/drawing/2014/main" id="{7B0C828D-A172-473F-9A2D-45C2985B4C41}"/>
              </a:ext>
            </a:extLst>
          </p:cNvPr>
          <p:cNvSpPr txBox="1">
            <a:spLocks noChangeArrowheads="1"/>
          </p:cNvSpPr>
          <p:nvPr/>
        </p:nvSpPr>
        <p:spPr bwMode="auto">
          <a:xfrm>
            <a:off x="30198797" y="19868916"/>
            <a:ext cx="9372600" cy="1415772"/>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00FF"/>
                </a:solidFill>
              </a:rPr>
              <a:t>Conclusions</a:t>
            </a:r>
          </a:p>
          <a:p>
            <a:pPr algn="ctr" defTabSz="1347788" eaLnBrk="0" hangingPunct="0"/>
            <a:endParaRPr lang="en-US" sz="3800" b="1" dirty="0">
              <a:solidFill>
                <a:srgbClr val="0000FF"/>
              </a:solidFill>
            </a:endParaRPr>
          </a:p>
        </p:txBody>
      </p:sp>
      <p:sp>
        <p:nvSpPr>
          <p:cNvPr id="73" name="Google Shape;462;p29">
            <a:extLst>
              <a:ext uri="{FF2B5EF4-FFF2-40B4-BE49-F238E27FC236}">
                <a16:creationId xmlns:a16="http://schemas.microsoft.com/office/drawing/2014/main" id="{A4016241-144D-45E5-B55F-1C04B9929FFC}"/>
              </a:ext>
            </a:extLst>
          </p:cNvPr>
          <p:cNvSpPr/>
          <p:nvPr/>
        </p:nvSpPr>
        <p:spPr>
          <a:xfrm>
            <a:off x="17891013" y="4115118"/>
            <a:ext cx="4225797" cy="4260397"/>
          </a:xfrm>
          <a:prstGeom prst="roundRect">
            <a:avLst>
              <a:gd name="adj" fmla="val 16667"/>
            </a:avLst>
          </a:prstGeom>
          <a:solidFill>
            <a:srgbClr val="09104F"/>
          </a:solidFill>
          <a:ln w="66675" cap="flat" cmpd="sng">
            <a:solidFill>
              <a:srgbClr val="00B0F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endParaRPr lang="en-US" sz="2000" b="1" dirty="0">
              <a:solidFill>
                <a:schemeClr val="bg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endParaRPr lang="en-US" sz="2000" b="1" dirty="0">
              <a:solidFill>
                <a:schemeClr val="bg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endParaRPr lang="en-US" sz="2000" b="1" dirty="0">
              <a:solidFill>
                <a:schemeClr val="bg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endParaRPr lang="en-US" sz="2000" b="1" dirty="0">
              <a:solidFill>
                <a:schemeClr val="bg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r>
              <a:rPr lang="en-US" sz="6000" b="1" dirty="0">
                <a:solidFill>
                  <a:srgbClr val="FFFFFF"/>
                </a:solidFill>
                <a:latin typeface="Arial"/>
                <a:ea typeface="Arial"/>
                <a:cs typeface="Arial"/>
                <a:sym typeface="Arial"/>
              </a:rPr>
              <a:t>Filler</a:t>
            </a:r>
          </a:p>
          <a:p>
            <a:pPr marL="0" marR="0" lvl="0" indent="0" algn="ctr" rtl="0">
              <a:lnSpc>
                <a:spcPct val="100000"/>
              </a:lnSpc>
              <a:spcBef>
                <a:spcPts val="0"/>
              </a:spcBef>
              <a:spcAft>
                <a:spcPts val="0"/>
              </a:spcAft>
              <a:buClr>
                <a:srgbClr val="000000"/>
              </a:buClr>
              <a:buSzPts val="4400"/>
              <a:buFont typeface="Arial"/>
              <a:buNone/>
            </a:pPr>
            <a:r>
              <a:rPr lang="en-US" sz="6000" b="1" dirty="0">
                <a:solidFill>
                  <a:srgbClr val="FFFFFF"/>
                </a:solidFill>
                <a:latin typeface="Arial"/>
                <a:ea typeface="Arial"/>
                <a:cs typeface="Arial"/>
                <a:sym typeface="Arial"/>
              </a:rPr>
              <a:t>Task</a:t>
            </a:r>
          </a:p>
          <a:p>
            <a:pPr marL="0" marR="0" lvl="0" indent="0" algn="ctr" rtl="0">
              <a:lnSpc>
                <a:spcPct val="100000"/>
              </a:lnSpc>
              <a:spcBef>
                <a:spcPts val="0"/>
              </a:spcBef>
              <a:spcAft>
                <a:spcPts val="0"/>
              </a:spcAft>
              <a:buClr>
                <a:srgbClr val="000000"/>
              </a:buClr>
              <a:buSzPts val="4400"/>
              <a:buFont typeface="Arial"/>
              <a:buNone/>
            </a:pPr>
            <a:endParaRPr lang="en-US" sz="2000" b="1" i="0" u="none" strike="noStrike" cap="none" dirty="0">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endParaRPr lang="en-US" sz="2000" b="1" i="0" u="none" strike="noStrike" cap="none" dirty="0">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endParaRPr lang="en-US" sz="2000" b="1" i="0" u="none" strike="noStrike" cap="none" dirty="0">
              <a:solidFill>
                <a:srgbClr val="FFFFFF"/>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endParaRPr sz="2000" b="0" i="0" u="none" strike="noStrike" cap="none" dirty="0">
              <a:solidFill>
                <a:srgbClr val="000090"/>
              </a:solidFill>
              <a:latin typeface="Arial"/>
              <a:ea typeface="Arial"/>
              <a:cs typeface="Arial"/>
              <a:sym typeface="Arial"/>
            </a:endParaRPr>
          </a:p>
        </p:txBody>
      </p:sp>
      <p:sp>
        <p:nvSpPr>
          <p:cNvPr id="83" name="Google Shape;462;p29">
            <a:extLst>
              <a:ext uri="{FF2B5EF4-FFF2-40B4-BE49-F238E27FC236}">
                <a16:creationId xmlns:a16="http://schemas.microsoft.com/office/drawing/2014/main" id="{7093765C-CA67-427F-AF36-187B24F64F11}"/>
              </a:ext>
            </a:extLst>
          </p:cNvPr>
          <p:cNvSpPr/>
          <p:nvPr/>
        </p:nvSpPr>
        <p:spPr>
          <a:xfrm>
            <a:off x="22387423" y="4115117"/>
            <a:ext cx="4225797" cy="4260397"/>
          </a:xfrm>
          <a:prstGeom prst="roundRect">
            <a:avLst>
              <a:gd name="adj" fmla="val 16667"/>
            </a:avLst>
          </a:prstGeom>
          <a:solidFill>
            <a:srgbClr val="09104F"/>
          </a:solidFill>
          <a:ln w="66675" cap="flat" cmpd="sng">
            <a:solidFill>
              <a:srgbClr val="00B0F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endParaRPr lang="en-US" sz="4800" b="1" i="0" u="none" strike="noStrike" cap="none" dirty="0">
              <a:solidFill>
                <a:schemeClr val="bg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r>
              <a:rPr lang="en-US" sz="6000" b="1" i="0" u="none" strike="noStrike" cap="none" dirty="0">
                <a:solidFill>
                  <a:schemeClr val="bg1"/>
                </a:solidFill>
                <a:latin typeface="Arial"/>
                <a:ea typeface="Arial"/>
                <a:cs typeface="Arial"/>
                <a:sym typeface="Arial"/>
              </a:rPr>
              <a:t>Test</a:t>
            </a:r>
          </a:p>
          <a:p>
            <a:pPr marL="0" marR="0" lvl="0" indent="0" algn="ctr" rtl="0">
              <a:lnSpc>
                <a:spcPct val="100000"/>
              </a:lnSpc>
              <a:spcBef>
                <a:spcPts val="0"/>
              </a:spcBef>
              <a:spcAft>
                <a:spcPts val="0"/>
              </a:spcAft>
              <a:buClr>
                <a:srgbClr val="000000"/>
              </a:buClr>
              <a:buSzPts val="4400"/>
              <a:buFont typeface="Arial"/>
              <a:buNone/>
            </a:pPr>
            <a:endParaRPr lang="en-US" sz="2000" b="1" i="0" u="none" strike="noStrike" cap="none" dirty="0">
              <a:solidFill>
                <a:schemeClr val="bg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endParaRPr lang="en-US" sz="2000" b="1" dirty="0">
              <a:solidFill>
                <a:schemeClr val="bg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endParaRPr lang="en-US" sz="2000" b="1" i="0" u="none" strike="noStrike" cap="none" dirty="0">
              <a:solidFill>
                <a:schemeClr val="bg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r>
              <a:rPr lang="en-US" sz="4000" b="1" dirty="0">
                <a:solidFill>
                  <a:schemeClr val="bg1"/>
                </a:solidFill>
                <a:latin typeface="Arial"/>
                <a:cs typeface="Arial"/>
                <a:sym typeface="Arial"/>
              </a:rPr>
              <a:t>Cued-Recall or Recognition</a:t>
            </a:r>
            <a:endParaRPr sz="4000" b="1" dirty="0">
              <a:solidFill>
                <a:schemeClr val="bg1"/>
              </a:solidFill>
              <a:latin typeface="Arial"/>
              <a:cs typeface="Arial"/>
              <a:sym typeface="Arial"/>
            </a:endParaRPr>
          </a:p>
        </p:txBody>
      </p:sp>
      <p:grpSp>
        <p:nvGrpSpPr>
          <p:cNvPr id="60" name="Google Shape;461;p29">
            <a:extLst>
              <a:ext uri="{FF2B5EF4-FFF2-40B4-BE49-F238E27FC236}">
                <a16:creationId xmlns:a16="http://schemas.microsoft.com/office/drawing/2014/main" id="{033B4EBA-2220-4813-BFBA-5A7BBD35873C}"/>
              </a:ext>
            </a:extLst>
          </p:cNvPr>
          <p:cNvGrpSpPr/>
          <p:nvPr/>
        </p:nvGrpSpPr>
        <p:grpSpPr>
          <a:xfrm>
            <a:off x="13402734" y="4121603"/>
            <a:ext cx="5218971" cy="4260397"/>
            <a:chOff x="12506446" y="15971046"/>
            <a:chExt cx="2766171" cy="1736584"/>
          </a:xfrm>
          <a:solidFill>
            <a:srgbClr val="09104F"/>
          </a:solidFill>
        </p:grpSpPr>
        <p:sp>
          <p:nvSpPr>
            <p:cNvPr id="61" name="Google Shape;462;p29">
              <a:extLst>
                <a:ext uri="{FF2B5EF4-FFF2-40B4-BE49-F238E27FC236}">
                  <a16:creationId xmlns:a16="http://schemas.microsoft.com/office/drawing/2014/main" id="{83EB7919-85A0-49E0-84E4-8088560A8226}"/>
                </a:ext>
              </a:extLst>
            </p:cNvPr>
            <p:cNvSpPr/>
            <p:nvPr/>
          </p:nvSpPr>
          <p:spPr>
            <a:xfrm>
              <a:off x="12506446" y="15971046"/>
              <a:ext cx="2239767" cy="1736584"/>
            </a:xfrm>
            <a:prstGeom prst="roundRect">
              <a:avLst>
                <a:gd name="adj" fmla="val 16667"/>
              </a:avLst>
            </a:prstGeom>
            <a:grpFill/>
            <a:ln w="66675" cap="flat" cmpd="sng">
              <a:solidFill>
                <a:srgbClr val="00B0F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endParaRPr lang="en-US" sz="2000" b="1" i="0" u="none" strike="noStrike" cap="none" dirty="0">
                <a:solidFill>
                  <a:schemeClr val="bg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r>
                <a:rPr lang="en-US" sz="6000" b="1" i="0" u="none" strike="noStrike" cap="none" dirty="0">
                  <a:solidFill>
                    <a:schemeClr val="bg1"/>
                  </a:solidFill>
                  <a:latin typeface="Arial"/>
                  <a:ea typeface="Arial"/>
                  <a:cs typeface="Arial"/>
                  <a:sym typeface="Arial"/>
                </a:rPr>
                <a:t>Study</a:t>
              </a:r>
              <a:endParaRPr lang="en-US" sz="2000" b="1" dirty="0">
                <a:solidFill>
                  <a:schemeClr val="bg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endParaRPr lang="en-US" sz="2000" b="1" dirty="0">
                <a:solidFill>
                  <a:schemeClr val="bg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endParaRPr lang="en-US" sz="2000" b="1" dirty="0">
                <a:solidFill>
                  <a:schemeClr val="bg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r>
                <a:rPr lang="en-US" sz="4000" b="1" dirty="0">
                  <a:solidFill>
                    <a:schemeClr val="bg1"/>
                  </a:solidFill>
                  <a:latin typeface="Arial"/>
                  <a:ea typeface="Arial"/>
                  <a:cs typeface="Arial"/>
                  <a:sym typeface="Arial"/>
                </a:rPr>
                <a:t>JOL vs. No-JOL</a:t>
              </a:r>
              <a:endParaRPr sz="4000" b="0" i="0" u="none" strike="noStrike" cap="none" dirty="0">
                <a:solidFill>
                  <a:schemeClr val="bg1"/>
                </a:solidFill>
                <a:latin typeface="Arial"/>
                <a:ea typeface="Arial"/>
                <a:cs typeface="Arial"/>
                <a:sym typeface="Arial"/>
              </a:endParaRPr>
            </a:p>
          </p:txBody>
        </p:sp>
        <p:sp>
          <p:nvSpPr>
            <p:cNvPr id="70" name="Google Shape;463;p29">
              <a:extLst>
                <a:ext uri="{FF2B5EF4-FFF2-40B4-BE49-F238E27FC236}">
                  <a16:creationId xmlns:a16="http://schemas.microsoft.com/office/drawing/2014/main" id="{1DAD7E96-503A-4A60-AC58-F170300B4434}"/>
                </a:ext>
              </a:extLst>
            </p:cNvPr>
            <p:cNvSpPr/>
            <p:nvPr/>
          </p:nvSpPr>
          <p:spPr>
            <a:xfrm>
              <a:off x="14312203" y="16584200"/>
              <a:ext cx="960414" cy="579751"/>
            </a:xfrm>
            <a:prstGeom prst="rightArrow">
              <a:avLst>
                <a:gd name="adj1" fmla="val 50000"/>
                <a:gd name="adj2" fmla="val 50000"/>
              </a:avLst>
            </a:prstGeom>
            <a:grpFill/>
            <a:ln w="66675" cap="flat" cmpd="sng">
              <a:solidFill>
                <a:srgbClr val="00B0F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dirty="0">
                <a:solidFill>
                  <a:schemeClr val="bg1"/>
                </a:solidFill>
                <a:latin typeface="Arial"/>
                <a:ea typeface="Arial"/>
                <a:cs typeface="Arial"/>
                <a:sym typeface="Arial"/>
              </a:endParaRPr>
            </a:p>
          </p:txBody>
        </p:sp>
      </p:grpSp>
      <p:pic>
        <p:nvPicPr>
          <p:cNvPr id="7" name="Picture 6">
            <a:extLst>
              <a:ext uri="{FF2B5EF4-FFF2-40B4-BE49-F238E27FC236}">
                <a16:creationId xmlns:a16="http://schemas.microsoft.com/office/drawing/2014/main" id="{D14B9C85-B0DC-1E04-0F80-339D1EB2CC4E}"/>
              </a:ext>
            </a:extLst>
          </p:cNvPr>
          <p:cNvPicPr>
            <a:picLocks noChangeAspect="1"/>
          </p:cNvPicPr>
          <p:nvPr/>
        </p:nvPicPr>
        <p:blipFill>
          <a:blip r:embed="rId5"/>
          <a:stretch>
            <a:fillRect/>
          </a:stretch>
        </p:blipFill>
        <p:spPr>
          <a:xfrm>
            <a:off x="29172319" y="325863"/>
            <a:ext cx="1991416" cy="1991416"/>
          </a:xfrm>
          <a:prstGeom prst="rect">
            <a:avLst/>
          </a:prstGeom>
        </p:spPr>
      </p:pic>
      <p:sp>
        <p:nvSpPr>
          <p:cNvPr id="8" name="TextBox 24">
            <a:extLst>
              <a:ext uri="{FF2B5EF4-FFF2-40B4-BE49-F238E27FC236}">
                <a16:creationId xmlns:a16="http://schemas.microsoft.com/office/drawing/2014/main" id="{DD0042E9-9DE2-450E-DB26-FC337B54C3A6}"/>
              </a:ext>
            </a:extLst>
          </p:cNvPr>
          <p:cNvSpPr txBox="1">
            <a:spLocks noChangeArrowheads="1"/>
          </p:cNvSpPr>
          <p:nvPr/>
        </p:nvSpPr>
        <p:spPr bwMode="auto">
          <a:xfrm>
            <a:off x="29192748" y="2737242"/>
            <a:ext cx="11150193" cy="1400383"/>
          </a:xfrm>
          <a:prstGeom prst="rect">
            <a:avLst/>
          </a:prstGeom>
          <a:noFill/>
          <a:ln w="9525">
            <a:noFill/>
            <a:miter lim="800000"/>
            <a:headEnd/>
            <a:tailEnd/>
          </a:ln>
        </p:spPr>
        <p:txBody>
          <a:bodyPr wrap="square">
            <a:spAutoFit/>
          </a:bodyPr>
          <a:lstStyle/>
          <a:p>
            <a:pPr algn="ctr" defTabSz="1347788" eaLnBrk="0" hangingPunct="0"/>
            <a:r>
              <a:rPr lang="en-US" sz="4600" b="1" u="sng" dirty="0">
                <a:solidFill>
                  <a:srgbClr val="0000FF"/>
                </a:solidFill>
              </a:rPr>
              <a:t>Results: Recognition Testing</a:t>
            </a:r>
          </a:p>
          <a:p>
            <a:pPr algn="ctr" defTabSz="1347788" eaLnBrk="0" hangingPunct="0"/>
            <a:endParaRPr lang="en-US" sz="100" b="1" dirty="0">
              <a:solidFill>
                <a:srgbClr val="0000FF"/>
              </a:solidFill>
            </a:endParaRPr>
          </a:p>
          <a:p>
            <a:pPr algn="ctr" defTabSz="1347788" eaLnBrk="0" hangingPunct="0"/>
            <a:endParaRPr lang="en-US" sz="3800" b="1" dirty="0">
              <a:solidFill>
                <a:srgbClr val="0000FF"/>
              </a:solidFill>
            </a:endParaRPr>
          </a:p>
        </p:txBody>
      </p:sp>
      <p:sp>
        <p:nvSpPr>
          <p:cNvPr id="9" name="Google Shape;463;p29">
            <a:extLst>
              <a:ext uri="{FF2B5EF4-FFF2-40B4-BE49-F238E27FC236}">
                <a16:creationId xmlns:a16="http://schemas.microsoft.com/office/drawing/2014/main" id="{65A707D3-A88F-0F84-9CB0-0292D37CF020}"/>
              </a:ext>
            </a:extLst>
          </p:cNvPr>
          <p:cNvSpPr/>
          <p:nvPr/>
        </p:nvSpPr>
        <p:spPr>
          <a:xfrm>
            <a:off x="21315280" y="5625866"/>
            <a:ext cx="1812026" cy="1422315"/>
          </a:xfrm>
          <a:prstGeom prst="rightArrow">
            <a:avLst>
              <a:gd name="adj1" fmla="val 50000"/>
              <a:gd name="adj2" fmla="val 50000"/>
            </a:avLst>
          </a:prstGeom>
          <a:solidFill>
            <a:srgbClr val="002060"/>
          </a:solidFill>
          <a:ln w="60325" cap="flat" cmpd="sng">
            <a:solidFill>
              <a:srgbClr val="00B0F0"/>
            </a:solidFill>
            <a:prstDash val="solid"/>
            <a:round/>
            <a:headEnd type="none" w="sm" len="sm"/>
            <a:tailEnd type="none" w="sm" len="sm"/>
          </a:ln>
          <a:effectLst>
            <a:outerShdw blurRad="40000" dist="23000" dir="5400000" rotWithShape="0">
              <a:srgbClr val="000000">
                <a:alpha val="3451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endParaRPr sz="2600" b="1" i="0" u="none" strike="noStrike" cap="none" dirty="0">
              <a:solidFill>
                <a:srgbClr val="FFFFFF"/>
              </a:solidFill>
              <a:latin typeface="Arial"/>
              <a:ea typeface="Arial"/>
              <a:cs typeface="Arial"/>
              <a:sym typeface="Arial"/>
            </a:endParaRPr>
          </a:p>
        </p:txBody>
      </p:sp>
      <p:sp>
        <p:nvSpPr>
          <p:cNvPr id="12" name="TextBox 11">
            <a:extLst>
              <a:ext uri="{FF2B5EF4-FFF2-40B4-BE49-F238E27FC236}">
                <a16:creationId xmlns:a16="http://schemas.microsoft.com/office/drawing/2014/main" id="{27A18FE9-EC5B-851D-1EBA-0127B4251B38}"/>
              </a:ext>
            </a:extLst>
          </p:cNvPr>
          <p:cNvSpPr txBox="1"/>
          <p:nvPr/>
        </p:nvSpPr>
        <p:spPr>
          <a:xfrm>
            <a:off x="23300739" y="28527345"/>
            <a:ext cx="2571538" cy="523220"/>
          </a:xfrm>
          <a:prstGeom prst="rect">
            <a:avLst/>
          </a:prstGeom>
          <a:noFill/>
        </p:spPr>
        <p:txBody>
          <a:bodyPr wrap="none" rtlCol="0">
            <a:spAutoFit/>
          </a:bodyPr>
          <a:lstStyle/>
          <a:p>
            <a:pPr algn="ctr"/>
            <a:r>
              <a:rPr lang="en-US" sz="2800" b="1" dirty="0">
                <a:solidFill>
                  <a:srgbClr val="000090"/>
                </a:solidFill>
              </a:rPr>
              <a:t>Bars = 95% CI</a:t>
            </a:r>
          </a:p>
        </p:txBody>
      </p:sp>
      <p:sp>
        <p:nvSpPr>
          <p:cNvPr id="15" name="TextBox 24">
            <a:extLst>
              <a:ext uri="{FF2B5EF4-FFF2-40B4-BE49-F238E27FC236}">
                <a16:creationId xmlns:a16="http://schemas.microsoft.com/office/drawing/2014/main" id="{26F0A728-1753-D6AE-936D-9C308D192AFC}"/>
              </a:ext>
            </a:extLst>
          </p:cNvPr>
          <p:cNvSpPr txBox="1">
            <a:spLocks noChangeArrowheads="1"/>
          </p:cNvSpPr>
          <p:nvPr/>
        </p:nvSpPr>
        <p:spPr bwMode="auto">
          <a:xfrm>
            <a:off x="15273909" y="2911495"/>
            <a:ext cx="9948291" cy="1508105"/>
          </a:xfrm>
          <a:prstGeom prst="rect">
            <a:avLst/>
          </a:prstGeom>
          <a:noFill/>
          <a:ln w="9525">
            <a:noFill/>
            <a:miter lim="800000"/>
            <a:headEnd/>
            <a:tailEnd/>
          </a:ln>
        </p:spPr>
        <p:txBody>
          <a:bodyPr wrap="square">
            <a:spAutoFit/>
          </a:bodyPr>
          <a:lstStyle/>
          <a:p>
            <a:pPr algn="ctr" defTabSz="1347788" eaLnBrk="0" hangingPunct="0"/>
            <a:r>
              <a:rPr lang="en-US" sz="4800" b="1" u="sng" dirty="0">
                <a:solidFill>
                  <a:srgbClr val="0000FF"/>
                </a:solidFill>
              </a:rPr>
              <a:t>General Method</a:t>
            </a:r>
          </a:p>
          <a:p>
            <a:pPr algn="ctr" defTabSz="1347788" eaLnBrk="0" hangingPunct="0"/>
            <a:endParaRPr lang="en-US" sz="4400" b="1" u="sng" dirty="0">
              <a:solidFill>
                <a:srgbClr val="0000FF"/>
              </a:solidFill>
            </a:endParaRPr>
          </a:p>
        </p:txBody>
      </p:sp>
      <p:pic>
        <p:nvPicPr>
          <p:cNvPr id="30" name="Picture 29">
            <a:extLst>
              <a:ext uri="{FF2B5EF4-FFF2-40B4-BE49-F238E27FC236}">
                <a16:creationId xmlns:a16="http://schemas.microsoft.com/office/drawing/2014/main" id="{C7FE9C5C-C6E9-2C07-AAD9-B8E21B94EEA1}"/>
              </a:ext>
            </a:extLst>
          </p:cNvPr>
          <p:cNvPicPr>
            <a:picLocks noChangeAspect="1"/>
          </p:cNvPicPr>
          <p:nvPr/>
        </p:nvPicPr>
        <p:blipFill rotWithShape="1">
          <a:blip r:embed="rId6"/>
          <a:srcRect l="2721" t="5696" r="8577" b="3381"/>
          <a:stretch/>
        </p:blipFill>
        <p:spPr>
          <a:xfrm>
            <a:off x="13286185" y="18024716"/>
            <a:ext cx="13327035" cy="10245484"/>
          </a:xfrm>
          <a:prstGeom prst="rect">
            <a:avLst/>
          </a:prstGeom>
        </p:spPr>
      </p:pic>
      <p:pic>
        <p:nvPicPr>
          <p:cNvPr id="40" name="Picture 39">
            <a:extLst>
              <a:ext uri="{FF2B5EF4-FFF2-40B4-BE49-F238E27FC236}">
                <a16:creationId xmlns:a16="http://schemas.microsoft.com/office/drawing/2014/main" id="{AE92C55E-3E76-B68A-8BDD-CF96A664B63C}"/>
              </a:ext>
            </a:extLst>
          </p:cNvPr>
          <p:cNvPicPr>
            <a:picLocks noChangeAspect="1"/>
          </p:cNvPicPr>
          <p:nvPr/>
        </p:nvPicPr>
        <p:blipFill rotWithShape="1">
          <a:blip r:embed="rId7"/>
          <a:srcRect l="4801" t="4853" r="8537" b="8172"/>
          <a:stretch/>
        </p:blipFill>
        <p:spPr>
          <a:xfrm>
            <a:off x="29172319" y="3733800"/>
            <a:ext cx="11150193" cy="15508167"/>
          </a:xfrm>
          <a:prstGeom prst="rect">
            <a:avLst/>
          </a:prstGeom>
        </p:spPr>
      </p:pic>
      <p:sp>
        <p:nvSpPr>
          <p:cNvPr id="41" name="TextBox 40">
            <a:extLst>
              <a:ext uri="{FF2B5EF4-FFF2-40B4-BE49-F238E27FC236}">
                <a16:creationId xmlns:a16="http://schemas.microsoft.com/office/drawing/2014/main" id="{9B32F283-9D08-37FA-A90C-E66AB518B124}"/>
              </a:ext>
            </a:extLst>
          </p:cNvPr>
          <p:cNvSpPr txBox="1"/>
          <p:nvPr/>
        </p:nvSpPr>
        <p:spPr>
          <a:xfrm>
            <a:off x="39057172" y="8547582"/>
            <a:ext cx="2571538" cy="523220"/>
          </a:xfrm>
          <a:prstGeom prst="rect">
            <a:avLst/>
          </a:prstGeom>
          <a:noFill/>
        </p:spPr>
        <p:txBody>
          <a:bodyPr wrap="none" rtlCol="0">
            <a:spAutoFit/>
          </a:bodyPr>
          <a:lstStyle/>
          <a:p>
            <a:pPr algn="ctr"/>
            <a:r>
              <a:rPr lang="en-US" sz="2800" b="1" dirty="0">
                <a:solidFill>
                  <a:srgbClr val="000090"/>
                </a:solidFill>
              </a:rPr>
              <a:t>Bars = 95% CI</a:t>
            </a:r>
          </a:p>
        </p:txBody>
      </p:sp>
      <p:graphicFrame>
        <p:nvGraphicFramePr>
          <p:cNvPr id="48" name="Table 31">
            <a:extLst>
              <a:ext uri="{FF2B5EF4-FFF2-40B4-BE49-F238E27FC236}">
                <a16:creationId xmlns:a16="http://schemas.microsoft.com/office/drawing/2014/main" id="{4D62ABBE-89B0-9B6C-C8A0-7A15001B24F1}"/>
              </a:ext>
            </a:extLst>
          </p:cNvPr>
          <p:cNvGraphicFramePr>
            <a:graphicFrameLocks noGrp="1"/>
          </p:cNvGraphicFramePr>
          <p:nvPr>
            <p:extLst>
              <p:ext uri="{D42A27DB-BD31-4B8C-83A1-F6EECF244321}">
                <p14:modId xmlns:p14="http://schemas.microsoft.com/office/powerpoint/2010/main" val="3296049823"/>
              </p:ext>
            </p:extLst>
          </p:nvPr>
        </p:nvGraphicFramePr>
        <p:xfrm>
          <a:off x="13284564" y="8991600"/>
          <a:ext cx="13328656" cy="4990425"/>
        </p:xfrm>
        <a:graphic>
          <a:graphicData uri="http://schemas.openxmlformats.org/drawingml/2006/table">
            <a:tbl>
              <a:tblPr firstRow="1" bandRow="1">
                <a:tableStyleId>{2D5ABB26-0587-4C30-8999-92F81FD0307C}</a:tableStyleId>
              </a:tblPr>
              <a:tblGrid>
                <a:gridCol w="2871097">
                  <a:extLst>
                    <a:ext uri="{9D8B030D-6E8A-4147-A177-3AD203B41FA5}">
                      <a16:colId xmlns:a16="http://schemas.microsoft.com/office/drawing/2014/main" val="3820630266"/>
                    </a:ext>
                  </a:extLst>
                </a:gridCol>
                <a:gridCol w="3021278">
                  <a:extLst>
                    <a:ext uri="{9D8B030D-6E8A-4147-A177-3AD203B41FA5}">
                      <a16:colId xmlns:a16="http://schemas.microsoft.com/office/drawing/2014/main" val="2922635074"/>
                    </a:ext>
                  </a:extLst>
                </a:gridCol>
                <a:gridCol w="2864235">
                  <a:extLst>
                    <a:ext uri="{9D8B030D-6E8A-4147-A177-3AD203B41FA5}">
                      <a16:colId xmlns:a16="http://schemas.microsoft.com/office/drawing/2014/main" val="2088211575"/>
                    </a:ext>
                  </a:extLst>
                </a:gridCol>
                <a:gridCol w="2324459">
                  <a:extLst>
                    <a:ext uri="{9D8B030D-6E8A-4147-A177-3AD203B41FA5}">
                      <a16:colId xmlns:a16="http://schemas.microsoft.com/office/drawing/2014/main" val="3865703555"/>
                    </a:ext>
                  </a:extLst>
                </a:gridCol>
                <a:gridCol w="2247587">
                  <a:extLst>
                    <a:ext uri="{9D8B030D-6E8A-4147-A177-3AD203B41FA5}">
                      <a16:colId xmlns:a16="http://schemas.microsoft.com/office/drawing/2014/main" val="3368750510"/>
                    </a:ext>
                  </a:extLst>
                </a:gridCol>
              </a:tblGrid>
              <a:tr h="998085">
                <a:tc>
                  <a:txBody>
                    <a:bodyPr/>
                    <a:lstStyle/>
                    <a:p>
                      <a:r>
                        <a:rPr lang="en-US" sz="4000" b="1" dirty="0">
                          <a:solidFill>
                            <a:srgbClr val="0080FF"/>
                          </a:solidFill>
                        </a:rPr>
                        <a:t>Experiment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4000" b="1" i="0" dirty="0">
                          <a:solidFill>
                            <a:srgbClr val="0080FF"/>
                          </a:solidFill>
                        </a:rPr>
                        <a:t>Comparison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4000" b="1" i="0" dirty="0">
                          <a:solidFill>
                            <a:srgbClr val="0080FF"/>
                          </a:solidFill>
                        </a:rPr>
                        <a:t>Test Type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4000" b="1" i="1" dirty="0">
                          <a:solidFill>
                            <a:srgbClr val="0080FF"/>
                          </a:solidFill>
                        </a:rPr>
                        <a:t>n </a:t>
                      </a:r>
                      <a:r>
                        <a:rPr lang="en-US" sz="4000" b="1" i="0" dirty="0">
                          <a:solidFill>
                            <a:srgbClr val="0080FF"/>
                          </a:solidFill>
                        </a:rPr>
                        <a:t>JOL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4000" b="1" i="1" dirty="0">
                          <a:solidFill>
                            <a:srgbClr val="0080FF"/>
                          </a:solidFill>
                        </a:rPr>
                        <a:t>n </a:t>
                      </a:r>
                      <a:r>
                        <a:rPr lang="en-US" sz="4000" b="1" i="0" dirty="0">
                          <a:solidFill>
                            <a:srgbClr val="0080FF"/>
                          </a:solidFill>
                        </a:rPr>
                        <a:t>No-JOL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5982072"/>
                  </a:ext>
                </a:extLst>
              </a:tr>
              <a:tr h="998085">
                <a:tc>
                  <a:txBody>
                    <a:bodyPr/>
                    <a:lstStyle/>
                    <a:p>
                      <a:r>
                        <a:rPr lang="en-US" sz="3600" dirty="0">
                          <a:solidFill>
                            <a:srgbClr val="000090"/>
                          </a:solidFill>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3600" dirty="0">
                          <a:solidFill>
                            <a:srgbClr val="000090"/>
                          </a:solidFill>
                        </a:rPr>
                        <a:t>F vs. M vs. U</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3600" dirty="0">
                          <a:solidFill>
                            <a:srgbClr val="000090"/>
                          </a:solidFill>
                        </a:rPr>
                        <a:t>Cued-Recall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600" dirty="0">
                          <a:solidFill>
                            <a:srgbClr val="000090"/>
                          </a:solidFill>
                        </a:rPr>
                        <a:t>60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600" dirty="0">
                          <a:solidFill>
                            <a:srgbClr val="000090"/>
                          </a:solidFill>
                        </a:rPr>
                        <a:t>60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5204324"/>
                  </a:ext>
                </a:extLst>
              </a:tr>
              <a:tr h="998085">
                <a:tc>
                  <a:txBody>
                    <a:bodyPr/>
                    <a:lstStyle/>
                    <a:p>
                      <a:r>
                        <a:rPr lang="en-US" sz="3600" dirty="0">
                          <a:solidFill>
                            <a:srgbClr val="000090"/>
                          </a:solidFill>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3600" dirty="0">
                          <a:solidFill>
                            <a:srgbClr val="000090"/>
                          </a:solidFill>
                        </a:rPr>
                        <a:t>F vs. M vs. U</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3600" dirty="0">
                          <a:solidFill>
                            <a:srgbClr val="000090"/>
                          </a:solidFill>
                        </a:rPr>
                        <a:t>Recognition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600" dirty="0">
                          <a:solidFill>
                            <a:srgbClr val="000090"/>
                          </a:solidFill>
                        </a:rPr>
                        <a:t>62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600" dirty="0">
                          <a:solidFill>
                            <a:srgbClr val="000090"/>
                          </a:solidFill>
                        </a:rPr>
                        <a:t>63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5013678"/>
                  </a:ext>
                </a:extLst>
              </a:tr>
              <a:tr h="998085">
                <a:tc>
                  <a:txBody>
                    <a:bodyPr/>
                    <a:lstStyle/>
                    <a:p>
                      <a:r>
                        <a:rPr lang="en-US" sz="3600" dirty="0">
                          <a:solidFill>
                            <a:srgbClr val="000090"/>
                          </a:solidFill>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3600" dirty="0">
                          <a:solidFill>
                            <a:srgbClr val="000090"/>
                          </a:solidFill>
                        </a:rPr>
                        <a:t>F vs. M vs. U</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3600" dirty="0">
                          <a:solidFill>
                            <a:srgbClr val="000090"/>
                          </a:solidFill>
                        </a:rPr>
                        <a:t>Recognition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600" dirty="0">
                          <a:solidFill>
                            <a:srgbClr val="000090"/>
                          </a:solidFill>
                        </a:rPr>
                        <a:t>61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600" dirty="0">
                          <a:solidFill>
                            <a:srgbClr val="000090"/>
                          </a:solidFill>
                        </a:rPr>
                        <a:t>62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15844372"/>
                  </a:ext>
                </a:extLst>
              </a:tr>
              <a:tr h="998085">
                <a:tc>
                  <a:txBody>
                    <a:bodyPr/>
                    <a:lstStyle/>
                    <a:p>
                      <a:r>
                        <a:rPr lang="en-US" sz="3600" dirty="0">
                          <a:solidFill>
                            <a:srgbClr val="000090"/>
                          </a:solidFill>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3600" dirty="0">
                          <a:solidFill>
                            <a:srgbClr val="000090"/>
                          </a:solidFill>
                        </a:rPr>
                        <a:t>F vs. U</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3600" dirty="0">
                          <a:solidFill>
                            <a:srgbClr val="000090"/>
                          </a:solidFill>
                        </a:rPr>
                        <a:t>Recognition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600" dirty="0">
                          <a:solidFill>
                            <a:srgbClr val="000090"/>
                          </a:solidFill>
                        </a:rPr>
                        <a:t>61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600" dirty="0">
                          <a:solidFill>
                            <a:srgbClr val="000090"/>
                          </a:solidFill>
                        </a:rPr>
                        <a:t>59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76772456"/>
                  </a:ext>
                </a:extLst>
              </a:tr>
            </a:tbl>
          </a:graphicData>
        </a:graphic>
      </p:graphicFrame>
      <p:sp>
        <p:nvSpPr>
          <p:cNvPr id="51" name="TextBox 50">
            <a:extLst>
              <a:ext uri="{FF2B5EF4-FFF2-40B4-BE49-F238E27FC236}">
                <a16:creationId xmlns:a16="http://schemas.microsoft.com/office/drawing/2014/main" id="{BFFDF368-1A7F-C0CB-EB21-521643A18899}"/>
              </a:ext>
            </a:extLst>
          </p:cNvPr>
          <p:cNvSpPr txBox="1"/>
          <p:nvPr/>
        </p:nvSpPr>
        <p:spPr>
          <a:xfrm>
            <a:off x="14005145" y="14326754"/>
            <a:ext cx="11997532" cy="1477328"/>
          </a:xfrm>
          <a:prstGeom prst="rect">
            <a:avLst/>
          </a:prstGeom>
          <a:noFill/>
        </p:spPr>
        <p:txBody>
          <a:bodyPr wrap="square" rtlCol="0">
            <a:spAutoFit/>
          </a:bodyPr>
          <a:lstStyle/>
          <a:p>
            <a:r>
              <a:rPr lang="en-US" sz="3000" b="1" dirty="0">
                <a:solidFill>
                  <a:srgbClr val="000090"/>
                </a:solidFill>
                <a:latin typeface="+mj-lt"/>
              </a:rPr>
              <a:t>Note: </a:t>
            </a:r>
            <a:r>
              <a:rPr lang="en-US" sz="3000" dirty="0">
                <a:solidFill>
                  <a:srgbClr val="000090"/>
                </a:solidFill>
                <a:latin typeface="+mj-lt"/>
              </a:rPr>
              <a:t>F = Forward associates; M = Mediated associates; U = Unrelated cue-target pairs. Participants were randomly assigned to either the JOL or no-JOL encoding groups</a:t>
            </a:r>
            <a:r>
              <a:rPr lang="en-US" sz="3000" dirty="0">
                <a:solidFill>
                  <a:srgbClr val="000090"/>
                </a:solidFill>
              </a:rPr>
              <a:t>.</a:t>
            </a:r>
            <a:endParaRPr lang="en-US" sz="3000" b="1" dirty="0">
              <a:solidFill>
                <a:srgbClr val="000090"/>
              </a:solidFill>
            </a:endParaRPr>
          </a:p>
        </p:txBody>
      </p:sp>
      <p:sp>
        <p:nvSpPr>
          <p:cNvPr id="58" name="TextBox 57">
            <a:extLst>
              <a:ext uri="{FF2B5EF4-FFF2-40B4-BE49-F238E27FC236}">
                <a16:creationId xmlns:a16="http://schemas.microsoft.com/office/drawing/2014/main" id="{74575893-A185-BF11-5707-A77DA18B4012}"/>
              </a:ext>
            </a:extLst>
          </p:cNvPr>
          <p:cNvSpPr txBox="1"/>
          <p:nvPr/>
        </p:nvSpPr>
        <p:spPr>
          <a:xfrm>
            <a:off x="223266" y="20497800"/>
            <a:ext cx="12111778" cy="6124754"/>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rgbClr val="000090"/>
                </a:solidFill>
                <a:latin typeface="+mj-lt"/>
              </a:rPr>
              <a:t>120 cue target word pairs were used as stimuli (40 forward associates, 40 mediated associates, and 40 unrelated cue-target pairs)</a:t>
            </a:r>
          </a:p>
          <a:p>
            <a:pPr marL="457200" indent="-457200">
              <a:buFont typeface="Arial" panose="020B0604020202020204" pitchFamily="34" charset="0"/>
              <a:buChar char="•"/>
            </a:pPr>
            <a:endParaRPr lang="en-US" sz="2400" dirty="0">
              <a:solidFill>
                <a:srgbClr val="000090"/>
              </a:solidFill>
              <a:latin typeface="+mj-lt"/>
            </a:endParaRPr>
          </a:p>
          <a:p>
            <a:pPr marL="457200" indent="-457200">
              <a:buFont typeface="Arial" panose="020B0604020202020204" pitchFamily="34" charset="0"/>
              <a:buChar char="•"/>
            </a:pPr>
            <a:r>
              <a:rPr lang="en-US" sz="3200" dirty="0">
                <a:solidFill>
                  <a:srgbClr val="000090"/>
                </a:solidFill>
                <a:latin typeface="+mj-lt"/>
              </a:rPr>
              <a:t>Participants studied 20 of each pair type (60 total) in Experiments 1 – 3 or 20 forward associates and 20 unrelated pairs (40 total) in Experiment 4.</a:t>
            </a:r>
          </a:p>
          <a:p>
            <a:pPr marL="457200" indent="-457200">
              <a:buFont typeface="Arial" panose="020B0604020202020204" pitchFamily="34" charset="0"/>
              <a:buChar char="•"/>
            </a:pPr>
            <a:endParaRPr lang="en-US" sz="3200" dirty="0">
              <a:solidFill>
                <a:srgbClr val="000090"/>
              </a:solidFill>
              <a:latin typeface="+mj-lt"/>
            </a:endParaRPr>
          </a:p>
          <a:p>
            <a:pPr marL="457200" indent="-457200">
              <a:buFont typeface="Arial" panose="020B0604020202020204" pitchFamily="34" charset="0"/>
              <a:buChar char="•"/>
            </a:pPr>
            <a:endParaRPr lang="en-US" sz="3600" dirty="0">
              <a:solidFill>
                <a:srgbClr val="000090"/>
              </a:solidFill>
            </a:endParaRPr>
          </a:p>
          <a:p>
            <a:pPr marL="457200" indent="-457200">
              <a:buFont typeface="Arial" panose="020B0604020202020204" pitchFamily="34" charset="0"/>
              <a:buChar char="•"/>
            </a:pPr>
            <a:endParaRPr lang="en-US" sz="3600" dirty="0">
              <a:solidFill>
                <a:srgbClr val="000090"/>
              </a:solidFill>
            </a:endParaRPr>
          </a:p>
          <a:p>
            <a:pPr marL="457200" indent="-457200">
              <a:buFont typeface="Arial" panose="020B0604020202020204" pitchFamily="34" charset="0"/>
              <a:buChar char="•"/>
            </a:pPr>
            <a:endParaRPr lang="en-US" sz="3200" dirty="0">
              <a:solidFill>
                <a:srgbClr val="000090"/>
              </a:solidFill>
            </a:endParaRPr>
          </a:p>
          <a:p>
            <a:pPr marL="457200" indent="-457200">
              <a:buFont typeface="Arial" panose="020B0604020202020204" pitchFamily="34" charset="0"/>
              <a:buChar char="•"/>
            </a:pPr>
            <a:endParaRPr lang="en-US" sz="3200" dirty="0">
              <a:solidFill>
                <a:schemeClr val="tx2"/>
              </a:solidFill>
            </a:endParaRPr>
          </a:p>
        </p:txBody>
      </p:sp>
      <p:sp>
        <p:nvSpPr>
          <p:cNvPr id="59" name="TextBox 58">
            <a:extLst>
              <a:ext uri="{FF2B5EF4-FFF2-40B4-BE49-F238E27FC236}">
                <a16:creationId xmlns:a16="http://schemas.microsoft.com/office/drawing/2014/main" id="{519C9069-D250-D56A-D91A-EA586081BA64}"/>
              </a:ext>
            </a:extLst>
          </p:cNvPr>
          <p:cNvSpPr txBox="1"/>
          <p:nvPr/>
        </p:nvSpPr>
        <p:spPr>
          <a:xfrm>
            <a:off x="559418" y="24209514"/>
            <a:ext cx="5486400" cy="707886"/>
          </a:xfrm>
          <a:prstGeom prst="rect">
            <a:avLst/>
          </a:prstGeom>
          <a:noFill/>
        </p:spPr>
        <p:txBody>
          <a:bodyPr wrap="square" rtlCol="0">
            <a:spAutoFit/>
          </a:bodyPr>
          <a:lstStyle/>
          <a:p>
            <a:r>
              <a:rPr lang="en-US" sz="4000" b="1" u="sng" dirty="0">
                <a:solidFill>
                  <a:srgbClr val="0080FF"/>
                </a:solidFill>
              </a:rPr>
              <a:t>Forward</a:t>
            </a:r>
          </a:p>
        </p:txBody>
      </p:sp>
      <p:sp>
        <p:nvSpPr>
          <p:cNvPr id="71" name="TextBox 70">
            <a:extLst>
              <a:ext uri="{FF2B5EF4-FFF2-40B4-BE49-F238E27FC236}">
                <a16:creationId xmlns:a16="http://schemas.microsoft.com/office/drawing/2014/main" id="{C52D704D-785B-D4EB-D7C0-E75BCF653192}"/>
              </a:ext>
            </a:extLst>
          </p:cNvPr>
          <p:cNvSpPr txBox="1"/>
          <p:nvPr/>
        </p:nvSpPr>
        <p:spPr>
          <a:xfrm>
            <a:off x="4987130" y="24209514"/>
            <a:ext cx="5486400" cy="707886"/>
          </a:xfrm>
          <a:prstGeom prst="rect">
            <a:avLst/>
          </a:prstGeom>
          <a:noFill/>
        </p:spPr>
        <p:txBody>
          <a:bodyPr wrap="square" rtlCol="0">
            <a:spAutoFit/>
          </a:bodyPr>
          <a:lstStyle/>
          <a:p>
            <a:r>
              <a:rPr lang="en-US" sz="4000" b="1" u="sng" dirty="0">
                <a:solidFill>
                  <a:srgbClr val="0080FF"/>
                </a:solidFill>
              </a:rPr>
              <a:t>Mediated</a:t>
            </a:r>
          </a:p>
        </p:txBody>
      </p:sp>
      <p:sp>
        <p:nvSpPr>
          <p:cNvPr id="72" name="TextBox 71">
            <a:extLst>
              <a:ext uri="{FF2B5EF4-FFF2-40B4-BE49-F238E27FC236}">
                <a16:creationId xmlns:a16="http://schemas.microsoft.com/office/drawing/2014/main" id="{C63F70DE-B1A8-43AE-B413-FCC5E43CDDB7}"/>
              </a:ext>
            </a:extLst>
          </p:cNvPr>
          <p:cNvSpPr txBox="1"/>
          <p:nvPr/>
        </p:nvSpPr>
        <p:spPr>
          <a:xfrm>
            <a:off x="466556" y="29489400"/>
            <a:ext cx="12051985" cy="1384995"/>
          </a:xfrm>
          <a:prstGeom prst="rect">
            <a:avLst/>
          </a:prstGeom>
          <a:noFill/>
        </p:spPr>
        <p:txBody>
          <a:bodyPr wrap="square" rtlCol="0">
            <a:spAutoFit/>
          </a:bodyPr>
          <a:lstStyle/>
          <a:p>
            <a:r>
              <a:rPr lang="en-US" sz="2800" b="1" dirty="0">
                <a:solidFill>
                  <a:srgbClr val="000090"/>
                </a:solidFill>
                <a:latin typeface="+mj-lt"/>
              </a:rPr>
              <a:t>Note: </a:t>
            </a:r>
            <a:r>
              <a:rPr lang="en-US" sz="2800" dirty="0">
                <a:solidFill>
                  <a:srgbClr val="000090"/>
                </a:solidFill>
                <a:latin typeface="+mj-lt"/>
              </a:rPr>
              <a:t>Pairs were equated on concreteness, length, and SUBTLEX frequency. Forward associates were additionally matched on FAS values (Nelson et al., 2004). Mediated associates were taken from </a:t>
            </a:r>
            <a:r>
              <a:rPr lang="en-US" sz="2800" dirty="0" err="1">
                <a:solidFill>
                  <a:srgbClr val="000090"/>
                </a:solidFill>
                <a:latin typeface="+mj-lt"/>
              </a:rPr>
              <a:t>Balota</a:t>
            </a:r>
            <a:r>
              <a:rPr lang="en-US" sz="2800" dirty="0">
                <a:solidFill>
                  <a:srgbClr val="000090"/>
                </a:solidFill>
                <a:latin typeface="+mj-lt"/>
              </a:rPr>
              <a:t> and Lorch (1986) and Jones (2010).</a:t>
            </a:r>
          </a:p>
        </p:txBody>
      </p:sp>
      <p:sp>
        <p:nvSpPr>
          <p:cNvPr id="74" name="TextBox 73">
            <a:extLst>
              <a:ext uri="{FF2B5EF4-FFF2-40B4-BE49-F238E27FC236}">
                <a16:creationId xmlns:a16="http://schemas.microsoft.com/office/drawing/2014/main" id="{939D5540-F777-0215-DAAE-3477AF13C7A1}"/>
              </a:ext>
            </a:extLst>
          </p:cNvPr>
          <p:cNvSpPr txBox="1"/>
          <p:nvPr/>
        </p:nvSpPr>
        <p:spPr>
          <a:xfrm>
            <a:off x="9220200" y="24209514"/>
            <a:ext cx="5486400" cy="707886"/>
          </a:xfrm>
          <a:prstGeom prst="rect">
            <a:avLst/>
          </a:prstGeom>
          <a:noFill/>
        </p:spPr>
        <p:txBody>
          <a:bodyPr wrap="square" rtlCol="0">
            <a:spAutoFit/>
          </a:bodyPr>
          <a:lstStyle/>
          <a:p>
            <a:r>
              <a:rPr lang="en-US" sz="4000" b="1" u="sng" dirty="0">
                <a:solidFill>
                  <a:srgbClr val="0080FF"/>
                </a:solidFill>
              </a:rPr>
              <a:t>Unrelated</a:t>
            </a:r>
          </a:p>
        </p:txBody>
      </p:sp>
      <p:sp>
        <p:nvSpPr>
          <p:cNvPr id="77" name="TextBox 76">
            <a:extLst>
              <a:ext uri="{FF2B5EF4-FFF2-40B4-BE49-F238E27FC236}">
                <a16:creationId xmlns:a16="http://schemas.microsoft.com/office/drawing/2014/main" id="{209A0E7C-07C0-AF7C-92DC-EEE42B186C73}"/>
              </a:ext>
            </a:extLst>
          </p:cNvPr>
          <p:cNvSpPr txBox="1"/>
          <p:nvPr/>
        </p:nvSpPr>
        <p:spPr>
          <a:xfrm>
            <a:off x="466556" y="25356566"/>
            <a:ext cx="3114844" cy="3785652"/>
          </a:xfrm>
          <a:prstGeom prst="rect">
            <a:avLst/>
          </a:prstGeom>
          <a:noFill/>
        </p:spPr>
        <p:txBody>
          <a:bodyPr wrap="square" rtlCol="0">
            <a:spAutoFit/>
          </a:bodyPr>
          <a:lstStyle/>
          <a:p>
            <a:r>
              <a:rPr lang="en-US" sz="3000" b="1" dirty="0">
                <a:solidFill>
                  <a:srgbClr val="000090"/>
                </a:solidFill>
              </a:rPr>
              <a:t>Mule – Donkey</a:t>
            </a:r>
          </a:p>
          <a:p>
            <a:endParaRPr lang="en-US" sz="3000" b="1" dirty="0">
              <a:solidFill>
                <a:srgbClr val="000090"/>
              </a:solidFill>
            </a:endParaRPr>
          </a:p>
          <a:p>
            <a:r>
              <a:rPr lang="en-US" sz="3000" b="1" dirty="0">
                <a:solidFill>
                  <a:srgbClr val="000090"/>
                </a:solidFill>
              </a:rPr>
              <a:t>Nap – Sleep</a:t>
            </a:r>
          </a:p>
          <a:p>
            <a:endParaRPr lang="en-US" sz="3000" b="1" dirty="0">
              <a:solidFill>
                <a:srgbClr val="000090"/>
              </a:solidFill>
            </a:endParaRPr>
          </a:p>
          <a:p>
            <a:r>
              <a:rPr lang="en-US" sz="3000" b="1" dirty="0">
                <a:solidFill>
                  <a:srgbClr val="000090"/>
                </a:solidFill>
              </a:rPr>
              <a:t>Sip – Drink</a:t>
            </a:r>
          </a:p>
          <a:p>
            <a:endParaRPr lang="en-US" sz="3000" b="1" dirty="0">
              <a:solidFill>
                <a:srgbClr val="000090"/>
              </a:solidFill>
            </a:endParaRPr>
          </a:p>
          <a:p>
            <a:r>
              <a:rPr lang="en-US" sz="3000" b="1" dirty="0">
                <a:solidFill>
                  <a:srgbClr val="000090"/>
                </a:solidFill>
              </a:rPr>
              <a:t>Orchid – Flower</a:t>
            </a:r>
          </a:p>
          <a:p>
            <a:endParaRPr lang="en-US" sz="3000" dirty="0">
              <a:solidFill>
                <a:srgbClr val="000090"/>
              </a:solidFill>
            </a:endParaRPr>
          </a:p>
        </p:txBody>
      </p:sp>
      <p:sp>
        <p:nvSpPr>
          <p:cNvPr id="80" name="TextBox 79">
            <a:extLst>
              <a:ext uri="{FF2B5EF4-FFF2-40B4-BE49-F238E27FC236}">
                <a16:creationId xmlns:a16="http://schemas.microsoft.com/office/drawing/2014/main" id="{A462F79B-DE56-0E95-CA2A-C055C9BCD152}"/>
              </a:ext>
            </a:extLst>
          </p:cNvPr>
          <p:cNvSpPr txBox="1"/>
          <p:nvPr/>
        </p:nvSpPr>
        <p:spPr>
          <a:xfrm>
            <a:off x="4876800" y="25400794"/>
            <a:ext cx="3114844" cy="3785652"/>
          </a:xfrm>
          <a:prstGeom prst="rect">
            <a:avLst/>
          </a:prstGeom>
          <a:noFill/>
        </p:spPr>
        <p:txBody>
          <a:bodyPr wrap="square" rtlCol="0">
            <a:spAutoFit/>
          </a:bodyPr>
          <a:lstStyle/>
          <a:p>
            <a:r>
              <a:rPr lang="en-US" sz="3000" b="1" dirty="0">
                <a:solidFill>
                  <a:srgbClr val="000090"/>
                </a:solidFill>
              </a:rPr>
              <a:t>Lion – Stripes</a:t>
            </a:r>
          </a:p>
          <a:p>
            <a:endParaRPr lang="en-US" sz="3000" b="1" dirty="0">
              <a:solidFill>
                <a:srgbClr val="000090"/>
              </a:solidFill>
            </a:endParaRPr>
          </a:p>
          <a:p>
            <a:r>
              <a:rPr lang="en-US" sz="3000" b="1" dirty="0">
                <a:solidFill>
                  <a:srgbClr val="000090"/>
                </a:solidFill>
              </a:rPr>
              <a:t>War – Quiet</a:t>
            </a:r>
          </a:p>
          <a:p>
            <a:endParaRPr lang="en-US" sz="3000" b="1" dirty="0">
              <a:solidFill>
                <a:srgbClr val="000090"/>
              </a:solidFill>
            </a:endParaRPr>
          </a:p>
          <a:p>
            <a:r>
              <a:rPr lang="en-US" sz="3000" b="1" dirty="0">
                <a:solidFill>
                  <a:srgbClr val="000090"/>
                </a:solidFill>
              </a:rPr>
              <a:t>Cry – Bottle</a:t>
            </a:r>
          </a:p>
          <a:p>
            <a:endParaRPr lang="en-US" sz="3000" b="1" dirty="0">
              <a:solidFill>
                <a:srgbClr val="000090"/>
              </a:solidFill>
            </a:endParaRPr>
          </a:p>
          <a:p>
            <a:r>
              <a:rPr lang="en-US" sz="3000" b="1" dirty="0">
                <a:solidFill>
                  <a:srgbClr val="000090"/>
                </a:solidFill>
              </a:rPr>
              <a:t>Tooth – Hair</a:t>
            </a:r>
          </a:p>
          <a:p>
            <a:endParaRPr lang="en-US" sz="3000" dirty="0">
              <a:solidFill>
                <a:srgbClr val="000090"/>
              </a:solidFill>
            </a:endParaRPr>
          </a:p>
        </p:txBody>
      </p:sp>
      <p:sp>
        <p:nvSpPr>
          <p:cNvPr id="84" name="TextBox 83">
            <a:extLst>
              <a:ext uri="{FF2B5EF4-FFF2-40B4-BE49-F238E27FC236}">
                <a16:creationId xmlns:a16="http://schemas.microsoft.com/office/drawing/2014/main" id="{C806085F-F95F-3A01-9139-2E1090E0C517}"/>
              </a:ext>
            </a:extLst>
          </p:cNvPr>
          <p:cNvSpPr txBox="1"/>
          <p:nvPr/>
        </p:nvSpPr>
        <p:spPr>
          <a:xfrm>
            <a:off x="9220200" y="25445947"/>
            <a:ext cx="3114844" cy="3785652"/>
          </a:xfrm>
          <a:prstGeom prst="rect">
            <a:avLst/>
          </a:prstGeom>
          <a:noFill/>
        </p:spPr>
        <p:txBody>
          <a:bodyPr wrap="square" rtlCol="0">
            <a:spAutoFit/>
          </a:bodyPr>
          <a:lstStyle/>
          <a:p>
            <a:r>
              <a:rPr lang="en-US" sz="3000" b="1" dirty="0">
                <a:solidFill>
                  <a:srgbClr val="000090"/>
                </a:solidFill>
              </a:rPr>
              <a:t>Maze – Phone</a:t>
            </a:r>
          </a:p>
          <a:p>
            <a:endParaRPr lang="en-US" sz="3000" b="1" dirty="0">
              <a:solidFill>
                <a:srgbClr val="000090"/>
              </a:solidFill>
            </a:endParaRPr>
          </a:p>
          <a:p>
            <a:r>
              <a:rPr lang="en-US" sz="3000" b="1" dirty="0">
                <a:solidFill>
                  <a:srgbClr val="000090"/>
                </a:solidFill>
              </a:rPr>
              <a:t>King – Vase</a:t>
            </a:r>
          </a:p>
          <a:p>
            <a:endParaRPr lang="en-US" sz="3000" b="1" dirty="0">
              <a:solidFill>
                <a:srgbClr val="000090"/>
              </a:solidFill>
            </a:endParaRPr>
          </a:p>
          <a:p>
            <a:r>
              <a:rPr lang="en-US" sz="3000" b="1" dirty="0">
                <a:solidFill>
                  <a:srgbClr val="000090"/>
                </a:solidFill>
              </a:rPr>
              <a:t>Lease – Toil</a:t>
            </a:r>
          </a:p>
          <a:p>
            <a:endParaRPr lang="en-US" sz="3000" b="1" dirty="0">
              <a:solidFill>
                <a:srgbClr val="000090"/>
              </a:solidFill>
            </a:endParaRPr>
          </a:p>
          <a:p>
            <a:r>
              <a:rPr lang="en-US" sz="3000" b="1" dirty="0">
                <a:solidFill>
                  <a:srgbClr val="000090"/>
                </a:solidFill>
              </a:rPr>
              <a:t>Cash – Leg</a:t>
            </a:r>
          </a:p>
          <a:p>
            <a:endParaRPr lang="en-US" sz="3000" dirty="0">
              <a:solidFill>
                <a:srgbClr val="00009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8326</TotalTime>
  <Words>714</Words>
  <Application>Microsoft Office PowerPoint</Application>
  <PresentationFormat>Custom</PresentationFormat>
  <Paragraphs>110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Mark Huff</dc:creator>
  <cp:lastModifiedBy>Nick Maxwell</cp:lastModifiedBy>
  <cp:revision>461</cp:revision>
  <dcterms:created xsi:type="dcterms:W3CDTF">2013-06-02T20:38:49Z</dcterms:created>
  <dcterms:modified xsi:type="dcterms:W3CDTF">2023-10-27T18:52:06Z</dcterms:modified>
</cp:coreProperties>
</file>