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
  </p:notesMasterIdLst>
  <p:sldIdLst>
    <p:sldId id="261"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84908" autoAdjust="0"/>
  </p:normalViewPr>
  <p:slideViewPr>
    <p:cSldViewPr snapToGrid="0">
      <p:cViewPr>
        <p:scale>
          <a:sx n="33" d="100"/>
          <a:sy n="33" d="100"/>
        </p:scale>
        <p:origin x="-3504" y="-4290"/>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34926071892189"/>
          <c:y val="5.2706330348477534E-2"/>
          <c:w val="0.79599971819089754"/>
          <c:h val="0.72836369981880511"/>
        </c:manualLayout>
      </c:layout>
      <c:barChart>
        <c:barDir val="col"/>
        <c:grouping val="clustered"/>
        <c:varyColors val="0"/>
        <c:ser>
          <c:idx val="0"/>
          <c:order val="0"/>
          <c:tx>
            <c:strRef>
              <c:f>Sheet1!$B$1</c:f>
              <c:strCache>
                <c:ptCount val="1"/>
                <c:pt idx="0">
                  <c:v>Younger Adults (n = 30)</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42E-4702-B014-0F88214BD519}"/>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42E-4702-B014-0F88214BD519}"/>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42E-4702-B014-0F88214BD519}"/>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49.647129999999997</c:v>
                </c:pt>
                <c:pt idx="1">
                  <c:v>210.1799</c:v>
                </c:pt>
                <c:pt idx="2">
                  <c:v>696.89620000000002</c:v>
                </c:pt>
                <c:pt idx="3">
                  <c:v>619.55150000000003</c:v>
                </c:pt>
              </c:numCache>
            </c:numRef>
          </c:val>
          <c:extLst>
            <c:ext xmlns:c16="http://schemas.microsoft.com/office/drawing/2014/chart" uri="{C3380CC4-5D6E-409C-BE32-E72D297353CC}">
              <c16:uniqueId val="{00000006-D42E-4702-B014-0F88214BD519}"/>
            </c:ext>
          </c:extLst>
        </c:ser>
        <c:ser>
          <c:idx val="1"/>
          <c:order val="1"/>
          <c:tx>
            <c:strRef>
              <c:f>Sheet1!$C$1</c:f>
              <c:strCache>
                <c:ptCount val="1"/>
                <c:pt idx="0">
                  <c:v>Older Adults (n = 6)</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393.05270000000002</c:v>
                </c:pt>
                <c:pt idx="1">
                  <c:v>328.1173</c:v>
                </c:pt>
                <c:pt idx="2">
                  <c:v>979.31439999999998</c:v>
                </c:pt>
                <c:pt idx="3">
                  <c:v>239.31440000000001</c:v>
                </c:pt>
              </c:numCache>
            </c:numRef>
          </c:val>
          <c:extLst>
            <c:ext xmlns:c16="http://schemas.microsoft.com/office/drawing/2014/chart" uri="{C3380CC4-5D6E-409C-BE32-E72D297353CC}">
              <c16:uniqueId val="{00000007-D42E-4702-B014-0F88214BD519}"/>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Trial Type</a:t>
                </a:r>
              </a:p>
            </c:rich>
          </c:tx>
          <c:layout>
            <c:manualLayout>
              <c:xMode val="edge"/>
              <c:yMode val="edge"/>
              <c:x val="0.41092765175048312"/>
              <c:y val="0.9159910502134658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Mean RT (</a:t>
                </a:r>
                <a:r>
                  <a:rPr lang="en-US" sz="2800" b="1" dirty="0" err="1">
                    <a:solidFill>
                      <a:schemeClr val="tx1"/>
                    </a:solidFill>
                  </a:rPr>
                  <a:t>ms</a:t>
                </a:r>
                <a:r>
                  <a:rPr lang="en-US" sz="2800" b="1" dirty="0">
                    <a:solidFill>
                      <a:schemeClr val="tx1"/>
                    </a:solidFill>
                  </a:rPr>
                  <a: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15183385034321295"/>
          <c:y val="6.0987631892220083E-2"/>
          <c:w val="0.33630357781605785"/>
          <c:h val="0.13549819044113079"/>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79905555565774"/>
          <c:y val="0.13012056892553273"/>
          <c:w val="0.69850208545933001"/>
          <c:h val="0.64590455290951065"/>
        </c:manualLayout>
      </c:layout>
      <c:barChart>
        <c:barDir val="col"/>
        <c:grouping val="clustered"/>
        <c:varyColors val="0"/>
        <c:ser>
          <c:idx val="0"/>
          <c:order val="0"/>
          <c:tx>
            <c:strRef>
              <c:f>Sheet1!$B$1</c:f>
              <c:strCache>
                <c:ptCount val="1"/>
                <c:pt idx="0">
                  <c:v>Younger Adults (n = 30)</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6F9-4E36-92C0-F769DA92F0FB}"/>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6F9-4E36-92C0-F769DA92F0FB}"/>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6F9-4E36-92C0-F769DA92F0FB}"/>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-1.0749999999999999E-2</c:v>
                </c:pt>
                <c:pt idx="1">
                  <c:v>2.6818999999999999E-2</c:v>
                </c:pt>
                <c:pt idx="2">
                  <c:v>1.502E-2</c:v>
                </c:pt>
                <c:pt idx="3">
                  <c:v>-6.8500000000000002E-3</c:v>
                </c:pt>
              </c:numCache>
            </c:numRef>
          </c:val>
          <c:extLst>
            <c:ext xmlns:c16="http://schemas.microsoft.com/office/drawing/2014/chart" uri="{C3380CC4-5D6E-409C-BE32-E72D297353CC}">
              <c16:uniqueId val="{00000006-D6F9-4E36-92C0-F769DA92F0FB}"/>
            </c:ext>
          </c:extLst>
        </c:ser>
        <c:ser>
          <c:idx val="1"/>
          <c:order val="1"/>
          <c:tx>
            <c:strRef>
              <c:f>Sheet1!$C$1</c:f>
              <c:strCache>
                <c:ptCount val="1"/>
                <c:pt idx="0">
                  <c:v>Older Adults (n = 6)</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5.5478E-2</c:v>
                </c:pt>
                <c:pt idx="1">
                  <c:v>-3.6700000000000001E-3</c:v>
                </c:pt>
                <c:pt idx="2">
                  <c:v>0.109916</c:v>
                </c:pt>
                <c:pt idx="3">
                  <c:v>4.9806000000000003E-2</c:v>
                </c:pt>
              </c:numCache>
            </c:numRef>
          </c:val>
          <c:extLst>
            <c:ext xmlns:c16="http://schemas.microsoft.com/office/drawing/2014/chart" uri="{C3380CC4-5D6E-409C-BE32-E72D297353CC}">
              <c16:uniqueId val="{00000007-D6F9-4E36-92C0-F769DA92F0FB}"/>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Error Rate</a:t>
                </a:r>
              </a:p>
            </c:rich>
          </c:tx>
          <c:layout>
            <c:manualLayout>
              <c:xMode val="edge"/>
              <c:yMode val="edge"/>
              <c:x val="0"/>
              <c:y val="0.2935333836413802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15183385034321295"/>
          <c:y val="0.11208251395157201"/>
          <c:w val="0.38403679384088774"/>
          <c:h val="0.1542149951435069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3611090163799"/>
          <c:y val="2.0395562056807686E-2"/>
          <c:w val="0.85287333728431192"/>
          <c:h val="0.74093117258548169"/>
        </c:manualLayout>
      </c:layout>
      <c:barChart>
        <c:barDir val="col"/>
        <c:grouping val="clustered"/>
        <c:varyColors val="0"/>
        <c:ser>
          <c:idx val="0"/>
          <c:order val="0"/>
          <c:tx>
            <c:strRef>
              <c:f>Sheet1!$B$1</c:f>
              <c:strCache>
                <c:ptCount val="1"/>
                <c:pt idx="0">
                  <c:v>Younger Adults (n = 30)</c:v>
                </c:pt>
              </c:strCache>
            </c:strRef>
          </c:tx>
          <c:spPr>
            <a:solidFill>
              <a:srgbClr val="A64D79"/>
            </a:solidFill>
            <a:ln>
              <a:solidFill>
                <a:srgbClr val="A64D79"/>
              </a:solidFill>
            </a:ln>
            <a:effectLst/>
          </c:spPr>
          <c:invertIfNegative val="0"/>
          <c:dPt>
            <c:idx val="0"/>
            <c:invertIfNegative val="0"/>
            <c:bubble3D val="0"/>
            <c:spPr>
              <a:solidFill>
                <a:srgbClr val="A64D79"/>
              </a:solidFill>
              <a:ln>
                <a:solidFill>
                  <a:srgbClr val="A64D79"/>
                </a:solidFill>
              </a:ln>
              <a:effectLst/>
            </c:spPr>
            <c:extLst>
              <c:ext xmlns:c16="http://schemas.microsoft.com/office/drawing/2014/chart" uri="{C3380CC4-5D6E-409C-BE32-E72D297353CC}">
                <c16:uniqueId val="{00000001-BC17-45EB-B143-74FB3E8557DF}"/>
              </c:ext>
            </c:extLst>
          </c:dPt>
          <c:dPt>
            <c:idx val="1"/>
            <c:invertIfNegative val="0"/>
            <c:bubble3D val="0"/>
            <c:spPr>
              <a:solidFill>
                <a:srgbClr val="A64D79"/>
              </a:solidFill>
              <a:ln>
                <a:solidFill>
                  <a:srgbClr val="A64D79"/>
                </a:solidFill>
              </a:ln>
              <a:effectLst/>
            </c:spPr>
            <c:extLst>
              <c:ext xmlns:c16="http://schemas.microsoft.com/office/drawing/2014/chart" uri="{C3380CC4-5D6E-409C-BE32-E72D297353CC}">
                <c16:uniqueId val="{00000003-BC17-45EB-B143-74FB3E8557DF}"/>
              </c:ext>
            </c:extLst>
          </c:dPt>
          <c:dPt>
            <c:idx val="2"/>
            <c:invertIfNegative val="0"/>
            <c:bubble3D val="0"/>
            <c:spPr>
              <a:solidFill>
                <a:srgbClr val="A64D79"/>
              </a:solidFill>
              <a:ln>
                <a:solidFill>
                  <a:srgbClr val="A64D79"/>
                </a:solidFill>
              </a:ln>
              <a:effectLst/>
            </c:spPr>
            <c:extLst>
              <c:ext xmlns:c16="http://schemas.microsoft.com/office/drawing/2014/chart" uri="{C3380CC4-5D6E-409C-BE32-E72D297353CC}">
                <c16:uniqueId val="{00000005-BC17-45EB-B143-74FB3E8557DF}"/>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4.6696128983661371E-2</c:v>
                </c:pt>
                <c:pt idx="2">
                  <c:v>3.5941737260689874E-2</c:v>
                </c:pt>
                <c:pt idx="3">
                  <c:v>2.4821619245022304E-2</c:v>
                </c:pt>
                <c:pt idx="4">
                  <c:v>5.1641032627956877E-2</c:v>
                </c:pt>
              </c:numCache>
            </c:numRef>
          </c:val>
          <c:extLst>
            <c:ext xmlns:c16="http://schemas.microsoft.com/office/drawing/2014/chart" uri="{C3380CC4-5D6E-409C-BE32-E72D297353CC}">
              <c16:uniqueId val="{00000006-BC17-45EB-B143-74FB3E8557DF}"/>
            </c:ext>
          </c:extLst>
        </c:ser>
        <c:ser>
          <c:idx val="1"/>
          <c:order val="1"/>
          <c:tx>
            <c:strRef>
              <c:f>Sheet1!$C$1</c:f>
              <c:strCache>
                <c:ptCount val="1"/>
                <c:pt idx="0">
                  <c:v>Older Adults (n = 6)</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7-BC17-45EB-B143-74FB3E8557DF}"/>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layout>
            <c:manualLayout>
              <c:xMode val="edge"/>
              <c:yMode val="edge"/>
              <c:x val="0.43655628637018762"/>
              <c:y val="0.9224293198484264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max val="0.300000000000000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a:t>
                </a:r>
                <a:r>
                  <a:rPr lang="en-US" sz="2800" b="1" baseline="0" dirty="0">
                    <a:solidFill>
                      <a:schemeClr val="tx1">
                        <a:lumMod val="95000"/>
                        <a:lumOff val="5000"/>
                      </a:schemeClr>
                    </a:solidFill>
                  </a:rPr>
                  <a:t> Error Rate</a:t>
                </a:r>
                <a:endParaRPr lang="en-US" sz="2800" b="1" dirty="0">
                  <a:solidFill>
                    <a:schemeClr val="tx1">
                      <a:lumMod val="95000"/>
                      <a:lumOff val="5000"/>
                    </a:schemeClr>
                  </a:solidFill>
                </a:endParaRPr>
              </a:p>
            </c:rich>
          </c:tx>
          <c:layout>
            <c:manualLayout>
              <c:xMode val="edge"/>
              <c:yMode val="edge"/>
              <c:x val="1.7823386141085731E-3"/>
              <c:y val="0.24676888168479866"/>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51034077069991424"/>
          <c:y val="4.8567707865356982E-2"/>
          <c:w val="0.38505239418184156"/>
          <c:h val="0.1641182397260848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44286276464486"/>
          <c:y val="9.6661819913222962E-3"/>
          <c:w val="0.84373293421572748"/>
          <c:h val="0.74618027545027465"/>
        </c:manualLayout>
      </c:layout>
      <c:barChart>
        <c:barDir val="col"/>
        <c:grouping val="clustered"/>
        <c:varyColors val="0"/>
        <c:ser>
          <c:idx val="0"/>
          <c:order val="0"/>
          <c:tx>
            <c:strRef>
              <c:f>Sheet1!$B$1</c:f>
              <c:strCache>
                <c:ptCount val="1"/>
                <c:pt idx="0">
                  <c:v>Younger Adults (n = 30)</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CBC0-414E-887D-1EB533FE9CC4}"/>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CBC0-414E-887D-1EB533FE9CC4}"/>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CBC0-414E-887D-1EB533FE9CC4}"/>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718.48100635569176</c:v>
                </c:pt>
                <c:pt idx="1">
                  <c:v>1415.3772511468139</c:v>
                </c:pt>
                <c:pt idx="2">
                  <c:v>1465.0243804717741</c:v>
                </c:pt>
                <c:pt idx="3">
                  <c:v>1338.0325337956574</c:v>
                </c:pt>
                <c:pt idx="4">
                  <c:v>1548.2124582343722</c:v>
                </c:pt>
              </c:numCache>
            </c:numRef>
          </c:val>
          <c:extLst>
            <c:ext xmlns:c16="http://schemas.microsoft.com/office/drawing/2014/chart" uri="{C3380CC4-5D6E-409C-BE32-E72D297353CC}">
              <c16:uniqueId val="{00000006-CBC0-414E-887D-1EB533FE9CC4}"/>
            </c:ext>
          </c:extLst>
        </c:ser>
        <c:ser>
          <c:idx val="1"/>
          <c:order val="1"/>
          <c:tx>
            <c:strRef>
              <c:f>Sheet1!$C$1</c:f>
              <c:strCache>
                <c:ptCount val="1"/>
                <c:pt idx="0">
                  <c:v>Older Adults (n = 6)</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7-CBC0-414E-887D-1EB533FE9CC4}"/>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i="0" dirty="0">
                    <a:solidFill>
                      <a:schemeClr val="tx1">
                        <a:lumMod val="95000"/>
                        <a:lumOff val="5000"/>
                      </a:schemeClr>
                    </a:solidFill>
                  </a:rPr>
                  <a:t>Trial Type</a:t>
                </a:r>
              </a:p>
            </c:rich>
          </c:tx>
          <c:layout>
            <c:manualLayout>
              <c:xMode val="edge"/>
              <c:yMode val="edge"/>
              <c:x val="0.44444246300195944"/>
              <c:y val="0.9181454963445944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R (</a:t>
                </a:r>
                <a:r>
                  <a:rPr lang="en-US" sz="2800" b="1" dirty="0" err="1">
                    <a:solidFill>
                      <a:schemeClr val="tx1">
                        <a:lumMod val="95000"/>
                        <a:lumOff val="5000"/>
                      </a:schemeClr>
                    </a:solidFill>
                  </a:rPr>
                  <a:t>ms</a:t>
                </a:r>
                <a:r>
                  <a:rPr lang="en-US" sz="2800" b="1" dirty="0">
                    <a:solidFill>
                      <a:schemeClr val="tx1">
                        <a:lumMod val="95000"/>
                        <a:lumOff val="5000"/>
                      </a:schemeClr>
                    </a:solidFill>
                  </a:rPr>
                  <a:t>)T</a:t>
                </a:r>
              </a:p>
            </c:rich>
          </c:tx>
          <c:layout>
            <c:manualLayout>
              <c:xMode val="edge"/>
              <c:yMode val="edge"/>
              <c:x val="0"/>
              <c:y val="0.31396179735660884"/>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61494760581815855"/>
          <c:y val="0.1230496258775043"/>
          <c:w val="0.33405021704424009"/>
          <c:h val="0.13912134472073834"/>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691a901df_0_54:notes"/>
          <p:cNvSpPr txBox="1">
            <a:spLocks noGrp="1"/>
          </p:cNvSpPr>
          <p:nvPr>
            <p:ph type="body" idx="1"/>
          </p:nvPr>
        </p:nvSpPr>
        <p:spPr>
          <a:xfrm>
            <a:off x="693400" y="4379575"/>
            <a:ext cx="5547300" cy="414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**Cheryl, I am confused by the author order here. I assume you are the presenting author here, therefore you should be first.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brain scan in the bottom left is unnecessary and difficult to read. Delete.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**Feel free to update the colors as needed. Nick changed these to some cherry/burgundy shade, you may want WCU colors.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**Revise the last paragraph of the conclusions section. The future studies sentence doesn’t make sense in the context of this study. The second sentence “data collection” does not do anything to compare performance, researchers do. You can say something like “continued data collection will allow…”</a:t>
            </a:r>
            <a:endParaRPr dirty="0"/>
          </a:p>
        </p:txBody>
      </p:sp>
      <p:sp>
        <p:nvSpPr>
          <p:cNvPr id="437" name="Google Shape;437;g5691a901df_0_5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lnSpc>
                <a:spcPct val="100000"/>
              </a:lnSpc>
              <a:spcBef>
                <a:spcPts val="3600"/>
              </a:spcBef>
              <a:spcAft>
                <a:spcPts val="0"/>
              </a:spcAft>
              <a:buClr>
                <a:srgbClr val="888888"/>
              </a:buClr>
              <a:buSzPts val="18000"/>
              <a:buNone/>
              <a:defRPr>
                <a:solidFill>
                  <a:srgbClr val="888888"/>
                </a:solidFill>
              </a:defRPr>
            </a:lvl1pPr>
            <a:lvl2pPr lvl="1" algn="ctr">
              <a:lnSpc>
                <a:spcPct val="100000"/>
              </a:lnSpc>
              <a:spcBef>
                <a:spcPts val="3120"/>
              </a:spcBef>
              <a:spcAft>
                <a:spcPts val="0"/>
              </a:spcAft>
              <a:buClr>
                <a:srgbClr val="888888"/>
              </a:buClr>
              <a:buSzPts val="15600"/>
              <a:buNone/>
              <a:defRPr>
                <a:solidFill>
                  <a:srgbClr val="888888"/>
                </a:solidFill>
              </a:defRPr>
            </a:lvl2pPr>
            <a:lvl3pPr lvl="2" algn="ctr">
              <a:lnSpc>
                <a:spcPct val="100000"/>
              </a:lnSpc>
              <a:spcBef>
                <a:spcPts val="2680"/>
              </a:spcBef>
              <a:spcAft>
                <a:spcPts val="0"/>
              </a:spcAft>
              <a:buClr>
                <a:srgbClr val="888888"/>
              </a:buClr>
              <a:buSzPts val="13400"/>
              <a:buNone/>
              <a:defRPr>
                <a:solidFill>
                  <a:srgbClr val="888888"/>
                </a:solidFill>
              </a:defRPr>
            </a:lvl3pPr>
            <a:lvl4pPr lvl="3" algn="ctr">
              <a:lnSpc>
                <a:spcPct val="100000"/>
              </a:lnSpc>
              <a:spcBef>
                <a:spcPts val="2240"/>
              </a:spcBef>
              <a:spcAft>
                <a:spcPts val="0"/>
              </a:spcAft>
              <a:buClr>
                <a:srgbClr val="888888"/>
              </a:buClr>
              <a:buSzPts val="11200"/>
              <a:buNone/>
              <a:defRPr>
                <a:solidFill>
                  <a:srgbClr val="888888"/>
                </a:solidFill>
              </a:defRPr>
            </a:lvl4pPr>
            <a:lvl5pPr lvl="4" algn="ctr">
              <a:lnSpc>
                <a:spcPct val="100000"/>
              </a:lnSpc>
              <a:spcBef>
                <a:spcPts val="2240"/>
              </a:spcBef>
              <a:spcAft>
                <a:spcPts val="0"/>
              </a:spcAft>
              <a:buClr>
                <a:srgbClr val="888888"/>
              </a:buClr>
              <a:buSzPts val="11200"/>
              <a:buNone/>
              <a:defRPr>
                <a:solidFill>
                  <a:srgbClr val="888888"/>
                </a:solidFill>
              </a:defRPr>
            </a:lvl5pPr>
            <a:lvl6pPr lvl="5" algn="ctr">
              <a:lnSpc>
                <a:spcPct val="100000"/>
              </a:lnSpc>
              <a:spcBef>
                <a:spcPts val="2240"/>
              </a:spcBef>
              <a:spcAft>
                <a:spcPts val="0"/>
              </a:spcAft>
              <a:buClr>
                <a:srgbClr val="888888"/>
              </a:buClr>
              <a:buSzPts val="11200"/>
              <a:buNone/>
              <a:defRPr>
                <a:solidFill>
                  <a:srgbClr val="888888"/>
                </a:solidFill>
              </a:defRPr>
            </a:lvl6pPr>
            <a:lvl7pPr lvl="6" algn="ctr">
              <a:lnSpc>
                <a:spcPct val="100000"/>
              </a:lnSpc>
              <a:spcBef>
                <a:spcPts val="2240"/>
              </a:spcBef>
              <a:spcAft>
                <a:spcPts val="0"/>
              </a:spcAft>
              <a:buClr>
                <a:srgbClr val="888888"/>
              </a:buClr>
              <a:buSzPts val="11200"/>
              <a:buNone/>
              <a:defRPr>
                <a:solidFill>
                  <a:srgbClr val="888888"/>
                </a:solidFill>
              </a:defRPr>
            </a:lvl7pPr>
            <a:lvl8pPr lvl="7" algn="ctr">
              <a:lnSpc>
                <a:spcPct val="100000"/>
              </a:lnSpc>
              <a:spcBef>
                <a:spcPts val="2240"/>
              </a:spcBef>
              <a:spcAft>
                <a:spcPts val="0"/>
              </a:spcAft>
              <a:buClr>
                <a:srgbClr val="888888"/>
              </a:buClr>
              <a:buSzPts val="11200"/>
              <a:buNone/>
              <a:defRPr>
                <a:solidFill>
                  <a:srgbClr val="888888"/>
                </a:solidFill>
              </a:defRPr>
            </a:lvl8pPr>
            <a:lvl9pPr lvl="8" algn="ctr">
              <a:lnSpc>
                <a:spcPct val="100000"/>
              </a:lnSpc>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lnSpc>
                <a:spcPct val="100000"/>
              </a:lnSpc>
              <a:spcBef>
                <a:spcPts val="0"/>
              </a:spcBef>
              <a:spcAft>
                <a:spcPts val="0"/>
              </a:spcAft>
              <a:buClr>
                <a:schemeClr val="dk1"/>
              </a:buClr>
              <a:buSzPts val="22400"/>
              <a:buFont typeface="Calibri"/>
              <a:buNone/>
              <a:defRPr sz="224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240"/>
              </a:spcBef>
              <a:spcAft>
                <a:spcPts val="0"/>
              </a:spcAft>
              <a:buClr>
                <a:srgbClr val="888888"/>
              </a:buClr>
              <a:buSzPts val="11200"/>
              <a:buNone/>
              <a:defRPr sz="11200">
                <a:solidFill>
                  <a:srgbClr val="888888"/>
                </a:solidFill>
              </a:defRPr>
            </a:lvl1pPr>
            <a:lvl2pPr marL="914400" lvl="1" indent="-228600" algn="l">
              <a:lnSpc>
                <a:spcPct val="100000"/>
              </a:lnSpc>
              <a:spcBef>
                <a:spcPts val="2000"/>
              </a:spcBef>
              <a:spcAft>
                <a:spcPts val="0"/>
              </a:spcAft>
              <a:buClr>
                <a:srgbClr val="888888"/>
              </a:buClr>
              <a:buSzPts val="10000"/>
              <a:buNone/>
              <a:defRPr sz="10000">
                <a:solidFill>
                  <a:srgbClr val="888888"/>
                </a:solidFill>
              </a:defRPr>
            </a:lvl2pPr>
            <a:lvl3pPr marL="1371600" lvl="2" indent="-228600" algn="l">
              <a:lnSpc>
                <a:spcPct val="100000"/>
              </a:lnSpc>
              <a:spcBef>
                <a:spcPts val="1800"/>
              </a:spcBef>
              <a:spcAft>
                <a:spcPts val="0"/>
              </a:spcAft>
              <a:buClr>
                <a:srgbClr val="888888"/>
              </a:buClr>
              <a:buSzPts val="9000"/>
              <a:buNone/>
              <a:defRPr sz="9000">
                <a:solidFill>
                  <a:srgbClr val="888888"/>
                </a:solidFill>
              </a:defRPr>
            </a:lvl3pPr>
            <a:lvl4pPr marL="1828800" lvl="3" indent="-228600" algn="l">
              <a:lnSpc>
                <a:spcPct val="100000"/>
              </a:lnSpc>
              <a:spcBef>
                <a:spcPts val="1560"/>
              </a:spcBef>
              <a:spcAft>
                <a:spcPts val="0"/>
              </a:spcAft>
              <a:buClr>
                <a:srgbClr val="888888"/>
              </a:buClr>
              <a:buSzPts val="7800"/>
              <a:buNone/>
              <a:defRPr sz="7800">
                <a:solidFill>
                  <a:srgbClr val="888888"/>
                </a:solidFill>
              </a:defRPr>
            </a:lvl4pPr>
            <a:lvl5pPr marL="2286000" lvl="4" indent="-228600" algn="l">
              <a:lnSpc>
                <a:spcPct val="100000"/>
              </a:lnSpc>
              <a:spcBef>
                <a:spcPts val="1560"/>
              </a:spcBef>
              <a:spcAft>
                <a:spcPts val="0"/>
              </a:spcAft>
              <a:buClr>
                <a:srgbClr val="888888"/>
              </a:buClr>
              <a:buSzPts val="7800"/>
              <a:buNone/>
              <a:defRPr sz="7800">
                <a:solidFill>
                  <a:srgbClr val="888888"/>
                </a:solidFill>
              </a:defRPr>
            </a:lvl5pPr>
            <a:lvl6pPr marL="2743200" lvl="5" indent="-228600" algn="l">
              <a:lnSpc>
                <a:spcPct val="100000"/>
              </a:lnSpc>
              <a:spcBef>
                <a:spcPts val="1560"/>
              </a:spcBef>
              <a:spcAft>
                <a:spcPts val="0"/>
              </a:spcAft>
              <a:buClr>
                <a:srgbClr val="888888"/>
              </a:buClr>
              <a:buSzPts val="7800"/>
              <a:buNone/>
              <a:defRPr sz="7800">
                <a:solidFill>
                  <a:srgbClr val="888888"/>
                </a:solidFill>
              </a:defRPr>
            </a:lvl6pPr>
            <a:lvl7pPr marL="3200400" lvl="6" indent="-228600" algn="l">
              <a:lnSpc>
                <a:spcPct val="100000"/>
              </a:lnSpc>
              <a:spcBef>
                <a:spcPts val="1560"/>
              </a:spcBef>
              <a:spcAft>
                <a:spcPts val="0"/>
              </a:spcAft>
              <a:buClr>
                <a:srgbClr val="888888"/>
              </a:buClr>
              <a:buSzPts val="7800"/>
              <a:buNone/>
              <a:defRPr sz="7800">
                <a:solidFill>
                  <a:srgbClr val="888888"/>
                </a:solidFill>
              </a:defRPr>
            </a:lvl7pPr>
            <a:lvl8pPr marL="3657600" lvl="7" indent="-228600" algn="l">
              <a:lnSpc>
                <a:spcPct val="100000"/>
              </a:lnSpc>
              <a:spcBef>
                <a:spcPts val="1560"/>
              </a:spcBef>
              <a:spcAft>
                <a:spcPts val="0"/>
              </a:spcAft>
              <a:buClr>
                <a:srgbClr val="888888"/>
              </a:buClr>
              <a:buSzPts val="7800"/>
              <a:buNone/>
              <a:defRPr sz="7800">
                <a:solidFill>
                  <a:srgbClr val="888888"/>
                </a:solidFill>
              </a:defRPr>
            </a:lvl8pPr>
            <a:lvl9pPr marL="4114800" lvl="8" indent="-228600" algn="l">
              <a:lnSpc>
                <a:spcPct val="100000"/>
              </a:lnSpc>
              <a:spcBef>
                <a:spcPts val="1560"/>
              </a:spcBef>
              <a:spcAft>
                <a:spcPts val="0"/>
              </a:spcAft>
              <a:buClr>
                <a:srgbClr val="888888"/>
              </a:buClr>
              <a:buSzPts val="7800"/>
              <a:buNone/>
              <a:defRPr sz="7800">
                <a:solidFill>
                  <a:srgbClr val="888888"/>
                </a:solidFill>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6" name="Google Shape;26;p4"/>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7" name="Google Shape;27;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24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3" name="Google Shape;33;p5"/>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4" name="Google Shape;34;p5"/>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5" name="Google Shape;35;p5"/>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6" name="Google Shape;36;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lnSpc>
                <a:spcPct val="100000"/>
              </a:lnSpc>
              <a:spcBef>
                <a:spcPts val="3600"/>
              </a:spcBef>
              <a:spcAft>
                <a:spcPts val="0"/>
              </a:spcAft>
              <a:buClr>
                <a:schemeClr val="dk1"/>
              </a:buClr>
              <a:buSzPts val="18000"/>
              <a:buChar char="•"/>
              <a:defRPr sz="18000"/>
            </a:lvl1pPr>
            <a:lvl2pPr marL="914400" lvl="1" indent="-1219200" algn="l">
              <a:lnSpc>
                <a:spcPct val="100000"/>
              </a:lnSpc>
              <a:spcBef>
                <a:spcPts val="3120"/>
              </a:spcBef>
              <a:spcAft>
                <a:spcPts val="0"/>
              </a:spcAft>
              <a:buClr>
                <a:schemeClr val="dk1"/>
              </a:buClr>
              <a:buSzPts val="15600"/>
              <a:buChar char="–"/>
              <a:defRPr sz="15600"/>
            </a:lvl2pPr>
            <a:lvl3pPr marL="1371600" lvl="2" indent="-1079500" algn="l">
              <a:lnSpc>
                <a:spcPct val="100000"/>
              </a:lnSpc>
              <a:spcBef>
                <a:spcPts val="2680"/>
              </a:spcBef>
              <a:spcAft>
                <a:spcPts val="0"/>
              </a:spcAft>
              <a:buClr>
                <a:schemeClr val="dk1"/>
              </a:buClr>
              <a:buSzPts val="13400"/>
              <a:buChar char="•"/>
              <a:defRPr sz="13400"/>
            </a:lvl3pPr>
            <a:lvl4pPr marL="1828800" lvl="3" indent="-939800" algn="l">
              <a:lnSpc>
                <a:spcPct val="100000"/>
              </a:lnSpc>
              <a:spcBef>
                <a:spcPts val="2240"/>
              </a:spcBef>
              <a:spcAft>
                <a:spcPts val="0"/>
              </a:spcAft>
              <a:buClr>
                <a:schemeClr val="dk1"/>
              </a:buClr>
              <a:buSzPts val="11200"/>
              <a:buChar char="–"/>
              <a:defRPr sz="11200"/>
            </a:lvl4pPr>
            <a:lvl5pPr marL="2286000" lvl="4" indent="-939800" algn="l">
              <a:lnSpc>
                <a:spcPct val="100000"/>
              </a:lnSpc>
              <a:spcBef>
                <a:spcPts val="2240"/>
              </a:spcBef>
              <a:spcAft>
                <a:spcPts val="0"/>
              </a:spcAft>
              <a:buClr>
                <a:schemeClr val="dk1"/>
              </a:buClr>
              <a:buSzPts val="11200"/>
              <a:buChar char="»"/>
              <a:defRPr sz="11200"/>
            </a:lvl5pPr>
            <a:lvl6pPr marL="2743200" lvl="5" indent="-939800" algn="l">
              <a:lnSpc>
                <a:spcPct val="100000"/>
              </a:lnSpc>
              <a:spcBef>
                <a:spcPts val="2240"/>
              </a:spcBef>
              <a:spcAft>
                <a:spcPts val="0"/>
              </a:spcAft>
              <a:buClr>
                <a:schemeClr val="dk1"/>
              </a:buClr>
              <a:buSzPts val="11200"/>
              <a:buChar char="•"/>
              <a:defRPr sz="11200"/>
            </a:lvl6pPr>
            <a:lvl7pPr marL="3200400" lvl="6" indent="-939800" algn="l">
              <a:lnSpc>
                <a:spcPct val="100000"/>
              </a:lnSpc>
              <a:spcBef>
                <a:spcPts val="2240"/>
              </a:spcBef>
              <a:spcAft>
                <a:spcPts val="0"/>
              </a:spcAft>
              <a:buClr>
                <a:schemeClr val="dk1"/>
              </a:buClr>
              <a:buSzPts val="11200"/>
              <a:buChar char="•"/>
              <a:defRPr sz="11200"/>
            </a:lvl7pPr>
            <a:lvl8pPr marL="3657600" lvl="7" indent="-939800" algn="l">
              <a:lnSpc>
                <a:spcPct val="100000"/>
              </a:lnSpc>
              <a:spcBef>
                <a:spcPts val="2240"/>
              </a:spcBef>
              <a:spcAft>
                <a:spcPts val="0"/>
              </a:spcAft>
              <a:buClr>
                <a:schemeClr val="dk1"/>
              </a:buClr>
              <a:buSzPts val="11200"/>
              <a:buChar char="•"/>
              <a:defRPr sz="11200"/>
            </a:lvl8pPr>
            <a:lvl9pPr marL="4114800" lvl="8" indent="-939800" algn="l">
              <a:lnSpc>
                <a:spcPct val="100000"/>
              </a:lnSpc>
              <a:spcBef>
                <a:spcPts val="2240"/>
              </a:spcBef>
              <a:spcAft>
                <a:spcPts val="0"/>
              </a:spcAft>
              <a:buClr>
                <a:schemeClr val="dk1"/>
              </a:buClr>
              <a:buSzPts val="11200"/>
              <a:buChar char="•"/>
              <a:defRPr sz="11200"/>
            </a:lvl9pPr>
          </a:lstStyle>
          <a:p>
            <a:endParaRPr/>
          </a:p>
        </p:txBody>
      </p:sp>
      <p:sp>
        <p:nvSpPr>
          <p:cNvPr id="51" name="Google Shape;51;p8"/>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2" name="Google Shape;52;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lnSpc>
                <a:spcPct val="100000"/>
              </a:lnSpc>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lnSpc>
                <a:spcPct val="100000"/>
              </a:lnSpc>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lnSpc>
                <a:spcPct val="100000"/>
              </a:lnSpc>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9" name="Google Shape;59;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lnSpc>
                <a:spcPct val="100000"/>
              </a:lnSpc>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lnSpc>
                <a:spcPct val="100000"/>
              </a:lnSpc>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lnSpc>
                <a:spcPct val="100000"/>
              </a:lnSpc>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jp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4.xml"/><Relationship Id="rId4" Type="http://schemas.openxmlformats.org/officeDocument/2006/relationships/image" Target="../media/image2.pn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29"/>
          <p:cNvSpPr txBox="1"/>
          <p:nvPr/>
        </p:nvSpPr>
        <p:spPr>
          <a:xfrm>
            <a:off x="856350" y="884150"/>
            <a:ext cx="49493700" cy="7351200"/>
          </a:xfrm>
          <a:prstGeom prst="rect">
            <a:avLst/>
          </a:prstGeom>
          <a:solidFill>
            <a:srgbClr val="A64D79"/>
          </a:solidFill>
          <a:ln>
            <a:noFill/>
          </a:ln>
        </p:spPr>
        <p:txBody>
          <a:bodyPr spcFirstLastPara="1" wrap="square" lIns="512025" tIns="256000" rIns="512025" bIns="256000" anchor="ctr" anchorCtr="0">
            <a:noAutofit/>
          </a:bodyPr>
          <a:lstStyle/>
          <a:p>
            <a:pPr marL="0" marR="0" lvl="0" indent="0" algn="ctr" rtl="0">
              <a:lnSpc>
                <a:spcPct val="115000"/>
              </a:lnSpc>
              <a:spcBef>
                <a:spcPts val="2000"/>
              </a:spcBef>
              <a:spcAft>
                <a:spcPts val="0"/>
              </a:spcAft>
              <a:buClr>
                <a:schemeClr val="dk1"/>
              </a:buClr>
              <a:buSzPts val="1100"/>
              <a:buFont typeface="Arial"/>
              <a:buNone/>
            </a:pPr>
            <a:r>
              <a:rPr lang="en-US" sz="6000" b="1" i="0" u="none" strike="noStrike" cap="none" dirty="0">
                <a:solidFill>
                  <a:srgbClr val="FFFFFF"/>
                </a:solidFill>
                <a:latin typeface="Arial"/>
                <a:ea typeface="Arial"/>
                <a:cs typeface="Arial"/>
                <a:sym typeface="Arial"/>
              </a:rPr>
              <a:t> </a:t>
            </a:r>
            <a:r>
              <a:rPr lang="en-US" sz="7000" b="1" i="0" u="none" strike="noStrike" cap="none" dirty="0">
                <a:solidFill>
                  <a:srgbClr val="FFFFFF"/>
                </a:solidFill>
                <a:latin typeface="Arial"/>
                <a:ea typeface="Arial"/>
                <a:cs typeface="Arial"/>
                <a:sym typeface="Arial"/>
              </a:rPr>
              <a:t>The CVOE Assessment: A Potential Novel Non-Invasive Neurocognitive Detector of</a:t>
            </a:r>
            <a:endParaRPr sz="7000" b="1" i="0" u="none" strike="noStrike" cap="none" dirty="0">
              <a:solidFill>
                <a:srgbClr val="FFFFFF"/>
              </a:solidFill>
              <a:latin typeface="Arial"/>
              <a:ea typeface="Arial"/>
              <a:cs typeface="Arial"/>
              <a:sym typeface="Arial"/>
            </a:endParaRPr>
          </a:p>
          <a:p>
            <a:pPr marL="0" marR="0" lvl="0" indent="0" algn="ctr" rtl="0">
              <a:lnSpc>
                <a:spcPct val="115000"/>
              </a:lnSpc>
              <a:spcBef>
                <a:spcPts val="2000"/>
              </a:spcBef>
              <a:spcAft>
                <a:spcPts val="0"/>
              </a:spcAft>
              <a:buClr>
                <a:schemeClr val="dk1"/>
              </a:buClr>
              <a:buSzPts val="1100"/>
              <a:buFont typeface="Arial"/>
              <a:buNone/>
            </a:pPr>
            <a:r>
              <a:rPr lang="en-US" sz="7000" b="1" i="0" u="none" strike="noStrike" cap="none" dirty="0">
                <a:solidFill>
                  <a:srgbClr val="FFFFFF"/>
                </a:solidFill>
                <a:latin typeface="Arial"/>
                <a:ea typeface="Arial"/>
                <a:cs typeface="Arial"/>
                <a:sym typeface="Arial"/>
              </a:rPr>
              <a:t> Preclinical Alzheimer's </a:t>
            </a:r>
            <a:endParaRPr sz="7000" b="1" i="0" u="none" strike="noStrike" cap="none" dirty="0">
              <a:solidFill>
                <a:srgbClr val="FFFFFF"/>
              </a:solidFill>
              <a:latin typeface="Calibri"/>
              <a:ea typeface="Calibri"/>
              <a:cs typeface="Calibri"/>
              <a:sym typeface="Calibri"/>
            </a:endParaRPr>
          </a:p>
          <a:p>
            <a:pPr marL="0" marR="0" lvl="0" indent="0" algn="ctr" rtl="0">
              <a:lnSpc>
                <a:spcPct val="100000"/>
              </a:lnSpc>
              <a:spcBef>
                <a:spcPts val="600"/>
              </a:spcBef>
              <a:spcAft>
                <a:spcPts val="0"/>
              </a:spcAft>
              <a:buClr>
                <a:srgbClr val="000000"/>
              </a:buClr>
              <a:buSzPts val="7200"/>
              <a:buFont typeface="Arial"/>
              <a:buNone/>
            </a:pPr>
            <a:r>
              <a:rPr lang="en-US" sz="7200" b="0" i="1" u="none" strike="noStrike" cap="none" dirty="0">
                <a:solidFill>
                  <a:srgbClr val="FFFFFF"/>
                </a:solidFill>
                <a:latin typeface="Calibri"/>
                <a:ea typeface="Calibri"/>
                <a:cs typeface="Calibri"/>
                <a:sym typeface="Calibri"/>
              </a:rPr>
              <a:t>Nicholas P. Maxwell</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MS, Mark. J. Huff</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PhD, Ronald Schwartz</a:t>
            </a:r>
            <a:r>
              <a:rPr lang="en-US" sz="7200" b="0" i="1" u="none" strike="noStrike" cap="none" baseline="30000" dirty="0">
                <a:solidFill>
                  <a:srgbClr val="FFFFFF"/>
                </a:solidFill>
                <a:latin typeface="Calibri"/>
                <a:ea typeface="Calibri"/>
                <a:cs typeface="Calibri"/>
                <a:sym typeface="Calibri"/>
              </a:rPr>
              <a:t>2</a:t>
            </a:r>
            <a:r>
              <a:rPr lang="en-US" sz="7200" b="0" i="1" u="none" strike="noStrike" cap="none" dirty="0">
                <a:solidFill>
                  <a:srgbClr val="FFFFFF"/>
                </a:solidFill>
                <a:latin typeface="Calibri"/>
                <a:ea typeface="Calibri"/>
                <a:cs typeface="Calibri"/>
                <a:sym typeface="Calibri"/>
              </a:rPr>
              <a:t>, MD, CPI, Cheryl Obiadi</a:t>
            </a:r>
            <a:r>
              <a:rPr lang="en-US" sz="7200" b="0" i="1" u="none" strike="noStrike" cap="none" baseline="30000" dirty="0">
                <a:solidFill>
                  <a:srgbClr val="FFFFFF"/>
                </a:solidFill>
                <a:latin typeface="Calibri"/>
                <a:ea typeface="Calibri"/>
                <a:cs typeface="Calibri"/>
                <a:sym typeface="Calibri"/>
              </a:rPr>
              <a:t>3</a:t>
            </a:r>
            <a:r>
              <a:rPr lang="en-US" sz="7200" b="0" i="1" u="none" strike="noStrike" cap="none" dirty="0">
                <a:solidFill>
                  <a:srgbClr val="FFFFFF"/>
                </a:solidFill>
                <a:latin typeface="Calibri"/>
                <a:ea typeface="Calibri"/>
                <a:cs typeface="Calibri"/>
                <a:sym typeface="Calibri"/>
              </a:rPr>
              <a:t>, BA</a:t>
            </a:r>
            <a:r>
              <a:rPr lang="en-US" sz="7200" b="0" i="0" u="none" strike="noStrike" cap="none" dirty="0">
                <a:solidFill>
                  <a:srgbClr val="FFFFFF"/>
                </a:solidFill>
                <a:latin typeface="Calibri"/>
                <a:ea typeface="Calibri"/>
                <a:cs typeface="Calibri"/>
                <a:sym typeface="Calibri"/>
              </a:rPr>
              <a:t>  </a:t>
            </a:r>
            <a:br>
              <a:rPr lang="en-US" sz="7000" b="0" i="1" u="none" strike="noStrike" cap="none" dirty="0">
                <a:solidFill>
                  <a:srgbClr val="FFFFFF"/>
                </a:solidFill>
                <a:latin typeface="Calibri"/>
                <a:ea typeface="Calibri"/>
                <a:cs typeface="Calibri"/>
                <a:sym typeface="Calibri"/>
              </a:rPr>
            </a:br>
            <a:r>
              <a:rPr lang="en-US" sz="6000" b="0" i="1" u="none" strike="noStrike" cap="none" baseline="30000" dirty="0">
                <a:solidFill>
                  <a:srgbClr val="FFFFFF"/>
                </a:solidFill>
                <a:latin typeface="Calibri"/>
                <a:ea typeface="Calibri"/>
                <a:cs typeface="Calibri"/>
                <a:sym typeface="Calibri"/>
              </a:rPr>
              <a:t>1 </a:t>
            </a:r>
            <a:r>
              <a:rPr lang="en-US" sz="6000" b="0" i="1" u="none" strike="noStrike" cap="none" dirty="0">
                <a:solidFill>
                  <a:srgbClr val="FFFFFF"/>
                </a:solidFill>
                <a:latin typeface="Calibri"/>
                <a:ea typeface="Calibri"/>
                <a:cs typeface="Calibri"/>
                <a:sym typeface="Calibri"/>
              </a:rPr>
              <a:t>The University of Southern Mississippi, </a:t>
            </a:r>
            <a:r>
              <a:rPr lang="en-US" sz="6000" b="0" i="1" u="none" strike="noStrike" cap="none" baseline="30000" dirty="0">
                <a:solidFill>
                  <a:srgbClr val="FFFFFF"/>
                </a:solidFill>
                <a:latin typeface="Calibri"/>
                <a:ea typeface="Calibri"/>
                <a:cs typeface="Calibri"/>
                <a:sym typeface="Calibri"/>
              </a:rPr>
              <a:t>2 </a:t>
            </a:r>
            <a:r>
              <a:rPr lang="en-US" sz="6000" b="0" i="1" u="none" strike="noStrike" cap="none" dirty="0">
                <a:solidFill>
                  <a:srgbClr val="FFFFFF"/>
                </a:solidFill>
                <a:latin typeface="Calibri"/>
                <a:ea typeface="Calibri"/>
                <a:cs typeface="Calibri"/>
                <a:sym typeface="Calibri"/>
              </a:rPr>
              <a:t>Hattiesburg Clinic, </a:t>
            </a:r>
            <a:r>
              <a:rPr lang="en-US" sz="6000" b="0" i="1" u="none" strike="noStrike" cap="none" baseline="30000" dirty="0">
                <a:solidFill>
                  <a:srgbClr val="FFFFFF"/>
                </a:solidFill>
                <a:latin typeface="Calibri"/>
                <a:ea typeface="Calibri"/>
                <a:cs typeface="Calibri"/>
                <a:sym typeface="Calibri"/>
              </a:rPr>
              <a:t>3 </a:t>
            </a:r>
            <a:r>
              <a:rPr lang="en-US" sz="6000" b="0" i="1" u="none" strike="noStrike" cap="none" dirty="0">
                <a:solidFill>
                  <a:srgbClr val="FFFFFF"/>
                </a:solidFill>
                <a:latin typeface="Calibri"/>
                <a:ea typeface="Calibri"/>
                <a:cs typeface="Calibri"/>
                <a:sym typeface="Calibri"/>
              </a:rPr>
              <a:t>William Carey University</a:t>
            </a:r>
            <a:endParaRPr sz="6000" b="0" i="1"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0" i="1" u="none" strike="noStrike" cap="none" dirty="0">
                <a:solidFill>
                  <a:srgbClr val="FFFFFF"/>
                </a:solidFill>
                <a:latin typeface="Calibri"/>
                <a:ea typeface="Calibri"/>
                <a:cs typeface="Calibri"/>
                <a:sym typeface="Calibri"/>
              </a:rPr>
              <a:t>(Masters in Biomedical Science)</a:t>
            </a:r>
            <a:endParaRPr sz="6000" b="0" i="1" u="none" strike="noStrike" cap="none" dirty="0">
              <a:solidFill>
                <a:srgbClr val="FFFFFF"/>
              </a:solidFill>
              <a:latin typeface="Calibri"/>
              <a:ea typeface="Calibri"/>
              <a:cs typeface="Calibri"/>
              <a:sym typeface="Calibri"/>
            </a:endParaRPr>
          </a:p>
        </p:txBody>
      </p:sp>
      <p:sp>
        <p:nvSpPr>
          <p:cNvPr id="441" name="Google Shape;441;p29"/>
          <p:cNvSpPr/>
          <p:nvPr/>
        </p:nvSpPr>
        <p:spPr>
          <a:xfrm>
            <a:off x="12406713" y="19053034"/>
            <a:ext cx="259266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Results</a:t>
            </a:r>
            <a:endParaRPr sz="1400" b="0" i="0" u="none" strike="noStrike" cap="none">
              <a:solidFill>
                <a:srgbClr val="000000"/>
              </a:solidFill>
              <a:latin typeface="Arial"/>
              <a:ea typeface="Arial"/>
              <a:cs typeface="Arial"/>
              <a:sym typeface="Arial"/>
            </a:endParaRPr>
          </a:p>
        </p:txBody>
      </p:sp>
      <p:sp>
        <p:nvSpPr>
          <p:cNvPr id="443" name="Google Shape;443;p29"/>
          <p:cNvSpPr/>
          <p:nvPr/>
        </p:nvSpPr>
        <p:spPr>
          <a:xfrm>
            <a:off x="39328222" y="8558328"/>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Conclusion</a:t>
            </a:r>
            <a:endParaRPr sz="1400" b="0" i="0" u="none" strike="noStrike" cap="none">
              <a:solidFill>
                <a:srgbClr val="000000"/>
              </a:solidFill>
              <a:latin typeface="Arial"/>
              <a:ea typeface="Arial"/>
              <a:cs typeface="Arial"/>
              <a:sym typeface="Arial"/>
            </a:endParaRPr>
          </a:p>
        </p:txBody>
      </p:sp>
      <p:sp>
        <p:nvSpPr>
          <p:cNvPr id="444" name="Google Shape;444;p29"/>
          <p:cNvSpPr txBox="1"/>
          <p:nvPr/>
        </p:nvSpPr>
        <p:spPr>
          <a:xfrm>
            <a:off x="722263" y="10687199"/>
            <a:ext cx="11295900" cy="23648700"/>
          </a:xfrm>
          <a:prstGeom prst="rect">
            <a:avLst/>
          </a:prstGeom>
          <a:noFill/>
          <a:ln>
            <a:noFill/>
          </a:ln>
        </p:spPr>
        <p:txBody>
          <a:bodyPr spcFirstLastPara="1" wrap="square" lIns="199975" tIns="99975" rIns="199975" bIns="99975" anchor="t" anchorCtr="0">
            <a:noAutofit/>
          </a:bodyPr>
          <a:lstStyle/>
          <a:p>
            <a:pPr marL="0" marR="0" lvl="0" indent="0" algn="l" rtl="0">
              <a:lnSpc>
                <a:spcPct val="107916"/>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Alzheimer’s disease (AD) is characterized by a gradual breakdown in cognition such as disruptions to attentional control, memory, decision making, and impulse control Coimbra et al (2018)  Given these deleterious changes, researchers have been interested in developing measures to detect early AD pathology that may be present well in advance of clinical symptoms, </a:t>
            </a:r>
            <a:r>
              <a:rPr lang="en-US" sz="3200" b="0" i="0" u="none" strike="noStrike" cap="none" dirty="0" err="1">
                <a:solidFill>
                  <a:schemeClr val="dk1"/>
                </a:solidFill>
                <a:latin typeface="Calibri"/>
                <a:ea typeface="Calibri"/>
                <a:cs typeface="Calibri"/>
                <a:sym typeface="Calibri"/>
              </a:rPr>
              <a:t>Bachunin</a:t>
            </a:r>
            <a:r>
              <a:rPr lang="en-US" sz="3200" b="0" i="0" u="none" strike="noStrike" cap="none" dirty="0">
                <a:solidFill>
                  <a:schemeClr val="dk1"/>
                </a:solidFill>
                <a:latin typeface="Calibri"/>
                <a:ea typeface="Calibri"/>
                <a:cs typeface="Calibri"/>
                <a:sym typeface="Calibri"/>
              </a:rPr>
              <a:t> et al. (2017)  Recent models suggest that AD pathology may be present years or even decades prior to cognitive declines (e.g., Jack et al., 2018), however, most cognitive assessments used to support these models rely upon measures of episodic memory which may not be sensitive to mores subtle breakdowns in attentional processes which often precede memory declines. Using more sensitive cognitive measures, such as those that utilize attentional control and working memory processes, may reveal cognitive declines earlier and be more consistent with the onset of AD pathology.</a:t>
            </a:r>
          </a:p>
          <a:p>
            <a:pPr marL="0" marR="0" lvl="0" indent="0" algn="l" rtl="0">
              <a:lnSpc>
                <a:spcPct val="107916"/>
              </a:lnSpc>
              <a:spcBef>
                <a:spcPts val="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The Consonant-Vowel/Odd-Even task (CVOE, </a:t>
            </a:r>
            <a:r>
              <a:rPr lang="en-US" sz="3200" b="0" i="0" u="none" strike="noStrike" cap="none" dirty="0" err="1">
                <a:solidFill>
                  <a:schemeClr val="dk1"/>
                </a:solidFill>
                <a:latin typeface="Calibri"/>
                <a:ea typeface="Calibri"/>
                <a:cs typeface="Calibri"/>
                <a:sym typeface="Calibri"/>
              </a:rPr>
              <a:t>Minear</a:t>
            </a:r>
            <a:r>
              <a:rPr lang="en-US" sz="3200" b="0" i="0" u="none" strike="noStrike" cap="none" dirty="0">
                <a:solidFill>
                  <a:schemeClr val="dk1"/>
                </a:solidFill>
                <a:latin typeface="Calibri"/>
                <a:ea typeface="Calibri"/>
                <a:cs typeface="Calibri"/>
                <a:sym typeface="Calibri"/>
              </a:rPr>
              <a:t> &amp; Shah, 2008) is a task-switching paradigm in which a letter-number stimulus (e.g., A 08) is classified as containing either a consonant or vowel stimulus (CV) following a letter cure, or containing an odd or even stimulus (OE) following a number cue. Individuals complete a pure block of trials in which the same task is completed for all trials (all consonant/vowel or all odd/even trials) and a switch block in which the letter-number classifications change (switch trials) or are repeated (non-switch trials). The different trial types allow for the computation of global switch costs (non-switch trials vs. pure trials) and local switch costs (switch trials vs. non-switch trials). Previous work (Huff et al., 2015) has shown sensitivities to global and local switch costs as a function of age and very mild AD status (CDR 0.5), however this work has used a predictive alternating runs switch block in which CV and OE trials and presented in interleaved pairs (</a:t>
            </a:r>
            <a:r>
              <a:rPr lang="en-US" sz="3200" b="0" i="0" u="none" strike="noStrike" cap="none" dirty="0" err="1">
                <a:solidFill>
                  <a:schemeClr val="dk1"/>
                </a:solidFill>
                <a:latin typeface="Calibri"/>
                <a:ea typeface="Calibri"/>
                <a:cs typeface="Calibri"/>
                <a:sym typeface="Calibri"/>
              </a:rPr>
              <a:t>e.g</a:t>
            </a:r>
            <a:r>
              <a:rPr lang="en-US" sz="3200" b="0" i="0" u="none" strike="noStrike" cap="none" dirty="0">
                <a:solidFill>
                  <a:schemeClr val="dk1"/>
                </a:solidFill>
                <a:latin typeface="Calibri"/>
                <a:ea typeface="Calibri"/>
                <a:cs typeface="Calibri"/>
                <a:sym typeface="Calibri"/>
              </a:rPr>
              <a:t>, CV, CV, OE, OE, CV, CV). </a:t>
            </a:r>
          </a:p>
          <a:p>
            <a:pPr marL="0" marR="0" lvl="0" indent="0" algn="l" rtl="0">
              <a:lnSpc>
                <a:spcPct val="107916"/>
              </a:lnSpc>
              <a:spcBef>
                <a:spcPts val="80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We propose that switch trials that are in a non-predictive sequencing (e.g., presented randomly; CV, OE, OE, OE, CV, OE), may be cognitively more difficult and therefore more sensitive to cognitive declines. We therefore directly compare alternating runs and random sequencing CVOE switching on a preliminary group of younger and older adults, some of which have very mild AD. We expect that error rates and local switch costs will be greater on the random versus alternating runs switch block, and especially so for older adults and very mild AD individuals, indicating greater sensitivity towards detecting breakdowns in attentional processes.</a:t>
            </a: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800"/>
              </a:spcAft>
              <a:buClr>
                <a:schemeClr val="dk1"/>
              </a:buClr>
              <a:buSzPts val="1100"/>
              <a:buFont typeface="Arial"/>
              <a:buNone/>
            </a:pPr>
            <a:endParaRPr sz="2900" b="0" i="0" u="none" strike="noStrike" cap="none" dirty="0">
              <a:solidFill>
                <a:srgbClr val="C27BA0"/>
              </a:solidFill>
              <a:latin typeface="Calibri"/>
              <a:ea typeface="Calibri"/>
              <a:cs typeface="Calibri"/>
              <a:sym typeface="Calibri"/>
            </a:endParaRPr>
          </a:p>
        </p:txBody>
      </p:sp>
      <p:sp>
        <p:nvSpPr>
          <p:cNvPr id="445" name="Google Shape;445;p29"/>
          <p:cNvSpPr/>
          <p:nvPr/>
        </p:nvSpPr>
        <p:spPr>
          <a:xfrm>
            <a:off x="39413550" y="27463716"/>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References</a:t>
            </a:r>
            <a:r>
              <a:rPr lang="en-US" sz="6300" b="1" i="0" u="none" strike="noStrike" cap="none">
                <a:solidFill>
                  <a:srgbClr val="FFB90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46" name="Google Shape;446;p29" descr="C:\Users\eroark\Pictures\Seal - no ribbon.jpg"/>
          <p:cNvPicPr preferRelativeResize="0"/>
          <p:nvPr/>
        </p:nvPicPr>
        <p:blipFill rotWithShape="1">
          <a:blip r:embed="rId3">
            <a:alphaModFix/>
          </a:blip>
          <a:srcRect/>
          <a:stretch/>
        </p:blipFill>
        <p:spPr>
          <a:xfrm>
            <a:off x="1995950" y="2295186"/>
            <a:ext cx="4881166" cy="4881166"/>
          </a:xfrm>
          <a:prstGeom prst="rect">
            <a:avLst/>
          </a:prstGeom>
          <a:noFill/>
          <a:ln>
            <a:noFill/>
          </a:ln>
        </p:spPr>
      </p:pic>
      <p:sp>
        <p:nvSpPr>
          <p:cNvPr id="447" name="Google Shape;447;p29"/>
          <p:cNvSpPr txBox="1"/>
          <p:nvPr/>
        </p:nvSpPr>
        <p:spPr>
          <a:xfrm>
            <a:off x="39341413" y="10687198"/>
            <a:ext cx="10862100" cy="16776518"/>
          </a:xfrm>
          <a:prstGeom prst="rect">
            <a:avLst/>
          </a:prstGeom>
          <a:noFill/>
          <a:ln>
            <a:noFill/>
          </a:ln>
        </p:spPr>
        <p:txBody>
          <a:bodyPr spcFirstLastPara="1" wrap="square" lIns="106650" tIns="53325" rIns="106650" bIns="53325" anchor="t" anchorCtr="0">
            <a:noAutofit/>
          </a:bodyPr>
          <a:lstStyle/>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Relative to younger adults, older adults produced more errors and were slower across all trial types. Older adults appear to be particularly slowed on switch trials which leads to a larger local cost relative to younger adults. Interestingly, older adults responded more quickly to switch and nonswitch trials in the randomized condition relative to trials in the alternating runs condition. This is surprising, as it would be expected that performance speed would be boosted when a discernable pattern is present. </a:t>
            </a: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Older adults also displayed greater local switch costs (performance on switch trials minus performance on nonswitch trials) for errors relative to younger adults. Additionally, these individuals displayed higher global switch costs (performance on nonswitch trials minus pure trials) when compared to the sample of younger adults, although this relationship flipped when analyzing RTs for random trials.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One limitation of this study is the sample of older adults who were recruited. Because data collection is currently ongoing, only data from six older subjects was included in our sample. Additionally, CDR and </a:t>
            </a:r>
            <a:r>
              <a:rPr lang="en-US" sz="3200" b="0" i="0" u="none" strike="noStrike" cap="none" dirty="0" err="1">
                <a:solidFill>
                  <a:schemeClr val="dk1"/>
                </a:solidFill>
                <a:latin typeface="Calibri"/>
                <a:ea typeface="Calibri"/>
                <a:cs typeface="Calibri"/>
                <a:sym typeface="Calibri"/>
              </a:rPr>
              <a:t>MoCA</a:t>
            </a:r>
            <a:r>
              <a:rPr lang="en-US" sz="3200" b="0" i="0" u="none" strike="noStrike" cap="none" dirty="0">
                <a:solidFill>
                  <a:schemeClr val="dk1"/>
                </a:solidFill>
                <a:latin typeface="Calibri"/>
                <a:ea typeface="Calibri"/>
                <a:cs typeface="Calibri"/>
                <a:sym typeface="Calibri"/>
              </a:rPr>
              <a:t> scores are not yet available for these individuals, so we are not yet able to compare performance based on cognitive impairment status.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dirty="0">
                <a:solidFill>
                  <a:schemeClr val="dk1"/>
                </a:solidFill>
                <a:latin typeface="Calibri"/>
                <a:ea typeface="Calibri"/>
                <a:cs typeface="Calibri"/>
                <a:sym typeface="Calibri"/>
              </a:rPr>
              <a:t>As such, f</a:t>
            </a:r>
            <a:r>
              <a:rPr lang="en-US" sz="3200" b="0" i="0" u="none" strike="noStrike" cap="none" dirty="0">
                <a:solidFill>
                  <a:schemeClr val="dk1"/>
                </a:solidFill>
                <a:latin typeface="Calibri"/>
                <a:ea typeface="Calibri"/>
                <a:cs typeface="Calibri"/>
                <a:sym typeface="Calibri"/>
              </a:rPr>
              <a:t>uture studies will aim to explore the effects of mild cognitive impairment as a result of early onset AD. Currently, data collection is ongoing to compare the performance of healthy older adults (CDR = 0) and mildly impaired older adults (CDR = .5) on the CVOE task. We hypothesize that breakdowns in attentional processes </a:t>
            </a:r>
            <a:r>
              <a:rPr lang="en-US" sz="3200" dirty="0">
                <a:solidFill>
                  <a:schemeClr val="dk1"/>
                </a:solidFill>
                <a:latin typeface="Calibri"/>
                <a:ea typeface="Calibri"/>
                <a:cs typeface="Calibri"/>
                <a:sym typeface="Calibri"/>
              </a:rPr>
              <a:t>will result in increased errors and RTs for mild AD individuals relative to healthy older and younger adults.</a:t>
            </a:r>
            <a:endParaRPr dirty="0"/>
          </a:p>
          <a:p>
            <a:pPr marL="0" marR="0" lvl="0" indent="0" algn="l" rtl="0">
              <a:lnSpc>
                <a:spcPct val="100000"/>
              </a:lnSpc>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p:txBody>
      </p:sp>
      <p:sp>
        <p:nvSpPr>
          <p:cNvPr id="448" name="Google Shape;448;p29"/>
          <p:cNvSpPr/>
          <p:nvPr/>
        </p:nvSpPr>
        <p:spPr>
          <a:xfrm>
            <a:off x="14773672" y="33505047"/>
            <a:ext cx="92964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49" name="Google Shape;449;p29"/>
          <p:cNvSpPr txBox="1"/>
          <p:nvPr/>
        </p:nvSpPr>
        <p:spPr>
          <a:xfrm>
            <a:off x="39413550" y="29160140"/>
            <a:ext cx="10591800" cy="66394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1</a:t>
            </a:r>
            <a:r>
              <a:rPr lang="en-US" sz="2400" b="0" i="0" u="none" strike="noStrike" cap="none" dirty="0">
                <a:solidFill>
                  <a:srgbClr val="303030"/>
                </a:solidFill>
                <a:latin typeface="Arial"/>
                <a:ea typeface="Arial"/>
                <a:cs typeface="Arial"/>
                <a:sym typeface="Arial"/>
              </a:rPr>
              <a:t>Huff MJ, </a:t>
            </a:r>
            <a:r>
              <a:rPr lang="en-US" sz="2400" b="0" i="0" u="none" strike="noStrike" cap="none" dirty="0" err="1">
                <a:solidFill>
                  <a:srgbClr val="303030"/>
                </a:solidFill>
                <a:latin typeface="Arial"/>
                <a:ea typeface="Arial"/>
                <a:cs typeface="Arial"/>
                <a:sym typeface="Arial"/>
              </a:rPr>
              <a:t>Balota</a:t>
            </a:r>
            <a:r>
              <a:rPr lang="en-US" sz="2400" b="0" i="0" u="none" strike="noStrike" cap="none" dirty="0">
                <a:solidFill>
                  <a:srgbClr val="303030"/>
                </a:solidFill>
                <a:latin typeface="Arial"/>
                <a:ea typeface="Arial"/>
                <a:cs typeface="Arial"/>
                <a:sym typeface="Arial"/>
              </a:rPr>
              <a:t> DA, </a:t>
            </a:r>
            <a:r>
              <a:rPr lang="en-US" sz="2400" b="0" i="0" u="none" strike="noStrike" cap="none" dirty="0" err="1">
                <a:solidFill>
                  <a:srgbClr val="303030"/>
                </a:solidFill>
                <a:latin typeface="Arial"/>
                <a:ea typeface="Arial"/>
                <a:cs typeface="Arial"/>
                <a:sym typeface="Arial"/>
              </a:rPr>
              <a:t>Minear</a:t>
            </a:r>
            <a:r>
              <a:rPr lang="en-US" sz="2400" b="0" i="0" u="none" strike="noStrike" cap="none" dirty="0">
                <a:solidFill>
                  <a:srgbClr val="303030"/>
                </a:solidFill>
                <a:latin typeface="Arial"/>
                <a:ea typeface="Arial"/>
                <a:cs typeface="Arial"/>
                <a:sym typeface="Arial"/>
              </a:rPr>
              <a:t> M, </a:t>
            </a:r>
            <a:r>
              <a:rPr lang="en-US" sz="2400" b="0" i="0" u="none" strike="noStrike" cap="none" dirty="0" err="1">
                <a:solidFill>
                  <a:srgbClr val="303030"/>
                </a:solidFill>
                <a:latin typeface="Arial"/>
                <a:ea typeface="Arial"/>
                <a:cs typeface="Arial"/>
                <a:sym typeface="Arial"/>
              </a:rPr>
              <a:t>Aschenbrenner</a:t>
            </a:r>
            <a:r>
              <a:rPr lang="en-US" sz="2400" b="0" i="0" u="none" strike="noStrike" cap="none" dirty="0">
                <a:solidFill>
                  <a:srgbClr val="303030"/>
                </a:solidFill>
                <a:latin typeface="Arial"/>
                <a:ea typeface="Arial"/>
                <a:cs typeface="Arial"/>
                <a:sym typeface="Arial"/>
              </a:rPr>
              <a:t> AJ, </a:t>
            </a:r>
            <a:r>
              <a:rPr lang="en-US" sz="2400" b="0" i="0" u="none" strike="noStrike" cap="none" dirty="0" err="1">
                <a:solidFill>
                  <a:srgbClr val="303030"/>
                </a:solidFill>
                <a:latin typeface="Arial"/>
                <a:ea typeface="Arial"/>
                <a:cs typeface="Arial"/>
                <a:sym typeface="Arial"/>
              </a:rPr>
              <a:t>Duchek</a:t>
            </a:r>
            <a:r>
              <a:rPr lang="en-US" sz="2400" b="0" i="0" u="none" strike="noStrike" cap="none" dirty="0">
                <a:solidFill>
                  <a:srgbClr val="303030"/>
                </a:solidFill>
                <a:latin typeface="Arial"/>
                <a:ea typeface="Arial"/>
                <a:cs typeface="Arial"/>
                <a:sym typeface="Arial"/>
              </a:rPr>
              <a:t> JM. Dissociative global and local task-switching costs across younger adults, middle-aged adults, older adults, and very mild Alzheimer's disease individuals. </a:t>
            </a:r>
            <a:r>
              <a:rPr lang="en-US" sz="2400" b="0" i="1" u="none" strike="noStrike" cap="none" dirty="0">
                <a:solidFill>
                  <a:srgbClr val="303030"/>
                </a:solidFill>
                <a:latin typeface="Arial"/>
                <a:ea typeface="Arial"/>
                <a:cs typeface="Arial"/>
                <a:sym typeface="Arial"/>
              </a:rPr>
              <a:t>Psychol Aging</a:t>
            </a:r>
            <a:r>
              <a:rPr lang="en-US" sz="2400" b="0" i="0" u="none" strike="noStrike" cap="none" dirty="0">
                <a:solidFill>
                  <a:srgbClr val="303030"/>
                </a:solidFill>
                <a:latin typeface="Arial"/>
                <a:ea typeface="Arial"/>
                <a:cs typeface="Arial"/>
                <a:sym typeface="Arial"/>
              </a:rPr>
              <a:t>. 2015;30(4):727–739. doi:10.1037/pag0000057</a:t>
            </a:r>
            <a:endParaRPr dirty="0"/>
          </a:p>
          <a:p>
            <a:pPr marL="0" marR="0" lvl="0" indent="0" algn="l" rtl="0">
              <a:lnSpc>
                <a:spcPct val="100000"/>
              </a:lnSpc>
              <a:spcBef>
                <a:spcPts val="180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2</a:t>
            </a:r>
            <a:r>
              <a:rPr lang="en-US" sz="2400" b="0" i="0" u="none" strike="noStrike" cap="none" dirty="0">
                <a:solidFill>
                  <a:srgbClr val="303030"/>
                </a:solidFill>
                <a:latin typeface="Arial"/>
                <a:ea typeface="Arial"/>
                <a:cs typeface="Arial"/>
                <a:sym typeface="Arial"/>
              </a:rPr>
              <a:t>Jack CR, Bennett DA, </a:t>
            </a:r>
            <a:r>
              <a:rPr lang="en-US" sz="2400" b="0" i="0" u="none" strike="noStrike" cap="none" dirty="0" err="1">
                <a:solidFill>
                  <a:srgbClr val="303030"/>
                </a:solidFill>
                <a:latin typeface="Arial"/>
                <a:ea typeface="Arial"/>
                <a:cs typeface="Arial"/>
                <a:sym typeface="Arial"/>
              </a:rPr>
              <a:t>Blennow</a:t>
            </a:r>
            <a:r>
              <a:rPr lang="en-US" sz="2400" b="0" i="0" u="none" strike="noStrike" cap="none" dirty="0">
                <a:solidFill>
                  <a:srgbClr val="303030"/>
                </a:solidFill>
                <a:latin typeface="Arial"/>
                <a:ea typeface="Arial"/>
                <a:cs typeface="Arial"/>
                <a:sym typeface="Arial"/>
              </a:rPr>
              <a:t> K, et al. NIA-AA Research Framework: Toward a biological definition of Alzheimer's disease. </a:t>
            </a:r>
            <a:r>
              <a:rPr lang="en-US" sz="2400" b="0" i="1" u="none" strike="noStrike" cap="none" dirty="0" err="1">
                <a:solidFill>
                  <a:srgbClr val="303030"/>
                </a:solidFill>
                <a:latin typeface="Arial"/>
                <a:ea typeface="Arial"/>
                <a:cs typeface="Arial"/>
                <a:sym typeface="Arial"/>
              </a:rPr>
              <a:t>Alzheimers</a:t>
            </a:r>
            <a:r>
              <a:rPr lang="en-US" sz="2400" b="0" i="1" u="none" strike="noStrike" cap="none" dirty="0">
                <a:solidFill>
                  <a:srgbClr val="303030"/>
                </a:solidFill>
                <a:latin typeface="Arial"/>
                <a:ea typeface="Arial"/>
                <a:cs typeface="Arial"/>
                <a:sym typeface="Arial"/>
              </a:rPr>
              <a:t> Dement</a:t>
            </a:r>
            <a:r>
              <a:rPr lang="en-US" sz="2400" b="0" i="0" u="none" strike="noStrike" cap="none" dirty="0">
                <a:solidFill>
                  <a:srgbClr val="303030"/>
                </a:solidFill>
                <a:latin typeface="Arial"/>
                <a:ea typeface="Arial"/>
                <a:cs typeface="Arial"/>
                <a:sym typeface="Arial"/>
              </a:rPr>
              <a:t>. 2018;14(4):535–562. doi:10.1016/j.jalz.2018.02.018</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baseline="30000" dirty="0">
                <a:solidFill>
                  <a:srgbClr val="303030"/>
                </a:solidFill>
                <a:latin typeface="Arial"/>
                <a:ea typeface="Arial"/>
                <a:cs typeface="Arial"/>
                <a:sym typeface="Arial"/>
              </a:rPr>
              <a:t>3</a:t>
            </a:r>
            <a:r>
              <a:rPr lang="en-US" sz="2400" b="0" i="0" u="none" strike="noStrike" cap="none" dirty="0">
                <a:solidFill>
                  <a:srgbClr val="303030"/>
                </a:solidFill>
                <a:latin typeface="Arial"/>
                <a:ea typeface="Arial"/>
                <a:cs typeface="Arial"/>
                <a:sym typeface="Arial"/>
              </a:rPr>
              <a:t>Coimbra JRM, Marques DFF, Baptista SJ, et al. Highlights in BACE1 Inhibitors for Alzheimer's Disease Treatment. </a:t>
            </a:r>
            <a:r>
              <a:rPr lang="en-US" sz="2400" b="0" i="1" u="none" strike="noStrike" cap="none" dirty="0">
                <a:solidFill>
                  <a:srgbClr val="303030"/>
                </a:solidFill>
                <a:latin typeface="Arial"/>
                <a:ea typeface="Arial"/>
                <a:cs typeface="Arial"/>
                <a:sym typeface="Arial"/>
              </a:rPr>
              <a:t>Front Chem</a:t>
            </a:r>
            <a:r>
              <a:rPr lang="en-US" sz="2400" b="0" i="0" u="none" strike="noStrike" cap="none" dirty="0">
                <a:solidFill>
                  <a:srgbClr val="303030"/>
                </a:solidFill>
                <a:latin typeface="Arial"/>
                <a:ea typeface="Arial"/>
                <a:cs typeface="Arial"/>
                <a:sym typeface="Arial"/>
              </a:rPr>
              <a:t>. 2018;6:178. Published 2018 May 24. doi:10.3389/fchem.2018.00178</a:t>
            </a: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baseline="30000" dirty="0">
                <a:solidFill>
                  <a:srgbClr val="303030"/>
                </a:solidFill>
                <a:latin typeface="Arial"/>
                <a:ea typeface="Arial"/>
                <a:cs typeface="Arial"/>
                <a:sym typeface="Arial"/>
              </a:rPr>
              <a:t>4</a:t>
            </a:r>
            <a:r>
              <a:rPr lang="en-US" sz="2400" b="0" i="0" u="none" strike="noStrike" cap="none" dirty="0">
                <a:solidFill>
                  <a:srgbClr val="303030"/>
                </a:solidFill>
                <a:latin typeface="Arial"/>
                <a:ea typeface="Arial"/>
                <a:cs typeface="Arial"/>
                <a:sym typeface="Arial"/>
              </a:rPr>
              <a:t>Bachurin S. O., Bovina E. V., </a:t>
            </a:r>
            <a:r>
              <a:rPr lang="en-US" sz="2400" b="0" i="0" u="none" strike="noStrike" cap="none" dirty="0" err="1">
                <a:solidFill>
                  <a:srgbClr val="303030"/>
                </a:solidFill>
                <a:latin typeface="Arial"/>
                <a:ea typeface="Arial"/>
                <a:cs typeface="Arial"/>
                <a:sym typeface="Arial"/>
              </a:rPr>
              <a:t>Ustyugov</a:t>
            </a:r>
            <a:r>
              <a:rPr lang="en-US" sz="2400" b="0" i="0" u="none" strike="noStrike" cap="none" dirty="0">
                <a:solidFill>
                  <a:srgbClr val="303030"/>
                </a:solidFill>
                <a:latin typeface="Arial"/>
                <a:ea typeface="Arial"/>
                <a:cs typeface="Arial"/>
                <a:sym typeface="Arial"/>
              </a:rPr>
              <a:t> A. A. (2017). Drugs in clinical trials for Alzheimer's Disease: the major trends. Med. Res. Rev. 37, 1186–1225. 10.1002/med.21434</a:t>
            </a:r>
            <a:endParaRPr sz="2400" b="1" i="0" u="none" strike="noStrike" cap="none" baseline="30000" dirty="0">
              <a:solidFill>
                <a:srgbClr val="303030"/>
              </a:solidFill>
              <a:latin typeface="Arial"/>
              <a:ea typeface="Arial"/>
              <a:cs typeface="Arial"/>
              <a:sym typeface="Arial"/>
            </a:endParaRPr>
          </a:p>
        </p:txBody>
      </p:sp>
      <p:pic>
        <p:nvPicPr>
          <p:cNvPr id="450" name="Google Shape;450;p29"/>
          <p:cNvPicPr preferRelativeResize="0"/>
          <p:nvPr/>
        </p:nvPicPr>
        <p:blipFill rotWithShape="1">
          <a:blip r:embed="rId4">
            <a:alphaModFix/>
          </a:blip>
          <a:srcRect/>
          <a:stretch/>
        </p:blipFill>
        <p:spPr>
          <a:xfrm>
            <a:off x="43836775" y="1414300"/>
            <a:ext cx="5607150" cy="3916800"/>
          </a:xfrm>
          <a:prstGeom prst="rect">
            <a:avLst/>
          </a:prstGeom>
          <a:noFill/>
          <a:ln>
            <a:noFill/>
          </a:ln>
        </p:spPr>
      </p:pic>
      <p:pic>
        <p:nvPicPr>
          <p:cNvPr id="451" name="Google Shape;451;p29"/>
          <p:cNvPicPr preferRelativeResize="0"/>
          <p:nvPr/>
        </p:nvPicPr>
        <p:blipFill rotWithShape="1">
          <a:blip r:embed="rId5">
            <a:alphaModFix/>
          </a:blip>
          <a:srcRect/>
          <a:stretch/>
        </p:blipFill>
        <p:spPr>
          <a:xfrm>
            <a:off x="43836775" y="5331100"/>
            <a:ext cx="5607150" cy="2719975"/>
          </a:xfrm>
          <a:prstGeom prst="rect">
            <a:avLst/>
          </a:prstGeom>
          <a:noFill/>
          <a:ln>
            <a:noFill/>
          </a:ln>
        </p:spPr>
      </p:pic>
      <p:sp>
        <p:nvSpPr>
          <p:cNvPr id="453" name="Google Shape;453;p29"/>
          <p:cNvSpPr txBox="1"/>
          <p:nvPr/>
        </p:nvSpPr>
        <p:spPr>
          <a:xfrm>
            <a:off x="21491281" y="20902181"/>
            <a:ext cx="8156400" cy="83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Error Rates</a:t>
            </a:r>
            <a:endParaRPr sz="1400" b="0" i="0" u="none" strike="noStrike" cap="none" dirty="0">
              <a:solidFill>
                <a:srgbClr val="A64D79"/>
              </a:solidFill>
              <a:latin typeface="Arial"/>
              <a:ea typeface="Arial"/>
              <a:cs typeface="Arial"/>
              <a:sym typeface="Arial"/>
            </a:endParaRPr>
          </a:p>
        </p:txBody>
      </p:sp>
      <p:sp>
        <p:nvSpPr>
          <p:cNvPr id="454" name="Google Shape;454;p29"/>
          <p:cNvSpPr txBox="1"/>
          <p:nvPr/>
        </p:nvSpPr>
        <p:spPr>
          <a:xfrm>
            <a:off x="19786716" y="29035849"/>
            <a:ext cx="12135300" cy="148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Response Times</a:t>
            </a:r>
            <a:endParaRPr sz="1400" b="0" i="0" u="none" strike="noStrike" cap="none" dirty="0">
              <a:solidFill>
                <a:srgbClr val="A64D79"/>
              </a:solidFill>
              <a:latin typeface="Arial"/>
              <a:ea typeface="Arial"/>
              <a:cs typeface="Arial"/>
              <a:sym typeface="Arial"/>
            </a:endParaRPr>
          </a:p>
        </p:txBody>
      </p:sp>
      <p:sp>
        <p:nvSpPr>
          <p:cNvPr id="455" name="Google Shape;455;p29"/>
          <p:cNvSpPr txBox="1"/>
          <p:nvPr/>
        </p:nvSpPr>
        <p:spPr>
          <a:xfrm>
            <a:off x="12519247" y="11866705"/>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Pair</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A 15</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D 04</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E 23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H 36</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6" name="Google Shape;456;p29"/>
          <p:cNvSpPr txBox="1"/>
          <p:nvPr/>
        </p:nvSpPr>
        <p:spPr>
          <a:xfrm>
            <a:off x="15528234" y="11798507"/>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Task</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7" name="Google Shape;457;p29"/>
          <p:cNvSpPr txBox="1"/>
          <p:nvPr/>
        </p:nvSpPr>
        <p:spPr>
          <a:xfrm>
            <a:off x="20212734" y="11776404"/>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Correct Response</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p:txBody>
      </p:sp>
      <p:sp>
        <p:nvSpPr>
          <p:cNvPr id="458" name="Google Shape;458;p29"/>
          <p:cNvSpPr/>
          <p:nvPr/>
        </p:nvSpPr>
        <p:spPr>
          <a:xfrm>
            <a:off x="12408900" y="8558325"/>
            <a:ext cx="259266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Methods</a:t>
            </a:r>
            <a:endParaRPr sz="1400" b="0" i="0" u="none" strike="noStrike" cap="none">
              <a:solidFill>
                <a:srgbClr val="000000"/>
              </a:solidFill>
              <a:latin typeface="Arial"/>
              <a:ea typeface="Arial"/>
              <a:cs typeface="Arial"/>
              <a:sym typeface="Arial"/>
            </a:endParaRPr>
          </a:p>
        </p:txBody>
      </p:sp>
      <p:sp>
        <p:nvSpPr>
          <p:cNvPr id="459" name="Google Shape;459;p29"/>
          <p:cNvSpPr/>
          <p:nvPr/>
        </p:nvSpPr>
        <p:spPr>
          <a:xfrm>
            <a:off x="34631069" y="12146903"/>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MoCA</a:t>
            </a:r>
            <a:endParaRPr sz="4400" b="1" i="0" u="none" strike="noStrike" cap="none">
              <a:solidFill>
                <a:srgbClr val="FFFFFF"/>
              </a:solidFill>
              <a:latin typeface="Arial"/>
              <a:ea typeface="Arial"/>
              <a:cs typeface="Arial"/>
              <a:sym typeface="Arial"/>
            </a:endParaRPr>
          </a:p>
        </p:txBody>
      </p:sp>
      <p:sp>
        <p:nvSpPr>
          <p:cNvPr id="460" name="Google Shape;460;p29"/>
          <p:cNvSpPr/>
          <p:nvPr/>
        </p:nvSpPr>
        <p:spPr>
          <a:xfrm>
            <a:off x="30209616" y="12119352"/>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Switch Task</a:t>
            </a:r>
            <a:endParaRPr sz="1400" b="0" i="0" u="none" strike="noStrike" cap="none">
              <a:solidFill>
                <a:srgbClr val="000000"/>
              </a:solidFill>
              <a:latin typeface="Arial"/>
              <a:ea typeface="Arial"/>
              <a:cs typeface="Arial"/>
              <a:sym typeface="Arial"/>
            </a:endParaRPr>
          </a:p>
        </p:txBody>
      </p:sp>
      <p:grpSp>
        <p:nvGrpSpPr>
          <p:cNvPr id="461" name="Google Shape;461;p29"/>
          <p:cNvGrpSpPr/>
          <p:nvPr/>
        </p:nvGrpSpPr>
        <p:grpSpPr>
          <a:xfrm>
            <a:off x="25919731" y="12109835"/>
            <a:ext cx="4641552" cy="4746332"/>
            <a:chOff x="11969326" y="15826330"/>
            <a:chExt cx="3661685" cy="1881300"/>
          </a:xfrm>
        </p:grpSpPr>
        <p:sp>
          <p:nvSpPr>
            <p:cNvPr id="462" name="Google Shape;462;p29"/>
            <p:cNvSpPr/>
            <p:nvPr/>
          </p:nvSpPr>
          <p:spPr>
            <a:xfrm>
              <a:off x="11969326" y="15826330"/>
              <a:ext cx="2701800" cy="18813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Pure Task</a:t>
              </a:r>
              <a:endParaRPr sz="1400" b="0" i="0" u="none" strike="noStrike" cap="none">
                <a:solidFill>
                  <a:srgbClr val="000000"/>
                </a:solidFill>
                <a:latin typeface="Arial"/>
                <a:ea typeface="Arial"/>
                <a:cs typeface="Arial"/>
                <a:sym typeface="Arial"/>
              </a:endParaRPr>
            </a:p>
          </p:txBody>
        </p:sp>
        <p:sp>
          <p:nvSpPr>
            <p:cNvPr id="463" name="Google Shape;463;p29"/>
            <p:cNvSpPr/>
            <p:nvPr/>
          </p:nvSpPr>
          <p:spPr>
            <a:xfrm>
              <a:off x="14532411" y="16500119"/>
              <a:ext cx="1098600" cy="6444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grpSp>
      <p:sp>
        <p:nvSpPr>
          <p:cNvPr id="464" name="Google Shape;464;p29"/>
          <p:cNvSpPr txBox="1"/>
          <p:nvPr/>
        </p:nvSpPr>
        <p:spPr>
          <a:xfrm>
            <a:off x="28844746" y="10267819"/>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General Procedure</a:t>
            </a:r>
            <a:endParaRPr sz="4800" b="1" i="0" u="sng" strike="noStrike" cap="none" dirty="0">
              <a:solidFill>
                <a:srgbClr val="A64D79"/>
              </a:solidFill>
              <a:latin typeface="Arial"/>
              <a:ea typeface="Arial"/>
              <a:cs typeface="Arial"/>
              <a:sym typeface="Arial"/>
            </a:endParaRPr>
          </a:p>
        </p:txBody>
      </p:sp>
      <p:sp>
        <p:nvSpPr>
          <p:cNvPr id="466" name="Google Shape;466;p29"/>
          <p:cNvSpPr/>
          <p:nvPr/>
        </p:nvSpPr>
        <p:spPr>
          <a:xfrm>
            <a:off x="824375" y="8546863"/>
            <a:ext cx="105918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dirty="0">
                <a:solidFill>
                  <a:schemeClr val="lt1"/>
                </a:solidFill>
                <a:latin typeface="Calibri"/>
                <a:ea typeface="Calibri"/>
                <a:cs typeface="Calibri"/>
                <a:sym typeface="Calibri"/>
              </a:rPr>
              <a:t>Introduction </a:t>
            </a:r>
            <a:endParaRPr sz="1400" b="0" i="0" u="none" strike="noStrike" cap="none" dirty="0">
              <a:solidFill>
                <a:srgbClr val="000000"/>
              </a:solidFill>
              <a:latin typeface="Arial"/>
              <a:ea typeface="Arial"/>
              <a:cs typeface="Arial"/>
              <a:sym typeface="Arial"/>
            </a:endParaRPr>
          </a:p>
        </p:txBody>
      </p:sp>
      <p:sp>
        <p:nvSpPr>
          <p:cNvPr id="467" name="Google Shape;467;p29"/>
          <p:cNvSpPr txBox="1"/>
          <p:nvPr/>
        </p:nvSpPr>
        <p:spPr>
          <a:xfrm>
            <a:off x="-25206850" y="9268075"/>
            <a:ext cx="10073400" cy="702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endParaRPr sz="3000" b="0" i="0" u="sng" strike="noStrike" cap="none">
              <a:solidFill>
                <a:srgbClr val="FF0000"/>
              </a:solidFill>
              <a:latin typeface="Arial"/>
              <a:ea typeface="Arial"/>
              <a:cs typeface="Arial"/>
              <a:sym typeface="Arial"/>
            </a:endParaRPr>
          </a:p>
        </p:txBody>
      </p:sp>
      <p:sp>
        <p:nvSpPr>
          <p:cNvPr id="468" name="Google Shape;468;p29"/>
          <p:cNvSpPr txBox="1"/>
          <p:nvPr/>
        </p:nvSpPr>
        <p:spPr>
          <a:xfrm>
            <a:off x="25558887" y="17498160"/>
            <a:ext cx="13240800" cy="212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Calibri"/>
                <a:ea typeface="Calibri"/>
                <a:cs typeface="Calibri"/>
                <a:sym typeface="Calibri"/>
              </a:rPr>
              <a:t>Note: Participants completed four sets of trials. The first two blocks always contained pure trials. The final two sets of trials were always switch blocks.</a:t>
            </a:r>
            <a:endParaRPr sz="3200" b="0" i="0" u="none" strike="noStrike" cap="none" dirty="0">
              <a:solidFill>
                <a:srgbClr val="000000"/>
              </a:solidFill>
              <a:latin typeface="Calibri"/>
              <a:ea typeface="Calibri"/>
              <a:cs typeface="Calibri"/>
              <a:sym typeface="Calibri"/>
            </a:endParaRPr>
          </a:p>
        </p:txBody>
      </p:sp>
      <p:sp>
        <p:nvSpPr>
          <p:cNvPr id="469" name="Google Shape;469;p29"/>
          <p:cNvSpPr txBox="1"/>
          <p:nvPr/>
        </p:nvSpPr>
        <p:spPr>
          <a:xfrm>
            <a:off x="14419434" y="10385148"/>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Material</a:t>
            </a:r>
            <a:endParaRPr sz="4400" b="1" i="0" u="sng" strike="noStrike" cap="none" dirty="0">
              <a:solidFill>
                <a:srgbClr val="A64D79"/>
              </a:solidFill>
              <a:latin typeface="Arial"/>
              <a:ea typeface="Arial"/>
              <a:cs typeface="Arial"/>
              <a:sym typeface="Arial"/>
            </a:endParaRPr>
          </a:p>
        </p:txBody>
      </p:sp>
      <p:sp>
        <p:nvSpPr>
          <p:cNvPr id="470" name="Google Shape;470;p29"/>
          <p:cNvSpPr txBox="1"/>
          <p:nvPr/>
        </p:nvSpPr>
        <p:spPr>
          <a:xfrm>
            <a:off x="12441994" y="15213909"/>
            <a:ext cx="12666600" cy="474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sz="3200" b="0" i="0" u="none" strike="noStrike" cap="none" dirty="0">
              <a:solidFill>
                <a:srgbClr val="000000"/>
              </a:solidFill>
              <a:latin typeface="Calibri"/>
              <a:ea typeface="Calibri"/>
              <a:cs typeface="Calibri"/>
              <a:sym typeface="Calibri"/>
            </a:endParaRPr>
          </a:p>
        </p:txBody>
      </p:sp>
      <p:pic>
        <p:nvPicPr>
          <p:cNvPr id="483" name="Google Shape;483;p29"/>
          <p:cNvPicPr preferRelativeResize="0"/>
          <p:nvPr/>
        </p:nvPicPr>
        <p:blipFill rotWithShape="1">
          <a:blip r:embed="rId6">
            <a:alphaModFix/>
          </a:blip>
          <a:srcRect/>
          <a:stretch/>
        </p:blipFill>
        <p:spPr>
          <a:xfrm>
            <a:off x="2919163" y="35464750"/>
            <a:ext cx="6902100" cy="2686050"/>
          </a:xfrm>
          <a:prstGeom prst="rect">
            <a:avLst/>
          </a:prstGeom>
          <a:noFill/>
          <a:ln>
            <a:noFill/>
          </a:ln>
        </p:spPr>
      </p:pic>
      <p:sp>
        <p:nvSpPr>
          <p:cNvPr id="486" name="Google Shape;486;p29"/>
          <p:cNvSpPr/>
          <p:nvPr/>
        </p:nvSpPr>
        <p:spPr>
          <a:xfrm>
            <a:off x="33495047" y="13816937"/>
            <a:ext cx="1392600" cy="16257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489" name="Google Shape;489;p29"/>
          <p:cNvSpPr/>
          <p:nvPr/>
        </p:nvSpPr>
        <p:spPr>
          <a:xfrm>
            <a:off x="39443013" y="35983819"/>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More info available by email at nicholas.maxwell@usm.edu</a:t>
            </a:r>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Data and </a:t>
            </a:r>
            <a:r>
              <a:rPr lang="en-US" sz="2800" b="0" i="1" u="none" strike="noStrike" cap="none">
                <a:solidFill>
                  <a:schemeClr val="lt1"/>
                </a:solidFill>
                <a:latin typeface="Calibri"/>
                <a:ea typeface="Calibri"/>
                <a:cs typeface="Calibri"/>
                <a:sym typeface="Calibri"/>
              </a:rPr>
              <a:t>R</a:t>
            </a:r>
            <a:r>
              <a:rPr lang="en-US" sz="2800" b="0" i="0" u="none" strike="noStrike" cap="none">
                <a:solidFill>
                  <a:schemeClr val="lt1"/>
                </a:solidFill>
                <a:latin typeface="Calibri"/>
                <a:ea typeface="Calibri"/>
                <a:cs typeface="Calibri"/>
                <a:sym typeface="Calibri"/>
              </a:rPr>
              <a:t> code available at github.com/npm27</a:t>
            </a:r>
            <a:endParaRPr sz="2800" b="0" i="0" u="none" strike="noStrike" cap="none">
              <a:solidFill>
                <a:schemeClr val="lt1"/>
              </a:solidFill>
              <a:latin typeface="Arial"/>
              <a:ea typeface="Arial"/>
              <a:cs typeface="Arial"/>
              <a:sym typeface="Arial"/>
            </a:endParaRPr>
          </a:p>
        </p:txBody>
      </p:sp>
      <p:graphicFrame>
        <p:nvGraphicFramePr>
          <p:cNvPr id="53" name="Chart 52">
            <a:extLst>
              <a:ext uri="{FF2B5EF4-FFF2-40B4-BE49-F238E27FC236}">
                <a16:creationId xmlns:a16="http://schemas.microsoft.com/office/drawing/2014/main" id="{62D5668E-42F8-4A71-882D-DC950D7FAE99}"/>
              </a:ext>
            </a:extLst>
          </p:cNvPr>
          <p:cNvGraphicFramePr/>
          <p:nvPr>
            <p:extLst>
              <p:ext uri="{D42A27DB-BD31-4B8C-83A1-F6EECF244321}">
                <p14:modId xmlns:p14="http://schemas.microsoft.com/office/powerpoint/2010/main" val="1451786338"/>
              </p:ext>
            </p:extLst>
          </p:nvPr>
        </p:nvGraphicFramePr>
        <p:xfrm>
          <a:off x="27383257" y="29693053"/>
          <a:ext cx="12504919" cy="83666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Chart 53">
            <a:extLst>
              <a:ext uri="{FF2B5EF4-FFF2-40B4-BE49-F238E27FC236}">
                <a16:creationId xmlns:a16="http://schemas.microsoft.com/office/drawing/2014/main" id="{76C13943-C68D-4708-9132-7F93032D7AE4}"/>
              </a:ext>
            </a:extLst>
          </p:cNvPr>
          <p:cNvGraphicFramePr/>
          <p:nvPr>
            <p:extLst>
              <p:ext uri="{D42A27DB-BD31-4B8C-83A1-F6EECF244321}">
                <p14:modId xmlns:p14="http://schemas.microsoft.com/office/powerpoint/2010/main" val="880381522"/>
              </p:ext>
            </p:extLst>
          </p:nvPr>
        </p:nvGraphicFramePr>
        <p:xfrm>
          <a:off x="27267653" y="21317684"/>
          <a:ext cx="12504919" cy="8528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5" name="Chart 54">
            <a:extLst>
              <a:ext uri="{FF2B5EF4-FFF2-40B4-BE49-F238E27FC236}">
                <a16:creationId xmlns:a16="http://schemas.microsoft.com/office/drawing/2014/main" id="{4C380401-1515-4D2C-9DC5-8D20AE170E5A}"/>
              </a:ext>
            </a:extLst>
          </p:cNvPr>
          <p:cNvGraphicFramePr/>
          <p:nvPr>
            <p:extLst>
              <p:ext uri="{D42A27DB-BD31-4B8C-83A1-F6EECF244321}">
                <p14:modId xmlns:p14="http://schemas.microsoft.com/office/powerpoint/2010/main" val="3720153147"/>
              </p:ext>
            </p:extLst>
          </p:nvPr>
        </p:nvGraphicFramePr>
        <p:xfrm>
          <a:off x="12392315" y="21499365"/>
          <a:ext cx="12504919" cy="834711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6" name="Chart 55">
            <a:extLst>
              <a:ext uri="{FF2B5EF4-FFF2-40B4-BE49-F238E27FC236}">
                <a16:creationId xmlns:a16="http://schemas.microsoft.com/office/drawing/2014/main" id="{21B1D5FC-1EA1-4441-B2BE-0FA7EEFA0036}"/>
              </a:ext>
            </a:extLst>
          </p:cNvPr>
          <p:cNvGraphicFramePr/>
          <p:nvPr>
            <p:extLst>
              <p:ext uri="{D42A27DB-BD31-4B8C-83A1-F6EECF244321}">
                <p14:modId xmlns:p14="http://schemas.microsoft.com/office/powerpoint/2010/main" val="1715325683"/>
              </p:ext>
            </p:extLst>
          </p:nvPr>
        </p:nvGraphicFramePr>
        <p:xfrm>
          <a:off x="12522835" y="30136125"/>
          <a:ext cx="13036052" cy="7923608"/>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1353</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Huff</dc:creator>
  <cp:lastModifiedBy>Nick Maxwell</cp:lastModifiedBy>
  <cp:revision>5</cp:revision>
  <dcterms:modified xsi:type="dcterms:W3CDTF">2019-04-22T20:53:15Z</dcterms:modified>
</cp:coreProperties>
</file>