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0" r:id="rId4"/>
    <p:sldId id="257" r:id="rId5"/>
    <p:sldId id="266" r:id="rId6"/>
    <p:sldId id="261" r:id="rId7"/>
    <p:sldId id="258" r:id="rId8"/>
    <p:sldId id="267"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31DEA5-2C38-49F7-8AD4-E6C337004CE2}" v="1462" dt="2019-03-08T00:10:59.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F431DEA5-2C38-49F7-8AD4-E6C337004CE2}"/>
    <pc:docChg chg="custSel addSld modSld sldOrd">
      <pc:chgData name="Nick Maxwell" userId="8614ede61265de7b" providerId="LiveId" clId="{F431DEA5-2C38-49F7-8AD4-E6C337004CE2}" dt="2019-03-08T00:10:59.488" v="1461" actId="1076"/>
      <pc:docMkLst>
        <pc:docMk/>
      </pc:docMkLst>
      <pc:sldChg chg="modSp">
        <pc:chgData name="Nick Maxwell" userId="8614ede61265de7b" providerId="LiveId" clId="{F431DEA5-2C38-49F7-8AD4-E6C337004CE2}" dt="2019-03-08T00:01:07.733" v="10" actId="20577"/>
        <pc:sldMkLst>
          <pc:docMk/>
          <pc:sldMk cId="4094903760" sldId="256"/>
        </pc:sldMkLst>
        <pc:spChg chg="mod">
          <ac:chgData name="Nick Maxwell" userId="8614ede61265de7b" providerId="LiveId" clId="{F431DEA5-2C38-49F7-8AD4-E6C337004CE2}" dt="2019-03-08T00:01:07.733" v="10" actId="20577"/>
          <ac:spMkLst>
            <pc:docMk/>
            <pc:sldMk cId="4094903760" sldId="256"/>
            <ac:spMk id="2" creationId="{74296A61-C1C0-4522-B968-BA7421226069}"/>
          </ac:spMkLst>
        </pc:spChg>
      </pc:sldChg>
      <pc:sldChg chg="modSp add ord">
        <pc:chgData name="Nick Maxwell" userId="8614ede61265de7b" providerId="LiveId" clId="{F431DEA5-2C38-49F7-8AD4-E6C337004CE2}" dt="2019-03-08T00:05:53.734" v="713" actId="313"/>
        <pc:sldMkLst>
          <pc:docMk/>
          <pc:sldMk cId="2677619668" sldId="265"/>
        </pc:sldMkLst>
        <pc:spChg chg="mod">
          <ac:chgData name="Nick Maxwell" userId="8614ede61265de7b" providerId="LiveId" clId="{F431DEA5-2C38-49F7-8AD4-E6C337004CE2}" dt="2019-03-08T00:01:42.537" v="32" actId="20577"/>
          <ac:spMkLst>
            <pc:docMk/>
            <pc:sldMk cId="2677619668" sldId="265"/>
            <ac:spMk id="2" creationId="{FD43CB89-504D-4553-9FB2-C17EBE0E6C42}"/>
          </ac:spMkLst>
        </pc:spChg>
        <pc:spChg chg="mod">
          <ac:chgData name="Nick Maxwell" userId="8614ede61265de7b" providerId="LiveId" clId="{F431DEA5-2C38-49F7-8AD4-E6C337004CE2}" dt="2019-03-08T00:05:53.734" v="713" actId="313"/>
          <ac:spMkLst>
            <pc:docMk/>
            <pc:sldMk cId="2677619668" sldId="265"/>
            <ac:spMk id="3" creationId="{DB037F95-2F69-406C-839F-665BBCB8DC5E}"/>
          </ac:spMkLst>
        </pc:spChg>
      </pc:sldChg>
      <pc:sldChg chg="modSp add ord">
        <pc:chgData name="Nick Maxwell" userId="8614ede61265de7b" providerId="LiveId" clId="{F431DEA5-2C38-49F7-8AD4-E6C337004CE2}" dt="2019-03-08T00:05:21.177" v="618" actId="20577"/>
        <pc:sldMkLst>
          <pc:docMk/>
          <pc:sldMk cId="1564106845" sldId="266"/>
        </pc:sldMkLst>
        <pc:spChg chg="mod">
          <ac:chgData name="Nick Maxwell" userId="8614ede61265de7b" providerId="LiveId" clId="{F431DEA5-2C38-49F7-8AD4-E6C337004CE2}" dt="2019-03-08T00:04:07.481" v="424" actId="20577"/>
          <ac:spMkLst>
            <pc:docMk/>
            <pc:sldMk cId="1564106845" sldId="266"/>
            <ac:spMk id="2" creationId="{FD43CB89-504D-4553-9FB2-C17EBE0E6C42}"/>
          </ac:spMkLst>
        </pc:spChg>
        <pc:spChg chg="mod">
          <ac:chgData name="Nick Maxwell" userId="8614ede61265de7b" providerId="LiveId" clId="{F431DEA5-2C38-49F7-8AD4-E6C337004CE2}" dt="2019-03-08T00:05:21.177" v="618" actId="20577"/>
          <ac:spMkLst>
            <pc:docMk/>
            <pc:sldMk cId="1564106845" sldId="266"/>
            <ac:spMk id="3" creationId="{DB037F95-2F69-406C-839F-665BBCB8DC5E}"/>
          </ac:spMkLst>
        </pc:spChg>
      </pc:sldChg>
      <pc:sldChg chg="modSp add ord">
        <pc:chgData name="Nick Maxwell" userId="8614ede61265de7b" providerId="LiveId" clId="{F431DEA5-2C38-49F7-8AD4-E6C337004CE2}" dt="2019-03-08T00:10:59.488" v="1461" actId="1076"/>
        <pc:sldMkLst>
          <pc:docMk/>
          <pc:sldMk cId="1691731609" sldId="267"/>
        </pc:sldMkLst>
        <pc:spChg chg="mod">
          <ac:chgData name="Nick Maxwell" userId="8614ede61265de7b" providerId="LiveId" clId="{F431DEA5-2C38-49F7-8AD4-E6C337004CE2}" dt="2019-03-08T00:10:59.488" v="1461" actId="1076"/>
          <ac:spMkLst>
            <pc:docMk/>
            <pc:sldMk cId="1691731609" sldId="267"/>
            <ac:spMk id="2" creationId="{FD43CB89-504D-4553-9FB2-C17EBE0E6C42}"/>
          </ac:spMkLst>
        </pc:spChg>
        <pc:spChg chg="mod">
          <ac:chgData name="Nick Maxwell" userId="8614ede61265de7b" providerId="LiveId" clId="{F431DEA5-2C38-49F7-8AD4-E6C337004CE2}" dt="2019-03-08T00:10:54.975" v="1460" actId="27636"/>
          <ac:spMkLst>
            <pc:docMk/>
            <pc:sldMk cId="1691731609" sldId="267"/>
            <ac:spMk id="3" creationId="{DB037F95-2F69-406C-839F-665BBCB8DC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19ED-47D3-48F9-94C7-E4FC57AF26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3A50DD-C654-46E0-960B-017FD6CF3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3695B8-19CF-43C3-B145-5D9B5075E8CB}"/>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5" name="Footer Placeholder 4">
            <a:extLst>
              <a:ext uri="{FF2B5EF4-FFF2-40B4-BE49-F238E27FC236}">
                <a16:creationId xmlns:a16="http://schemas.microsoft.com/office/drawing/2014/main" id="{698D5903-5C12-4BDC-8148-8C58CA087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51720-9EE3-4078-A7F2-69E116CB9BA3}"/>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2554652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C9ED-533D-451A-A8F7-FF4EA23ACD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91CE93-E3C0-4F5D-A4A0-C1FCEED30AF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E477A-035D-4FCE-9895-1489FC1A788F}"/>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5" name="Footer Placeholder 4">
            <a:extLst>
              <a:ext uri="{FF2B5EF4-FFF2-40B4-BE49-F238E27FC236}">
                <a16:creationId xmlns:a16="http://schemas.microsoft.com/office/drawing/2014/main" id="{FAA3A57E-BC9B-4F2B-ACE9-5F10BEBCA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3294E-E1E8-4386-8FDA-571984FBE738}"/>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168226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AE9BA-8A96-4034-8D8C-108FFF7BF3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AE5460-0CAA-4BB6-BFA3-AF59CBC320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7DED7-BCC3-4D0C-989E-824646805BFE}"/>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5" name="Footer Placeholder 4">
            <a:extLst>
              <a:ext uri="{FF2B5EF4-FFF2-40B4-BE49-F238E27FC236}">
                <a16:creationId xmlns:a16="http://schemas.microsoft.com/office/drawing/2014/main" id="{C154CFA2-9DB9-4E79-B81B-87D41D2FC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C2B54-3859-4D5B-ADAE-3B77398A029B}"/>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58454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7B31-4A06-478C-ADB2-14426A0FBB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71474-2719-4963-870B-D058F54CE2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2BEE5-0CC8-46A3-828D-541631839497}"/>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5" name="Footer Placeholder 4">
            <a:extLst>
              <a:ext uri="{FF2B5EF4-FFF2-40B4-BE49-F238E27FC236}">
                <a16:creationId xmlns:a16="http://schemas.microsoft.com/office/drawing/2014/main" id="{8EA8DDB0-1B01-40C8-9F80-F6F9F2208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9E624-3191-4584-8ECB-5B171104A4EC}"/>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121213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067F-760C-4282-9666-AF3CD753E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8DCB68-6030-4AFB-B80D-5651B06D1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4800A9-79CA-4C58-837C-F148E50B7A53}"/>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5" name="Footer Placeholder 4">
            <a:extLst>
              <a:ext uri="{FF2B5EF4-FFF2-40B4-BE49-F238E27FC236}">
                <a16:creationId xmlns:a16="http://schemas.microsoft.com/office/drawing/2014/main" id="{EF3410A8-F5E4-4CAC-92EA-84DB97E07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8A74B-6551-4CE5-942D-E4EEBC41A757}"/>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39313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97E5-95CE-4D0E-9CE5-09245A8629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D8C9E-72FD-4A4D-A3DD-792B67CEA6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F62E38-4E98-42E0-BE63-17D491DCAA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2074D6-36E9-4908-A44F-11AF92D7097C}"/>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6" name="Footer Placeholder 5">
            <a:extLst>
              <a:ext uri="{FF2B5EF4-FFF2-40B4-BE49-F238E27FC236}">
                <a16:creationId xmlns:a16="http://schemas.microsoft.com/office/drawing/2014/main" id="{3E96FCEA-B792-4752-857A-4624CDE2F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B8318-E921-4D5C-B480-C80C44CE9498}"/>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182718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BC4E-34AD-4658-B75D-E80035C0D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C55C59-1297-49B7-9379-5A96C631B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3B49AE-7F6B-46FB-9256-8F30EE348B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E71127-5654-4EDD-8122-E2C0B96F6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AC9D52-8ABC-4F40-9F8A-A950A9024F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49D48F-26CF-4B71-AEA7-CDDBE2F246CE}"/>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8" name="Footer Placeholder 7">
            <a:extLst>
              <a:ext uri="{FF2B5EF4-FFF2-40B4-BE49-F238E27FC236}">
                <a16:creationId xmlns:a16="http://schemas.microsoft.com/office/drawing/2014/main" id="{F31E8CA1-F843-4100-985A-30D8E7369C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F4FEAA-27FB-4D84-AF23-0F2A8F9DBBD2}"/>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250569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B4D1-DE7B-46E8-A5B3-7037D8EA1B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F4F4E5-8218-46FB-BD74-537307E6BEA2}"/>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4" name="Footer Placeholder 3">
            <a:extLst>
              <a:ext uri="{FF2B5EF4-FFF2-40B4-BE49-F238E27FC236}">
                <a16:creationId xmlns:a16="http://schemas.microsoft.com/office/drawing/2014/main" id="{0714111A-FEEB-418B-9BF8-612FC73DAF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2AE727-5D05-4164-A9C5-9044943FCFC8}"/>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175189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18F23-ADF1-49E7-B82B-47986B5B426A}"/>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3" name="Footer Placeholder 2">
            <a:extLst>
              <a:ext uri="{FF2B5EF4-FFF2-40B4-BE49-F238E27FC236}">
                <a16:creationId xmlns:a16="http://schemas.microsoft.com/office/drawing/2014/main" id="{5C6DDFFA-FE89-4B7F-805D-8D22BD4D97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76896F-8CD2-4E23-A949-EFC4C0991B68}"/>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26923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D213-50EB-4FFA-A5E8-C4BD2B881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A57E3F-1215-4C26-A5B0-81BD2A223A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CBC575-D9C3-439C-9932-6A4FDAACA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5FEB83-3AB6-4A45-82A5-4F20B56B8D45}"/>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6" name="Footer Placeholder 5">
            <a:extLst>
              <a:ext uri="{FF2B5EF4-FFF2-40B4-BE49-F238E27FC236}">
                <a16:creationId xmlns:a16="http://schemas.microsoft.com/office/drawing/2014/main" id="{889CED68-ABC4-4728-AF9B-03B2DD6C1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93037-04D4-4E93-801D-8A6F0D6A8A22}"/>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359563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B3BB-79D1-42F6-B49F-50CAD2021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16DF90-55CC-4623-B005-CA9E61DB4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F2509F-7DCD-4A9A-92CB-FBF06BDD9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84ED1C-3B45-40FD-99EC-B63CE73A6668}"/>
              </a:ext>
            </a:extLst>
          </p:cNvPr>
          <p:cNvSpPr>
            <a:spLocks noGrp="1"/>
          </p:cNvSpPr>
          <p:nvPr>
            <p:ph type="dt" sz="half" idx="10"/>
          </p:nvPr>
        </p:nvSpPr>
        <p:spPr/>
        <p:txBody>
          <a:bodyPr/>
          <a:lstStyle/>
          <a:p>
            <a:fld id="{054418DE-81DC-4286-B16D-276120FDED2E}" type="datetimeFigureOut">
              <a:rPr lang="en-US" smtClean="0"/>
              <a:t>3/7/2019</a:t>
            </a:fld>
            <a:endParaRPr lang="en-US"/>
          </a:p>
        </p:txBody>
      </p:sp>
      <p:sp>
        <p:nvSpPr>
          <p:cNvPr id="6" name="Footer Placeholder 5">
            <a:extLst>
              <a:ext uri="{FF2B5EF4-FFF2-40B4-BE49-F238E27FC236}">
                <a16:creationId xmlns:a16="http://schemas.microsoft.com/office/drawing/2014/main" id="{D0C2A71E-EFF3-4FC7-BFD5-6432B479C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5FE52-DEB9-4293-B7AC-BDDF83D64CED}"/>
              </a:ext>
            </a:extLst>
          </p:cNvPr>
          <p:cNvSpPr>
            <a:spLocks noGrp="1"/>
          </p:cNvSpPr>
          <p:nvPr>
            <p:ph type="sldNum" sz="quarter" idx="12"/>
          </p:nvPr>
        </p:nvSpPr>
        <p:spPr/>
        <p:txBody>
          <a:bodyPr/>
          <a:lstStyle/>
          <a:p>
            <a:fld id="{169D6A53-5FCD-4CC5-B0D9-86086F3DB2C4}" type="slidenum">
              <a:rPr lang="en-US" smtClean="0"/>
              <a:t>‹#›</a:t>
            </a:fld>
            <a:endParaRPr lang="en-US"/>
          </a:p>
        </p:txBody>
      </p:sp>
    </p:spTree>
    <p:extLst>
      <p:ext uri="{BB962C8B-B14F-4D97-AF65-F5344CB8AC3E}">
        <p14:creationId xmlns:p14="http://schemas.microsoft.com/office/powerpoint/2010/main" val="398491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4A602-001F-486A-87F2-E782239F8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E601E1-9D61-4F85-8884-EBB82514B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90A17-DE80-4733-B92B-F538E8E94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418DE-81DC-4286-B16D-276120FDED2E}" type="datetimeFigureOut">
              <a:rPr lang="en-US" smtClean="0"/>
              <a:t>3/7/2019</a:t>
            </a:fld>
            <a:endParaRPr lang="en-US"/>
          </a:p>
        </p:txBody>
      </p:sp>
      <p:sp>
        <p:nvSpPr>
          <p:cNvPr id="5" name="Footer Placeholder 4">
            <a:extLst>
              <a:ext uri="{FF2B5EF4-FFF2-40B4-BE49-F238E27FC236}">
                <a16:creationId xmlns:a16="http://schemas.microsoft.com/office/drawing/2014/main" id="{71708C1C-FD3F-4D2B-9EC5-05268FC40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1125E7-6E53-4B80-84E6-3E44B84C8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D6A53-5FCD-4CC5-B0D9-86086F3DB2C4}" type="slidenum">
              <a:rPr lang="en-US" smtClean="0"/>
              <a:t>‹#›</a:t>
            </a:fld>
            <a:endParaRPr lang="en-US"/>
          </a:p>
        </p:txBody>
      </p:sp>
    </p:spTree>
    <p:extLst>
      <p:ext uri="{BB962C8B-B14F-4D97-AF65-F5344CB8AC3E}">
        <p14:creationId xmlns:p14="http://schemas.microsoft.com/office/powerpoint/2010/main" val="143097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6A61-C1C0-4522-B968-BA7421226069}"/>
              </a:ext>
            </a:extLst>
          </p:cNvPr>
          <p:cNvSpPr>
            <a:spLocks noGrp="1"/>
          </p:cNvSpPr>
          <p:nvPr>
            <p:ph type="ctrTitle"/>
          </p:nvPr>
        </p:nvSpPr>
        <p:spPr/>
        <p:txBody>
          <a:bodyPr/>
          <a:lstStyle/>
          <a:p>
            <a:r>
              <a:rPr lang="en-US" dirty="0"/>
              <a:t>CVOE Task Example</a:t>
            </a:r>
          </a:p>
        </p:txBody>
      </p:sp>
      <p:sp>
        <p:nvSpPr>
          <p:cNvPr id="3" name="Subtitle 2">
            <a:extLst>
              <a:ext uri="{FF2B5EF4-FFF2-40B4-BE49-F238E27FC236}">
                <a16:creationId xmlns:a16="http://schemas.microsoft.com/office/drawing/2014/main" id="{B2153665-D982-4BB5-BEE3-A5738AB59C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490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361A1-DE44-4178-A104-02D2415A6B48}"/>
              </a:ext>
            </a:extLst>
          </p:cNvPr>
          <p:cNvSpPr txBox="1"/>
          <p:nvPr/>
        </p:nvSpPr>
        <p:spPr>
          <a:xfrm>
            <a:off x="721895" y="513347"/>
            <a:ext cx="10539663" cy="646331"/>
          </a:xfrm>
          <a:prstGeom prst="rect">
            <a:avLst/>
          </a:prstGeom>
          <a:noFill/>
        </p:spPr>
        <p:txBody>
          <a:bodyPr wrap="square" rtlCol="0">
            <a:spAutoFit/>
          </a:bodyPr>
          <a:lstStyle/>
          <a:p>
            <a:r>
              <a:rPr lang="en-US" sz="3600" dirty="0">
                <a:latin typeface="+mj-lt"/>
              </a:rPr>
              <a:t>Q											P</a:t>
            </a:r>
          </a:p>
        </p:txBody>
      </p:sp>
      <p:sp>
        <p:nvSpPr>
          <p:cNvPr id="4" name="TextBox 3">
            <a:extLst>
              <a:ext uri="{FF2B5EF4-FFF2-40B4-BE49-F238E27FC236}">
                <a16:creationId xmlns:a16="http://schemas.microsoft.com/office/drawing/2014/main" id="{AE186E9F-3CDE-4478-B5FF-6C3F0EFDD0D0}"/>
              </a:ext>
            </a:extLst>
          </p:cNvPr>
          <p:cNvSpPr txBox="1"/>
          <p:nvPr/>
        </p:nvSpPr>
        <p:spPr>
          <a:xfrm>
            <a:off x="721892" y="1159678"/>
            <a:ext cx="10539663" cy="646331"/>
          </a:xfrm>
          <a:prstGeom prst="rect">
            <a:avLst/>
          </a:prstGeom>
          <a:noFill/>
        </p:spPr>
        <p:txBody>
          <a:bodyPr wrap="square" rtlCol="0">
            <a:spAutoFit/>
          </a:bodyPr>
          <a:lstStyle/>
          <a:p>
            <a:r>
              <a:rPr lang="en-US" sz="3600" dirty="0">
                <a:latin typeface="+mj-lt"/>
              </a:rPr>
              <a:t>Consonant                          Letter                                 Vowel</a:t>
            </a:r>
          </a:p>
        </p:txBody>
      </p:sp>
      <p:sp>
        <p:nvSpPr>
          <p:cNvPr id="5" name="TextBox 4">
            <a:extLst>
              <a:ext uri="{FF2B5EF4-FFF2-40B4-BE49-F238E27FC236}">
                <a16:creationId xmlns:a16="http://schemas.microsoft.com/office/drawing/2014/main" id="{0968927B-3E3E-4585-87A7-D8ADE278C523}"/>
              </a:ext>
            </a:extLst>
          </p:cNvPr>
          <p:cNvSpPr txBox="1"/>
          <p:nvPr/>
        </p:nvSpPr>
        <p:spPr>
          <a:xfrm>
            <a:off x="721889" y="1806009"/>
            <a:ext cx="10539663" cy="646331"/>
          </a:xfrm>
          <a:prstGeom prst="rect">
            <a:avLst/>
          </a:prstGeom>
          <a:noFill/>
        </p:spPr>
        <p:txBody>
          <a:bodyPr wrap="square" rtlCol="0">
            <a:spAutoFit/>
          </a:bodyPr>
          <a:lstStyle/>
          <a:p>
            <a:r>
              <a:rPr lang="en-US" sz="3600" dirty="0">
                <a:latin typeface="+mj-lt"/>
              </a:rPr>
              <a:t>Odd								                    Even</a:t>
            </a:r>
          </a:p>
        </p:txBody>
      </p:sp>
      <p:sp>
        <p:nvSpPr>
          <p:cNvPr id="6" name="TextBox 5">
            <a:extLst>
              <a:ext uri="{FF2B5EF4-FFF2-40B4-BE49-F238E27FC236}">
                <a16:creationId xmlns:a16="http://schemas.microsoft.com/office/drawing/2014/main" id="{911574AE-8734-41AC-BD71-1DF24A96298E}"/>
              </a:ext>
            </a:extLst>
          </p:cNvPr>
          <p:cNvSpPr txBox="1"/>
          <p:nvPr/>
        </p:nvSpPr>
        <p:spPr>
          <a:xfrm>
            <a:off x="721889" y="3288632"/>
            <a:ext cx="10539663" cy="646331"/>
          </a:xfrm>
          <a:prstGeom prst="rect">
            <a:avLst/>
          </a:prstGeom>
          <a:noFill/>
        </p:spPr>
        <p:txBody>
          <a:bodyPr wrap="square" rtlCol="0">
            <a:spAutoFit/>
          </a:bodyPr>
          <a:lstStyle/>
          <a:p>
            <a:pPr algn="ctr"/>
            <a:r>
              <a:rPr lang="en-US" sz="3600" dirty="0"/>
              <a:t>D 15</a:t>
            </a:r>
          </a:p>
        </p:txBody>
      </p:sp>
    </p:spTree>
    <p:extLst>
      <p:ext uri="{BB962C8B-B14F-4D97-AF65-F5344CB8AC3E}">
        <p14:creationId xmlns:p14="http://schemas.microsoft.com/office/powerpoint/2010/main" val="166200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361A1-DE44-4178-A104-02D2415A6B48}"/>
              </a:ext>
            </a:extLst>
          </p:cNvPr>
          <p:cNvSpPr txBox="1"/>
          <p:nvPr/>
        </p:nvSpPr>
        <p:spPr>
          <a:xfrm>
            <a:off x="721895" y="513347"/>
            <a:ext cx="10539663" cy="646331"/>
          </a:xfrm>
          <a:prstGeom prst="rect">
            <a:avLst/>
          </a:prstGeom>
          <a:noFill/>
        </p:spPr>
        <p:txBody>
          <a:bodyPr wrap="square" rtlCol="0">
            <a:spAutoFit/>
          </a:bodyPr>
          <a:lstStyle/>
          <a:p>
            <a:r>
              <a:rPr lang="en-US" sz="3600" dirty="0">
                <a:latin typeface="+mj-lt"/>
              </a:rPr>
              <a:t>Q											P</a:t>
            </a:r>
          </a:p>
        </p:txBody>
      </p:sp>
      <p:sp>
        <p:nvSpPr>
          <p:cNvPr id="4" name="TextBox 3">
            <a:extLst>
              <a:ext uri="{FF2B5EF4-FFF2-40B4-BE49-F238E27FC236}">
                <a16:creationId xmlns:a16="http://schemas.microsoft.com/office/drawing/2014/main" id="{AE186E9F-3CDE-4478-B5FF-6C3F0EFDD0D0}"/>
              </a:ext>
            </a:extLst>
          </p:cNvPr>
          <p:cNvSpPr txBox="1"/>
          <p:nvPr/>
        </p:nvSpPr>
        <p:spPr>
          <a:xfrm>
            <a:off x="721892" y="1159678"/>
            <a:ext cx="10539663" cy="646331"/>
          </a:xfrm>
          <a:prstGeom prst="rect">
            <a:avLst/>
          </a:prstGeom>
          <a:noFill/>
        </p:spPr>
        <p:txBody>
          <a:bodyPr wrap="square" rtlCol="0">
            <a:spAutoFit/>
          </a:bodyPr>
          <a:lstStyle/>
          <a:p>
            <a:r>
              <a:rPr lang="en-US" sz="3600" dirty="0">
                <a:latin typeface="+mj-lt"/>
              </a:rPr>
              <a:t>Consonant                         Number                              Vowel</a:t>
            </a:r>
          </a:p>
        </p:txBody>
      </p:sp>
      <p:sp>
        <p:nvSpPr>
          <p:cNvPr id="5" name="TextBox 4">
            <a:extLst>
              <a:ext uri="{FF2B5EF4-FFF2-40B4-BE49-F238E27FC236}">
                <a16:creationId xmlns:a16="http://schemas.microsoft.com/office/drawing/2014/main" id="{0968927B-3E3E-4585-87A7-D8ADE278C523}"/>
              </a:ext>
            </a:extLst>
          </p:cNvPr>
          <p:cNvSpPr txBox="1"/>
          <p:nvPr/>
        </p:nvSpPr>
        <p:spPr>
          <a:xfrm>
            <a:off x="721889" y="1806009"/>
            <a:ext cx="10539663" cy="646331"/>
          </a:xfrm>
          <a:prstGeom prst="rect">
            <a:avLst/>
          </a:prstGeom>
          <a:noFill/>
        </p:spPr>
        <p:txBody>
          <a:bodyPr wrap="square" rtlCol="0">
            <a:spAutoFit/>
          </a:bodyPr>
          <a:lstStyle/>
          <a:p>
            <a:r>
              <a:rPr lang="en-US" sz="3600" dirty="0">
                <a:latin typeface="+mj-lt"/>
              </a:rPr>
              <a:t>Odd								                    Even</a:t>
            </a:r>
          </a:p>
        </p:txBody>
      </p:sp>
      <p:sp>
        <p:nvSpPr>
          <p:cNvPr id="6" name="TextBox 5">
            <a:extLst>
              <a:ext uri="{FF2B5EF4-FFF2-40B4-BE49-F238E27FC236}">
                <a16:creationId xmlns:a16="http://schemas.microsoft.com/office/drawing/2014/main" id="{911574AE-8734-41AC-BD71-1DF24A96298E}"/>
              </a:ext>
            </a:extLst>
          </p:cNvPr>
          <p:cNvSpPr txBox="1"/>
          <p:nvPr/>
        </p:nvSpPr>
        <p:spPr>
          <a:xfrm>
            <a:off x="721889" y="3288632"/>
            <a:ext cx="10539663" cy="646331"/>
          </a:xfrm>
          <a:prstGeom prst="rect">
            <a:avLst/>
          </a:prstGeom>
          <a:noFill/>
        </p:spPr>
        <p:txBody>
          <a:bodyPr wrap="square" rtlCol="0">
            <a:spAutoFit/>
          </a:bodyPr>
          <a:lstStyle/>
          <a:p>
            <a:pPr algn="ctr"/>
            <a:r>
              <a:rPr lang="en-US" sz="3600" dirty="0"/>
              <a:t>D 15</a:t>
            </a:r>
          </a:p>
        </p:txBody>
      </p:sp>
    </p:spTree>
    <p:extLst>
      <p:ext uri="{BB962C8B-B14F-4D97-AF65-F5344CB8AC3E}">
        <p14:creationId xmlns:p14="http://schemas.microsoft.com/office/powerpoint/2010/main" val="306752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CB89-504D-4553-9FB2-C17EBE0E6C42}"/>
              </a:ext>
            </a:extLst>
          </p:cNvPr>
          <p:cNvSpPr>
            <a:spLocks noGrp="1"/>
          </p:cNvSpPr>
          <p:nvPr>
            <p:ph type="title"/>
          </p:nvPr>
        </p:nvSpPr>
        <p:spPr/>
        <p:txBody>
          <a:bodyPr/>
          <a:lstStyle/>
          <a:p>
            <a:r>
              <a:rPr lang="en-US" dirty="0"/>
              <a:t>Pure CV Task</a:t>
            </a:r>
          </a:p>
        </p:txBody>
      </p:sp>
      <p:sp>
        <p:nvSpPr>
          <p:cNvPr id="3" name="Content Placeholder 2">
            <a:extLst>
              <a:ext uri="{FF2B5EF4-FFF2-40B4-BE49-F238E27FC236}">
                <a16:creationId xmlns:a16="http://schemas.microsoft.com/office/drawing/2014/main" id="{DB037F95-2F69-406C-839F-665BBCB8DC5E}"/>
              </a:ext>
            </a:extLst>
          </p:cNvPr>
          <p:cNvSpPr>
            <a:spLocks noGrp="1"/>
          </p:cNvSpPr>
          <p:nvPr>
            <p:ph idx="1"/>
          </p:nvPr>
        </p:nvSpPr>
        <p:spPr/>
        <p:txBody>
          <a:bodyPr/>
          <a:lstStyle/>
          <a:p>
            <a:r>
              <a:rPr lang="en-US" dirty="0"/>
              <a:t>In the pure CV Task, subjects are presented with letter number combinations (e.g., A 15) and are asked to quickly respond by pressing the correct key.</a:t>
            </a:r>
          </a:p>
          <a:p>
            <a:r>
              <a:rPr lang="en-US" dirty="0"/>
              <a:t>Subjects are asked to indicate whether the letter in the pair is a consonant or a vowel.</a:t>
            </a:r>
          </a:p>
          <a:p>
            <a:pPr lvl="1"/>
            <a:r>
              <a:rPr lang="en-US" dirty="0"/>
              <a:t>Consonants are mapped to the ‘Q’ key</a:t>
            </a:r>
          </a:p>
          <a:p>
            <a:pPr lvl="1"/>
            <a:r>
              <a:rPr lang="en-US" dirty="0"/>
              <a:t>Vowels are mapped to the ‘P’ key</a:t>
            </a:r>
          </a:p>
          <a:p>
            <a:pPr marL="0" indent="0">
              <a:buNone/>
            </a:pPr>
            <a:endParaRPr lang="en-US" dirty="0"/>
          </a:p>
        </p:txBody>
      </p:sp>
    </p:spTree>
    <p:extLst>
      <p:ext uri="{BB962C8B-B14F-4D97-AF65-F5344CB8AC3E}">
        <p14:creationId xmlns:p14="http://schemas.microsoft.com/office/powerpoint/2010/main" val="267761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54B9-BD00-49D7-87DB-F474DB8CF3B8}"/>
              </a:ext>
            </a:extLst>
          </p:cNvPr>
          <p:cNvSpPr>
            <a:spLocks noGrp="1"/>
          </p:cNvSpPr>
          <p:nvPr>
            <p:ph type="title"/>
          </p:nvPr>
        </p:nvSpPr>
        <p:spPr/>
        <p:txBody>
          <a:bodyPr/>
          <a:lstStyle/>
          <a:p>
            <a:r>
              <a:rPr lang="en-US" dirty="0"/>
              <a:t>Pure CV Task Instructions</a:t>
            </a:r>
          </a:p>
        </p:txBody>
      </p:sp>
      <p:sp>
        <p:nvSpPr>
          <p:cNvPr id="3" name="Content Placeholder 2">
            <a:extLst>
              <a:ext uri="{FF2B5EF4-FFF2-40B4-BE49-F238E27FC236}">
                <a16:creationId xmlns:a16="http://schemas.microsoft.com/office/drawing/2014/main" id="{F68EF8E9-4F42-4409-BABD-75BBA983E99F}"/>
              </a:ext>
            </a:extLst>
          </p:cNvPr>
          <p:cNvSpPr>
            <a:spLocks noGrp="1"/>
          </p:cNvSpPr>
          <p:nvPr>
            <p:ph idx="1"/>
          </p:nvPr>
        </p:nvSpPr>
        <p:spPr/>
        <p:txBody>
          <a:bodyPr>
            <a:normAutofit/>
          </a:bodyPr>
          <a:lstStyle/>
          <a:p>
            <a:r>
              <a:rPr lang="en-US" dirty="0"/>
              <a:t>In the following section you will be presented with pairs of letters and numbers. Please indicate whether the letter is a CONSONANT or a VOWEL.</a:t>
            </a:r>
          </a:p>
          <a:p>
            <a:endParaRPr lang="en-US" dirty="0"/>
          </a:p>
          <a:p>
            <a:r>
              <a:rPr lang="en-US" dirty="0"/>
              <a:t>You will press the 'Q' key for CONSONANTS.</a:t>
            </a:r>
          </a:p>
          <a:p>
            <a:r>
              <a:rPr lang="en-US" dirty="0"/>
              <a:t>You press the 'P' key for VOWELS.</a:t>
            </a:r>
          </a:p>
          <a:p>
            <a:pPr marL="0" indent="0">
              <a:buNone/>
            </a:pPr>
            <a:endParaRPr lang="en-US" dirty="0"/>
          </a:p>
          <a:p>
            <a:r>
              <a:rPr lang="en-US" dirty="0"/>
              <a:t>Press 'Enter' when you are ready to continue.</a:t>
            </a:r>
          </a:p>
        </p:txBody>
      </p:sp>
    </p:spTree>
    <p:extLst>
      <p:ext uri="{BB962C8B-B14F-4D97-AF65-F5344CB8AC3E}">
        <p14:creationId xmlns:p14="http://schemas.microsoft.com/office/powerpoint/2010/main" val="281863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43B1-39AB-497B-9865-2456745777C7}"/>
              </a:ext>
            </a:extLst>
          </p:cNvPr>
          <p:cNvSpPr>
            <a:spLocks noGrp="1"/>
          </p:cNvSpPr>
          <p:nvPr>
            <p:ph type="title"/>
          </p:nvPr>
        </p:nvSpPr>
        <p:spPr>
          <a:xfrm>
            <a:off x="838200" y="365125"/>
            <a:ext cx="10515600" cy="1325563"/>
          </a:xfrm>
        </p:spPr>
        <p:txBody>
          <a:bodyPr>
            <a:normAutofit/>
          </a:bodyPr>
          <a:lstStyle/>
          <a:p>
            <a:r>
              <a:rPr lang="en-US" sz="3600" dirty="0"/>
              <a:t>Q										     P</a:t>
            </a:r>
            <a:br>
              <a:rPr lang="en-US" sz="3600" dirty="0"/>
            </a:br>
            <a:r>
              <a:rPr lang="en-US" sz="3600" dirty="0"/>
              <a:t>Odd									        Even</a:t>
            </a:r>
          </a:p>
        </p:txBody>
      </p:sp>
      <p:sp>
        <p:nvSpPr>
          <p:cNvPr id="3" name="Content Placeholder 2">
            <a:extLst>
              <a:ext uri="{FF2B5EF4-FFF2-40B4-BE49-F238E27FC236}">
                <a16:creationId xmlns:a16="http://schemas.microsoft.com/office/drawing/2014/main" id="{56094D01-7C4D-4934-B574-E525ACB308EA}"/>
              </a:ext>
            </a:extLst>
          </p:cNvPr>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marL="0" indent="0" algn="ctr">
              <a:buNone/>
            </a:pPr>
            <a:r>
              <a:rPr lang="en-US" sz="3600" dirty="0"/>
              <a:t>A 05</a:t>
            </a:r>
          </a:p>
        </p:txBody>
      </p:sp>
    </p:spTree>
    <p:extLst>
      <p:ext uri="{BB962C8B-B14F-4D97-AF65-F5344CB8AC3E}">
        <p14:creationId xmlns:p14="http://schemas.microsoft.com/office/powerpoint/2010/main" val="150816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CB89-504D-4553-9FB2-C17EBE0E6C42}"/>
              </a:ext>
            </a:extLst>
          </p:cNvPr>
          <p:cNvSpPr>
            <a:spLocks noGrp="1"/>
          </p:cNvSpPr>
          <p:nvPr>
            <p:ph type="title"/>
          </p:nvPr>
        </p:nvSpPr>
        <p:spPr/>
        <p:txBody>
          <a:bodyPr/>
          <a:lstStyle/>
          <a:p>
            <a:r>
              <a:rPr lang="en-US" dirty="0"/>
              <a:t>Pure OE Task</a:t>
            </a:r>
          </a:p>
        </p:txBody>
      </p:sp>
      <p:sp>
        <p:nvSpPr>
          <p:cNvPr id="3" name="Content Placeholder 2">
            <a:extLst>
              <a:ext uri="{FF2B5EF4-FFF2-40B4-BE49-F238E27FC236}">
                <a16:creationId xmlns:a16="http://schemas.microsoft.com/office/drawing/2014/main" id="{DB037F95-2F69-406C-839F-665BBCB8DC5E}"/>
              </a:ext>
            </a:extLst>
          </p:cNvPr>
          <p:cNvSpPr>
            <a:spLocks noGrp="1"/>
          </p:cNvSpPr>
          <p:nvPr>
            <p:ph idx="1"/>
          </p:nvPr>
        </p:nvSpPr>
        <p:spPr/>
        <p:txBody>
          <a:bodyPr/>
          <a:lstStyle/>
          <a:p>
            <a:r>
              <a:rPr lang="en-US" dirty="0"/>
              <a:t>In the pure OE Task, subjects are presented with letter number combinations (e.g., A 15) and are asked to quickly respond by pressing the correct key.</a:t>
            </a:r>
          </a:p>
          <a:p>
            <a:r>
              <a:rPr lang="en-US" dirty="0"/>
              <a:t>Subjects are asked to indicate whether the number in the pair is odd or even.</a:t>
            </a:r>
          </a:p>
          <a:p>
            <a:pPr lvl="1"/>
            <a:r>
              <a:rPr lang="en-US" dirty="0"/>
              <a:t>Odd numbers are mapped to the ‘Q’ key</a:t>
            </a:r>
          </a:p>
          <a:p>
            <a:pPr lvl="1"/>
            <a:r>
              <a:rPr lang="en-US" dirty="0"/>
              <a:t>Even numbers are mapped to the ‘P’ key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6410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54B9-BD00-49D7-87DB-F474DB8CF3B8}"/>
              </a:ext>
            </a:extLst>
          </p:cNvPr>
          <p:cNvSpPr>
            <a:spLocks noGrp="1"/>
          </p:cNvSpPr>
          <p:nvPr>
            <p:ph type="title"/>
          </p:nvPr>
        </p:nvSpPr>
        <p:spPr/>
        <p:txBody>
          <a:bodyPr/>
          <a:lstStyle/>
          <a:p>
            <a:r>
              <a:rPr lang="en-US" dirty="0"/>
              <a:t>Pure OE Task Instructions</a:t>
            </a:r>
          </a:p>
        </p:txBody>
      </p:sp>
      <p:sp>
        <p:nvSpPr>
          <p:cNvPr id="3" name="Content Placeholder 2">
            <a:extLst>
              <a:ext uri="{FF2B5EF4-FFF2-40B4-BE49-F238E27FC236}">
                <a16:creationId xmlns:a16="http://schemas.microsoft.com/office/drawing/2014/main" id="{F68EF8E9-4F42-4409-BABD-75BBA983E99F}"/>
              </a:ext>
            </a:extLst>
          </p:cNvPr>
          <p:cNvSpPr>
            <a:spLocks noGrp="1"/>
          </p:cNvSpPr>
          <p:nvPr>
            <p:ph idx="1"/>
          </p:nvPr>
        </p:nvSpPr>
        <p:spPr/>
        <p:txBody>
          <a:bodyPr>
            <a:normAutofit/>
          </a:bodyPr>
          <a:lstStyle/>
          <a:p>
            <a:r>
              <a:rPr lang="en-US" dirty="0"/>
              <a:t>In the following section you will be presented with pairs of letters and numbers. Please indicate whether the number is ODD or EVEN.</a:t>
            </a:r>
          </a:p>
          <a:p>
            <a:endParaRPr lang="en-US" dirty="0"/>
          </a:p>
          <a:p>
            <a:r>
              <a:rPr lang="en-US" dirty="0"/>
              <a:t>You will press the 'Q' key for ODD numbers.</a:t>
            </a:r>
          </a:p>
          <a:p>
            <a:r>
              <a:rPr lang="en-US" dirty="0"/>
              <a:t>You press the 'P' key for EVEN numbers.</a:t>
            </a:r>
          </a:p>
          <a:p>
            <a:pPr marL="0" indent="0">
              <a:buNone/>
            </a:pPr>
            <a:endParaRPr lang="en-US" dirty="0"/>
          </a:p>
          <a:p>
            <a:r>
              <a:rPr lang="en-US" dirty="0"/>
              <a:t>Press 'Enter' when you are ready to continue.</a:t>
            </a:r>
          </a:p>
        </p:txBody>
      </p:sp>
    </p:spTree>
    <p:extLst>
      <p:ext uri="{BB962C8B-B14F-4D97-AF65-F5344CB8AC3E}">
        <p14:creationId xmlns:p14="http://schemas.microsoft.com/office/powerpoint/2010/main" val="37417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43B1-39AB-497B-9865-2456745777C7}"/>
              </a:ext>
            </a:extLst>
          </p:cNvPr>
          <p:cNvSpPr>
            <a:spLocks noGrp="1"/>
          </p:cNvSpPr>
          <p:nvPr>
            <p:ph type="title"/>
          </p:nvPr>
        </p:nvSpPr>
        <p:spPr>
          <a:xfrm>
            <a:off x="838200" y="365125"/>
            <a:ext cx="10515600" cy="1325563"/>
          </a:xfrm>
        </p:spPr>
        <p:txBody>
          <a:bodyPr>
            <a:normAutofit/>
          </a:bodyPr>
          <a:lstStyle/>
          <a:p>
            <a:r>
              <a:rPr lang="en-US" sz="3600" dirty="0"/>
              <a:t>Q										     P</a:t>
            </a:r>
            <a:br>
              <a:rPr lang="en-US" sz="3600" dirty="0"/>
            </a:br>
            <a:r>
              <a:rPr lang="en-US" sz="3600" dirty="0"/>
              <a:t>Odd									        Even</a:t>
            </a:r>
          </a:p>
        </p:txBody>
      </p:sp>
      <p:sp>
        <p:nvSpPr>
          <p:cNvPr id="3" name="Content Placeholder 2">
            <a:extLst>
              <a:ext uri="{FF2B5EF4-FFF2-40B4-BE49-F238E27FC236}">
                <a16:creationId xmlns:a16="http://schemas.microsoft.com/office/drawing/2014/main" id="{56094D01-7C4D-4934-B574-E525ACB308EA}"/>
              </a:ext>
            </a:extLst>
          </p:cNvPr>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marL="0" indent="0" algn="ctr">
              <a:buNone/>
            </a:pPr>
            <a:r>
              <a:rPr lang="en-US" sz="3600" dirty="0"/>
              <a:t>A 05</a:t>
            </a:r>
          </a:p>
        </p:txBody>
      </p:sp>
    </p:spTree>
    <p:extLst>
      <p:ext uri="{BB962C8B-B14F-4D97-AF65-F5344CB8AC3E}">
        <p14:creationId xmlns:p14="http://schemas.microsoft.com/office/powerpoint/2010/main" val="390081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CB89-504D-4553-9FB2-C17EBE0E6C42}"/>
              </a:ext>
            </a:extLst>
          </p:cNvPr>
          <p:cNvSpPr>
            <a:spLocks noGrp="1"/>
          </p:cNvSpPr>
          <p:nvPr>
            <p:ph type="title"/>
          </p:nvPr>
        </p:nvSpPr>
        <p:spPr>
          <a:xfrm>
            <a:off x="709863" y="156578"/>
            <a:ext cx="10515600" cy="1325563"/>
          </a:xfrm>
        </p:spPr>
        <p:txBody>
          <a:bodyPr/>
          <a:lstStyle/>
          <a:p>
            <a:r>
              <a:rPr lang="en-US" dirty="0"/>
              <a:t>Switch Tasks</a:t>
            </a:r>
          </a:p>
        </p:txBody>
      </p:sp>
      <p:sp>
        <p:nvSpPr>
          <p:cNvPr id="3" name="Content Placeholder 2">
            <a:extLst>
              <a:ext uri="{FF2B5EF4-FFF2-40B4-BE49-F238E27FC236}">
                <a16:creationId xmlns:a16="http://schemas.microsoft.com/office/drawing/2014/main" id="{DB037F95-2F69-406C-839F-665BBCB8DC5E}"/>
              </a:ext>
            </a:extLst>
          </p:cNvPr>
          <p:cNvSpPr>
            <a:spLocks noGrp="1"/>
          </p:cNvSpPr>
          <p:nvPr>
            <p:ph idx="1"/>
          </p:nvPr>
        </p:nvSpPr>
        <p:spPr>
          <a:xfrm>
            <a:off x="838200" y="1219200"/>
            <a:ext cx="10515600" cy="4957763"/>
          </a:xfrm>
        </p:spPr>
        <p:txBody>
          <a:bodyPr>
            <a:normAutofit lnSpcReduction="10000"/>
          </a:bodyPr>
          <a:lstStyle/>
          <a:p>
            <a:r>
              <a:rPr lang="en-US" dirty="0"/>
              <a:t>In the switch tasks, subjects are presented with letter number combinations (e.g., A 15) and are asked to quickly respond by pressing the correct key.</a:t>
            </a:r>
          </a:p>
          <a:p>
            <a:r>
              <a:rPr lang="en-US" dirty="0"/>
              <a:t>Subjects switch back and forth between performing the CV task or the OE task. This is determined at the top of each trial by either the word ‘Letter’ (CV task) or the word ‘Number’ (OE task)</a:t>
            </a:r>
          </a:p>
          <a:p>
            <a:pPr lvl="1"/>
            <a:r>
              <a:rPr lang="en-US" dirty="0"/>
              <a:t>Consonants and Odd numbers are mapped to the ‘Q’ key</a:t>
            </a:r>
          </a:p>
          <a:p>
            <a:pPr lvl="1"/>
            <a:r>
              <a:rPr lang="en-US" dirty="0"/>
              <a:t>Vowels and Even numbers are mapped to the ‘P’ key</a:t>
            </a:r>
          </a:p>
          <a:p>
            <a:r>
              <a:rPr lang="en-US" dirty="0"/>
              <a:t>This study contains two switch blocks</a:t>
            </a:r>
          </a:p>
          <a:p>
            <a:pPr lvl="1"/>
            <a:r>
              <a:rPr lang="en-US" dirty="0"/>
              <a:t>A random switch task in which the task switches in a randomized manner (i.e., CV – OE – OE – OE –CV – OE – CV)</a:t>
            </a:r>
          </a:p>
          <a:p>
            <a:pPr lvl="1"/>
            <a:r>
              <a:rPr lang="en-US" dirty="0"/>
              <a:t>An alternating runs pattern where the task switches every other trial (i.e., CV – CV – OE – OE – CV –CV)</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9173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54B9-BD00-49D7-87DB-F474DB8CF3B8}"/>
              </a:ext>
            </a:extLst>
          </p:cNvPr>
          <p:cNvSpPr>
            <a:spLocks noGrp="1"/>
          </p:cNvSpPr>
          <p:nvPr>
            <p:ph type="title"/>
          </p:nvPr>
        </p:nvSpPr>
        <p:spPr/>
        <p:txBody>
          <a:bodyPr/>
          <a:lstStyle/>
          <a:p>
            <a:r>
              <a:rPr lang="en-US" dirty="0"/>
              <a:t>Switch Task Instructions</a:t>
            </a:r>
          </a:p>
        </p:txBody>
      </p:sp>
      <p:sp>
        <p:nvSpPr>
          <p:cNvPr id="3" name="Content Placeholder 2">
            <a:extLst>
              <a:ext uri="{FF2B5EF4-FFF2-40B4-BE49-F238E27FC236}">
                <a16:creationId xmlns:a16="http://schemas.microsoft.com/office/drawing/2014/main" id="{F68EF8E9-4F42-4409-BABD-75BBA983E99F}"/>
              </a:ext>
            </a:extLst>
          </p:cNvPr>
          <p:cNvSpPr>
            <a:spLocks noGrp="1"/>
          </p:cNvSpPr>
          <p:nvPr>
            <p:ph idx="1"/>
          </p:nvPr>
        </p:nvSpPr>
        <p:spPr/>
        <p:txBody>
          <a:bodyPr>
            <a:normAutofit/>
          </a:bodyPr>
          <a:lstStyle/>
          <a:p>
            <a:r>
              <a:rPr lang="en-US" dirty="0"/>
              <a:t>In the following section you will be presented with pairs of letters and numbers. Please indicate whether the LETTER is a CONSONANT or a VOWEL OR if the NUMBER is ODD or EVEN</a:t>
            </a:r>
          </a:p>
          <a:p>
            <a:r>
              <a:rPr lang="en-US" dirty="0"/>
              <a:t>The top of each trial will tell you whether you are doing the LETTER or NUMBER task.</a:t>
            </a:r>
          </a:p>
          <a:p>
            <a:r>
              <a:rPr lang="en-US" dirty="0"/>
              <a:t>You will press the 'Q' key for CONSONANTS and ODD numbers.</a:t>
            </a:r>
          </a:p>
          <a:p>
            <a:r>
              <a:rPr lang="en-US" dirty="0"/>
              <a:t>You press the 'P' key for VOWELS and EVEN numbers.</a:t>
            </a:r>
          </a:p>
          <a:p>
            <a:r>
              <a:rPr lang="en-US" dirty="0"/>
              <a:t>Press 'Enter' when you are ready to continue.</a:t>
            </a:r>
          </a:p>
        </p:txBody>
      </p:sp>
    </p:spTree>
    <p:extLst>
      <p:ext uri="{BB962C8B-B14F-4D97-AF65-F5344CB8AC3E}">
        <p14:creationId xmlns:p14="http://schemas.microsoft.com/office/powerpoint/2010/main" val="262341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546</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CVOE Task Example</vt:lpstr>
      <vt:lpstr>Pure CV Task</vt:lpstr>
      <vt:lpstr>Pure CV Task Instructions</vt:lpstr>
      <vt:lpstr>Q               P Odd                 Even</vt:lpstr>
      <vt:lpstr>Pure OE Task</vt:lpstr>
      <vt:lpstr>Pure OE Task Instructions</vt:lpstr>
      <vt:lpstr>Q               P Odd                 Even</vt:lpstr>
      <vt:lpstr>Switch Tasks</vt:lpstr>
      <vt:lpstr>Switch Task Instructions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CVOE Example</dc:title>
  <dc:creator>Nick Maxwell</dc:creator>
  <cp:lastModifiedBy>Nick Maxwell</cp:lastModifiedBy>
  <cp:revision>3</cp:revision>
  <dcterms:created xsi:type="dcterms:W3CDTF">2019-03-07T21:04:47Z</dcterms:created>
  <dcterms:modified xsi:type="dcterms:W3CDTF">2019-03-08T00:11:01Z</dcterms:modified>
</cp:coreProperties>
</file>