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2062400" cy="31546800"/>
  <p:notesSz cx="32099250" cy="49523650"/>
  <p:defaultTextStyle>
    <a:defPPr>
      <a:defRPr lang="en-US"/>
    </a:defPPr>
    <a:lvl1pPr algn="l" defTabSz="2193925" rtl="0" fontAlgn="base">
      <a:spcBef>
        <a:spcPct val="0"/>
      </a:spcBef>
      <a:spcAft>
        <a:spcPct val="0"/>
      </a:spcAft>
      <a:defRPr sz="8600" kern="1200">
        <a:solidFill>
          <a:schemeClr val="tx1"/>
        </a:solidFill>
        <a:latin typeface="Arial" charset="0"/>
        <a:ea typeface="+mn-ea"/>
        <a:cs typeface="Arial" charset="0"/>
      </a:defRPr>
    </a:lvl1pPr>
    <a:lvl2pPr marL="2193925" indent="-1736725" algn="l" defTabSz="2193925" rtl="0" fontAlgn="base">
      <a:spcBef>
        <a:spcPct val="0"/>
      </a:spcBef>
      <a:spcAft>
        <a:spcPct val="0"/>
      </a:spcAft>
      <a:defRPr sz="8600" kern="1200">
        <a:solidFill>
          <a:schemeClr val="tx1"/>
        </a:solidFill>
        <a:latin typeface="Arial" charset="0"/>
        <a:ea typeface="+mn-ea"/>
        <a:cs typeface="Arial" charset="0"/>
      </a:defRPr>
    </a:lvl2pPr>
    <a:lvl3pPr marL="4387850" indent="-3473450" algn="l" defTabSz="2193925" rtl="0" fontAlgn="base">
      <a:spcBef>
        <a:spcPct val="0"/>
      </a:spcBef>
      <a:spcAft>
        <a:spcPct val="0"/>
      </a:spcAft>
      <a:defRPr sz="8600" kern="1200">
        <a:solidFill>
          <a:schemeClr val="tx1"/>
        </a:solidFill>
        <a:latin typeface="Arial" charset="0"/>
        <a:ea typeface="+mn-ea"/>
        <a:cs typeface="Arial" charset="0"/>
      </a:defRPr>
    </a:lvl3pPr>
    <a:lvl4pPr marL="6583363" indent="-5211763" algn="l" defTabSz="2193925" rtl="0" fontAlgn="base">
      <a:spcBef>
        <a:spcPct val="0"/>
      </a:spcBef>
      <a:spcAft>
        <a:spcPct val="0"/>
      </a:spcAft>
      <a:defRPr sz="8600" kern="1200">
        <a:solidFill>
          <a:schemeClr val="tx1"/>
        </a:solidFill>
        <a:latin typeface="Arial" charset="0"/>
        <a:ea typeface="+mn-ea"/>
        <a:cs typeface="Arial" charset="0"/>
      </a:defRPr>
    </a:lvl4pPr>
    <a:lvl5pPr marL="8777288" indent="-6948488" algn="l" defTabSz="2193925" rtl="0" fontAlgn="base">
      <a:spcBef>
        <a:spcPct val="0"/>
      </a:spcBef>
      <a:spcAft>
        <a:spcPct val="0"/>
      </a:spcAft>
      <a:defRPr sz="8600" kern="1200">
        <a:solidFill>
          <a:schemeClr val="tx1"/>
        </a:solidFill>
        <a:latin typeface="Arial" charset="0"/>
        <a:ea typeface="+mn-ea"/>
        <a:cs typeface="Arial" charset="0"/>
      </a:defRPr>
    </a:lvl5pPr>
    <a:lvl6pPr marL="2286000" algn="l" defTabSz="914400" rtl="0" eaLnBrk="1" latinLnBrk="0" hangingPunct="1">
      <a:defRPr sz="8600" kern="1200">
        <a:solidFill>
          <a:schemeClr val="tx1"/>
        </a:solidFill>
        <a:latin typeface="Arial" charset="0"/>
        <a:ea typeface="+mn-ea"/>
        <a:cs typeface="Arial" charset="0"/>
      </a:defRPr>
    </a:lvl6pPr>
    <a:lvl7pPr marL="2743200" algn="l" defTabSz="914400" rtl="0" eaLnBrk="1" latinLnBrk="0" hangingPunct="1">
      <a:defRPr sz="8600" kern="1200">
        <a:solidFill>
          <a:schemeClr val="tx1"/>
        </a:solidFill>
        <a:latin typeface="Arial" charset="0"/>
        <a:ea typeface="+mn-ea"/>
        <a:cs typeface="Arial" charset="0"/>
      </a:defRPr>
    </a:lvl7pPr>
    <a:lvl8pPr marL="3200400" algn="l" defTabSz="914400" rtl="0" eaLnBrk="1" latinLnBrk="0" hangingPunct="1">
      <a:defRPr sz="8600" kern="1200">
        <a:solidFill>
          <a:schemeClr val="tx1"/>
        </a:solidFill>
        <a:latin typeface="Arial" charset="0"/>
        <a:ea typeface="+mn-ea"/>
        <a:cs typeface="Arial" charset="0"/>
      </a:defRPr>
    </a:lvl8pPr>
    <a:lvl9pPr marL="3657600" algn="l" defTabSz="914400" rtl="0" eaLnBrk="1" latinLnBrk="0" hangingPunct="1">
      <a:defRPr sz="8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936">
          <p15:clr>
            <a:srgbClr val="A4A3A4"/>
          </p15:clr>
        </p15:guide>
        <p15:guide id="2" pos="1324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Pyc" initials="MP" lastIdx="1" clrIdx="0"/>
  <p:cmAuthor id="2" name="Mark Huff" initials="MH" lastIdx="6" clrIdx="1">
    <p:extLst>
      <p:ext uri="{19B8F6BF-5375-455C-9EA6-DF929625EA0E}">
        <p15:presenceInfo xmlns:p15="http://schemas.microsoft.com/office/powerpoint/2012/main" userId="1401e3e00133cd3c" providerId="Windows Live"/>
      </p:ext>
    </p:extLst>
  </p:cmAuthor>
  <p:cmAuthor id="3" name="Nick Maxwell" initials="NM" lastIdx="5" clrIdx="2">
    <p:extLst>
      <p:ext uri="{19B8F6BF-5375-455C-9EA6-DF929625EA0E}">
        <p15:presenceInfo xmlns:p15="http://schemas.microsoft.com/office/powerpoint/2012/main" userId="8614ede61265de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90"/>
    <a:srgbClr val="0080FF"/>
    <a:srgbClr val="3A3AB9"/>
    <a:srgbClr val="179923"/>
    <a:srgbClr val="00CC00"/>
    <a:srgbClr val="07E32C"/>
    <a:srgbClr val="09104F"/>
    <a:srgbClr val="202248"/>
    <a:srgbClr val="2E31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0898" autoAdjust="0"/>
  </p:normalViewPr>
  <p:slideViewPr>
    <p:cSldViewPr snapToObjects="1">
      <p:cViewPr>
        <p:scale>
          <a:sx n="38" d="100"/>
          <a:sy n="38" d="100"/>
        </p:scale>
        <p:origin x="-2580" y="-4182"/>
      </p:cViewPr>
      <p:guideLst>
        <p:guide orient="horz" pos="9936"/>
        <p:guide pos="1324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sz="quarter"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AF146C44-DBBC-4DC3-BC1B-D95C60BD55A4}" type="datetimeFigureOut">
              <a:rPr lang="en-US"/>
              <a:pPr>
                <a:defRPr/>
              </a:pPr>
              <a:t>10/26/2019</a:t>
            </a:fld>
            <a:endParaRPr lang="en-US"/>
          </a:p>
        </p:txBody>
      </p:sp>
      <p:sp>
        <p:nvSpPr>
          <p:cNvPr id="4" name="Footer Placeholder 3"/>
          <p:cNvSpPr>
            <a:spLocks noGrp="1"/>
          </p:cNvSpPr>
          <p:nvPr>
            <p:ph type="ftr" sz="quarter" idx="2"/>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70C059D5-DA22-434C-9FD4-68A29573F71C}" type="slidenum">
              <a:rPr lang="en-US"/>
              <a:pPr>
                <a:defRPr/>
              </a:pPr>
              <a:t>‹#›</a:t>
            </a:fld>
            <a:endParaRPr lang="en-US"/>
          </a:p>
        </p:txBody>
      </p:sp>
    </p:spTree>
    <p:extLst>
      <p:ext uri="{BB962C8B-B14F-4D97-AF65-F5344CB8AC3E}">
        <p14:creationId xmlns:p14="http://schemas.microsoft.com/office/powerpoint/2010/main" val="210252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E5723581-BD50-4342-A046-BA9E0087A503}" type="datetimeFigureOut">
              <a:rPr lang="en-US"/>
              <a:pPr>
                <a:defRPr/>
              </a:pPr>
              <a:t>10/26/2019</a:t>
            </a:fld>
            <a:endParaRPr lang="en-US"/>
          </a:p>
        </p:txBody>
      </p:sp>
      <p:sp>
        <p:nvSpPr>
          <p:cNvPr id="4" name="Slide Image Placeholder 3"/>
          <p:cNvSpPr>
            <a:spLocks noGrp="1" noRot="1" noChangeAspect="1"/>
          </p:cNvSpPr>
          <p:nvPr>
            <p:ph type="sldImg" idx="2"/>
          </p:nvPr>
        </p:nvSpPr>
        <p:spPr>
          <a:xfrm>
            <a:off x="3670300" y="3714750"/>
            <a:ext cx="24758650" cy="18570575"/>
          </a:xfrm>
          <a:prstGeom prst="rect">
            <a:avLst/>
          </a:prstGeom>
          <a:noFill/>
          <a:ln w="12700">
            <a:solidFill>
              <a:prstClr val="black"/>
            </a:solidFill>
          </a:ln>
        </p:spPr>
        <p:txBody>
          <a:bodyPr vert="horz" lIns="466408" tIns="233204" rIns="466408" bIns="233204" rtlCol="0" anchor="ctr"/>
          <a:lstStyle/>
          <a:p>
            <a:pPr lvl="0"/>
            <a:endParaRPr lang="en-US" noProof="0"/>
          </a:p>
        </p:txBody>
      </p:sp>
      <p:sp>
        <p:nvSpPr>
          <p:cNvPr id="5" name="Notes Placeholder 4"/>
          <p:cNvSpPr>
            <a:spLocks noGrp="1"/>
          </p:cNvSpPr>
          <p:nvPr>
            <p:ph type="body" sz="quarter" idx="3"/>
          </p:nvPr>
        </p:nvSpPr>
        <p:spPr>
          <a:xfrm>
            <a:off x="3209925" y="23523733"/>
            <a:ext cx="25679400" cy="22285643"/>
          </a:xfrm>
          <a:prstGeom prst="rect">
            <a:avLst/>
          </a:prstGeom>
        </p:spPr>
        <p:txBody>
          <a:bodyPr vert="horz" lIns="466408" tIns="233204" rIns="466408" bIns="233204" rtlCol="0">
            <a:normAutofit/>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1C8F59EE-7A49-48BD-94EE-9EE133FD4F55}" type="slidenum">
              <a:rPr lang="en-US"/>
              <a:pPr>
                <a:defRPr/>
              </a:pPr>
              <a:t>‹#›</a:t>
            </a:fld>
            <a:endParaRPr lang="en-US"/>
          </a:p>
        </p:txBody>
      </p:sp>
    </p:spTree>
    <p:extLst>
      <p:ext uri="{BB962C8B-B14F-4D97-AF65-F5344CB8AC3E}">
        <p14:creationId xmlns:p14="http://schemas.microsoft.com/office/powerpoint/2010/main" val="47381477"/>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670300" y="3714750"/>
            <a:ext cx="24758650" cy="18570575"/>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11190553" fontAlgn="base">
              <a:spcBef>
                <a:spcPct val="0"/>
              </a:spcBef>
              <a:spcAft>
                <a:spcPct val="0"/>
              </a:spcAft>
            </a:pPr>
            <a:fld id="{A79FC9CB-CBC5-466A-80F1-59D166C03F36}" type="slidenum">
              <a:rPr lang="en-US">
                <a:cs typeface="Arial" charset="0"/>
              </a:rPr>
              <a:pPr defTabSz="11190553" fontAlgn="base">
                <a:spcBef>
                  <a:spcPct val="0"/>
                </a:spcBef>
                <a:spcAft>
                  <a:spcPct val="0"/>
                </a:spcAft>
              </a:pPr>
              <a:t>1</a:t>
            </a:fld>
            <a:endParaRPr lang="en-US" dirty="0">
              <a:cs typeface="Arial" charset="0"/>
            </a:endParaRPr>
          </a:p>
        </p:txBody>
      </p:sp>
    </p:spTree>
    <p:extLst>
      <p:ext uri="{BB962C8B-B14F-4D97-AF65-F5344CB8AC3E}">
        <p14:creationId xmlns:p14="http://schemas.microsoft.com/office/powerpoint/2010/main" val="353403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9799957"/>
            <a:ext cx="35753040" cy="6762115"/>
          </a:xfrm>
          <a:prstGeom prst="rect">
            <a:avLst/>
          </a:prstGeom>
        </p:spPr>
        <p:txBody>
          <a:bodyPr vert="horz" lIns="438912" tIns="219456" rIns="438912" bIns="219456"/>
          <a:lstStyle/>
          <a:p>
            <a:r>
              <a:rPr lang="en-US"/>
              <a:t>Click to edit Master title style</a:t>
            </a:r>
          </a:p>
        </p:txBody>
      </p:sp>
      <p:sp>
        <p:nvSpPr>
          <p:cNvPr id="3" name="Subtitle 2"/>
          <p:cNvSpPr>
            <a:spLocks noGrp="1"/>
          </p:cNvSpPr>
          <p:nvPr>
            <p:ph type="subTitle" idx="1"/>
          </p:nvPr>
        </p:nvSpPr>
        <p:spPr>
          <a:xfrm>
            <a:off x="6309360" y="17876520"/>
            <a:ext cx="29443680" cy="8061960"/>
          </a:xfrm>
          <a:prstGeom prst="rect">
            <a:avLst/>
          </a:prstGeom>
        </p:spPr>
        <p:txBody>
          <a:bodyPr vert="horz" lIns="438912" tIns="219456" rIns="438912" bIns="219456"/>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7360922"/>
            <a:ext cx="37856160" cy="20819430"/>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263337"/>
            <a:ext cx="9464040" cy="26917015"/>
          </a:xfrm>
          <a:prstGeom prst="rect">
            <a:avLst/>
          </a:prstGeom>
        </p:spPr>
        <p:txBody>
          <a:bodyPr vert="eaVert"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1263337"/>
            <a:ext cx="27691080" cy="26917015"/>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idx="1"/>
          </p:nvPr>
        </p:nvSpPr>
        <p:spPr>
          <a:xfrm>
            <a:off x="2103120" y="7360922"/>
            <a:ext cx="37856160" cy="20819430"/>
          </a:xfrm>
          <a:prstGeom prst="rect">
            <a:avLst/>
          </a:prstGeom>
        </p:spPr>
        <p:txBody>
          <a:bodyPr vert="horz"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20271742"/>
            <a:ext cx="35753040" cy="6265545"/>
          </a:xfrm>
          <a:prstGeom prst="rect">
            <a:avLst/>
          </a:prstGeom>
        </p:spPr>
        <p:txBody>
          <a:bodyPr vert="horz" lIns="438912" tIns="219456" rIns="438912" bIns="219456"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322640" y="13370882"/>
            <a:ext cx="35753040" cy="6900860"/>
          </a:xfrm>
          <a:prstGeom prst="rect">
            <a:avLst/>
          </a:prstGeom>
        </p:spPr>
        <p:txBody>
          <a:bodyPr vert="horz" lIns="438912" tIns="219456" rIns="438912" bIns="219456"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sz="half" idx="1"/>
          </p:nvPr>
        </p:nvSpPr>
        <p:spPr>
          <a:xfrm>
            <a:off x="21031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3817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lvl1pPr>
              <a:defRPr/>
            </a:lvl1pPr>
          </a:lstStyle>
          <a:p>
            <a:r>
              <a:rPr lang="en-US"/>
              <a:t>Click to edit Master title style</a:t>
            </a:r>
          </a:p>
        </p:txBody>
      </p:sp>
      <p:sp>
        <p:nvSpPr>
          <p:cNvPr id="3" name="Text Placeholder 2"/>
          <p:cNvSpPr>
            <a:spLocks noGrp="1"/>
          </p:cNvSpPr>
          <p:nvPr>
            <p:ph type="body" idx="1"/>
          </p:nvPr>
        </p:nvSpPr>
        <p:spPr>
          <a:xfrm>
            <a:off x="2103121" y="7061520"/>
            <a:ext cx="185848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03121" y="10004425"/>
            <a:ext cx="185848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367118" y="7061520"/>
            <a:ext cx="185921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1367118" y="10004425"/>
            <a:ext cx="185921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3" y="1256030"/>
            <a:ext cx="13838240" cy="5345430"/>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Content Placeholder 2"/>
          <p:cNvSpPr>
            <a:spLocks noGrp="1"/>
          </p:cNvSpPr>
          <p:nvPr>
            <p:ph idx="1"/>
          </p:nvPr>
        </p:nvSpPr>
        <p:spPr>
          <a:xfrm>
            <a:off x="16445230" y="1256032"/>
            <a:ext cx="23514050" cy="26924320"/>
          </a:xfrm>
          <a:prstGeom prst="rect">
            <a:avLst/>
          </a:prstGeom>
        </p:spPr>
        <p:txBody>
          <a:bodyPr vert="horz" lIns="438912" tIns="219456" rIns="438912" bIns="219456"/>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03123" y="6601462"/>
            <a:ext cx="13838240" cy="21578890"/>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2082760"/>
            <a:ext cx="25237440" cy="2606995"/>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244525" y="2818765"/>
            <a:ext cx="25237440" cy="18928080"/>
          </a:xfrm>
          <a:prstGeom prst="rect">
            <a:avLst/>
          </a:prstGeom>
        </p:spPr>
        <p:txBody>
          <a:bodyPr vert="horz" lIns="438912" tIns="219456" rIns="438912" bIns="219456"/>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244525" y="24689755"/>
            <a:ext cx="25237440" cy="3702365"/>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9104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2193925" rtl="0" fontAlgn="base">
        <a:spcBef>
          <a:spcPct val="0"/>
        </a:spcBef>
        <a:spcAft>
          <a:spcPct val="0"/>
        </a:spcAft>
        <a:defRPr sz="21100" kern="1200">
          <a:solidFill>
            <a:schemeClr val="tx1"/>
          </a:solidFill>
          <a:latin typeface="+mj-lt"/>
          <a:ea typeface="+mj-ea"/>
          <a:cs typeface="+mj-cs"/>
        </a:defRPr>
      </a:lvl1pPr>
      <a:lvl2pPr algn="ctr" defTabSz="2193925" rtl="0" fontAlgn="base">
        <a:spcBef>
          <a:spcPct val="0"/>
        </a:spcBef>
        <a:spcAft>
          <a:spcPct val="0"/>
        </a:spcAft>
        <a:defRPr sz="21100">
          <a:solidFill>
            <a:schemeClr val="tx1"/>
          </a:solidFill>
          <a:latin typeface="Calibri" pitchFamily="34" charset="0"/>
        </a:defRPr>
      </a:lvl2pPr>
      <a:lvl3pPr algn="ctr" defTabSz="2193925" rtl="0" fontAlgn="base">
        <a:spcBef>
          <a:spcPct val="0"/>
        </a:spcBef>
        <a:spcAft>
          <a:spcPct val="0"/>
        </a:spcAft>
        <a:defRPr sz="21100">
          <a:solidFill>
            <a:schemeClr val="tx1"/>
          </a:solidFill>
          <a:latin typeface="Calibri" pitchFamily="34" charset="0"/>
        </a:defRPr>
      </a:lvl3pPr>
      <a:lvl4pPr algn="ctr" defTabSz="2193925" rtl="0" fontAlgn="base">
        <a:spcBef>
          <a:spcPct val="0"/>
        </a:spcBef>
        <a:spcAft>
          <a:spcPct val="0"/>
        </a:spcAft>
        <a:defRPr sz="21100">
          <a:solidFill>
            <a:schemeClr val="tx1"/>
          </a:solidFill>
          <a:latin typeface="Calibri" pitchFamily="34" charset="0"/>
        </a:defRPr>
      </a:lvl4pPr>
      <a:lvl5pPr algn="ctr" defTabSz="2193925" rtl="0" fontAlgn="base">
        <a:spcBef>
          <a:spcPct val="0"/>
        </a:spcBef>
        <a:spcAft>
          <a:spcPct val="0"/>
        </a:spcAft>
        <a:defRPr sz="21100">
          <a:solidFill>
            <a:schemeClr val="tx1"/>
          </a:solidFill>
          <a:latin typeface="Calibri" pitchFamily="34" charset="0"/>
        </a:defRPr>
      </a:lvl5pPr>
      <a:lvl6pPr marL="457200" algn="ctr" defTabSz="2193925" rtl="0" fontAlgn="base">
        <a:spcBef>
          <a:spcPct val="0"/>
        </a:spcBef>
        <a:spcAft>
          <a:spcPct val="0"/>
        </a:spcAft>
        <a:defRPr sz="21100">
          <a:solidFill>
            <a:schemeClr val="tx1"/>
          </a:solidFill>
          <a:latin typeface="Calibri" pitchFamily="34" charset="0"/>
        </a:defRPr>
      </a:lvl6pPr>
      <a:lvl7pPr marL="914400" algn="ctr" defTabSz="2193925" rtl="0" fontAlgn="base">
        <a:spcBef>
          <a:spcPct val="0"/>
        </a:spcBef>
        <a:spcAft>
          <a:spcPct val="0"/>
        </a:spcAft>
        <a:defRPr sz="21100">
          <a:solidFill>
            <a:schemeClr val="tx1"/>
          </a:solidFill>
          <a:latin typeface="Calibri" pitchFamily="34" charset="0"/>
        </a:defRPr>
      </a:lvl7pPr>
      <a:lvl8pPr marL="1371600" algn="ctr" defTabSz="2193925" rtl="0" fontAlgn="base">
        <a:spcBef>
          <a:spcPct val="0"/>
        </a:spcBef>
        <a:spcAft>
          <a:spcPct val="0"/>
        </a:spcAft>
        <a:defRPr sz="21100">
          <a:solidFill>
            <a:schemeClr val="tx1"/>
          </a:solidFill>
          <a:latin typeface="Calibri" pitchFamily="34" charset="0"/>
        </a:defRPr>
      </a:lvl8pPr>
      <a:lvl9pPr marL="1828800" algn="ctr" defTabSz="2193925" rtl="0" fontAlgn="base">
        <a:spcBef>
          <a:spcPct val="0"/>
        </a:spcBef>
        <a:spcAft>
          <a:spcPct val="0"/>
        </a:spcAft>
        <a:defRPr sz="21100">
          <a:solidFill>
            <a:schemeClr val="tx1"/>
          </a:solidFill>
          <a:latin typeface="Calibri" pitchFamily="34" charset="0"/>
        </a:defRPr>
      </a:lvl9pPr>
    </p:titleStyle>
    <p:bodyStyle>
      <a:lvl1pPr marL="1644650" indent="-1644650" algn="l" defTabSz="2193925" rtl="0" fontAlgn="base">
        <a:spcBef>
          <a:spcPct val="20000"/>
        </a:spcBef>
        <a:spcAft>
          <a:spcPct val="0"/>
        </a:spcAft>
        <a:buFont typeface="Arial" charset="0"/>
        <a:buChar char="•"/>
        <a:defRPr sz="15400" kern="1200">
          <a:solidFill>
            <a:schemeClr val="tx1"/>
          </a:solidFill>
          <a:latin typeface="+mn-lt"/>
          <a:ea typeface="+mn-ea"/>
          <a:cs typeface="+mn-cs"/>
        </a:defRPr>
      </a:lvl1pPr>
      <a:lvl2pPr marL="3565525" indent="-1371600" algn="l" defTabSz="2193925" rtl="0" fontAlgn="base">
        <a:spcBef>
          <a:spcPct val="20000"/>
        </a:spcBef>
        <a:spcAft>
          <a:spcPct val="0"/>
        </a:spcAft>
        <a:buFont typeface="Arial" charset="0"/>
        <a:buChar char="–"/>
        <a:defRPr sz="13400" kern="1200">
          <a:solidFill>
            <a:schemeClr val="tx1"/>
          </a:solidFill>
          <a:latin typeface="+mn-lt"/>
          <a:ea typeface="+mn-ea"/>
          <a:cs typeface="+mn-cs"/>
        </a:defRPr>
      </a:lvl2pPr>
      <a:lvl3pPr marL="5486400" indent="-1096963" algn="l" defTabSz="2193925" rtl="0" fontAlgn="base">
        <a:spcBef>
          <a:spcPct val="20000"/>
        </a:spcBef>
        <a:spcAft>
          <a:spcPct val="0"/>
        </a:spcAft>
        <a:buFont typeface="Arial" charset="0"/>
        <a:buChar char="•"/>
        <a:defRPr sz="11500" kern="1200">
          <a:solidFill>
            <a:schemeClr val="tx1"/>
          </a:solidFill>
          <a:latin typeface="+mn-lt"/>
          <a:ea typeface="+mn-ea"/>
          <a:cs typeface="+mn-cs"/>
        </a:defRPr>
      </a:lvl3pPr>
      <a:lvl4pPr marL="7680325"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4pPr>
      <a:lvl5pPr marL="9874250"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ounded Rectangle 138">
            <a:extLst>
              <a:ext uri="{FF2B5EF4-FFF2-40B4-BE49-F238E27FC236}">
                <a16:creationId xmlns:a16="http://schemas.microsoft.com/office/drawing/2014/main" id="{14FB2DD8-C93A-4058-A3CD-1D03D1716D9D}"/>
              </a:ext>
            </a:extLst>
          </p:cNvPr>
          <p:cNvSpPr/>
          <p:nvPr/>
        </p:nvSpPr>
        <p:spPr>
          <a:xfrm>
            <a:off x="13929983" y="2673164"/>
            <a:ext cx="13191128" cy="11446895"/>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pic>
        <p:nvPicPr>
          <p:cNvPr id="19" name="Picture 18" descr="A close up of a pencil&#10;&#10;Description automatically generated">
            <a:extLst>
              <a:ext uri="{FF2B5EF4-FFF2-40B4-BE49-F238E27FC236}">
                <a16:creationId xmlns:a16="http://schemas.microsoft.com/office/drawing/2014/main" id="{876099AB-9F86-4527-952A-D5D941F3BD6C}"/>
              </a:ext>
            </a:extLst>
          </p:cNvPr>
          <p:cNvPicPr>
            <a:picLocks noChangeAspect="1"/>
          </p:cNvPicPr>
          <p:nvPr/>
        </p:nvPicPr>
        <p:blipFill rotWithShape="1">
          <a:blip r:embed="rId3"/>
          <a:srcRect l="7591" t="9429" r="8267" b="8261"/>
          <a:stretch/>
        </p:blipFill>
        <p:spPr>
          <a:xfrm>
            <a:off x="14972560" y="3730215"/>
            <a:ext cx="10996601" cy="10173691"/>
          </a:xfrm>
          <a:prstGeom prst="rect">
            <a:avLst/>
          </a:prstGeom>
        </p:spPr>
      </p:pic>
      <p:sp>
        <p:nvSpPr>
          <p:cNvPr id="145" name="Rounded Rectangle 144"/>
          <p:cNvSpPr/>
          <p:nvPr/>
        </p:nvSpPr>
        <p:spPr>
          <a:xfrm>
            <a:off x="13987887" y="14356663"/>
            <a:ext cx="12771784" cy="15986958"/>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dirty="0">
              <a:solidFill>
                <a:srgbClr val="0080FF"/>
              </a:solidFill>
              <a:latin typeface="Arial" pitchFamily="34" charset="0"/>
              <a:cs typeface="Arial" pitchFamily="34" charset="0"/>
            </a:endParaRPr>
          </a:p>
        </p:txBody>
      </p:sp>
      <p:sp>
        <p:nvSpPr>
          <p:cNvPr id="103" name="Rounded Rectangle 102"/>
          <p:cNvSpPr/>
          <p:nvPr/>
        </p:nvSpPr>
        <p:spPr>
          <a:xfrm>
            <a:off x="27394641" y="2438400"/>
            <a:ext cx="14380687" cy="1577390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52" name="Rounded Rectangle 51"/>
          <p:cNvSpPr/>
          <p:nvPr/>
        </p:nvSpPr>
        <p:spPr>
          <a:xfrm>
            <a:off x="228599" y="17373600"/>
            <a:ext cx="13499482" cy="5329211"/>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itchFamily="34" charset="0"/>
              <a:cs typeface="Arial" pitchFamily="34" charset="0"/>
            </a:endParaRPr>
          </a:p>
        </p:txBody>
      </p:sp>
      <p:sp>
        <p:nvSpPr>
          <p:cNvPr id="4" name="Rectangle 2"/>
          <p:cNvSpPr txBox="1">
            <a:spLocks noChangeArrowheads="1"/>
          </p:cNvSpPr>
          <p:nvPr/>
        </p:nvSpPr>
        <p:spPr bwMode="auto">
          <a:xfrm>
            <a:off x="276640" y="-5693"/>
            <a:ext cx="26671716" cy="3018820"/>
          </a:xfrm>
          <a:prstGeom prst="rect">
            <a:avLst/>
          </a:prstGeom>
          <a:noFill/>
          <a:ln w="9525">
            <a:noFill/>
            <a:miter lim="800000"/>
            <a:headEnd/>
            <a:tailEnd/>
          </a:ln>
        </p:spPr>
        <p:txBody>
          <a:bodyPr lIns="369484" tIns="184741" rIns="369484" bIns="184741" anchor="ctr"/>
          <a:lstStyle/>
          <a:p>
            <a:pPr defTabSz="3694113">
              <a:defRPr/>
            </a:pPr>
            <a:r>
              <a:rPr lang="en-US" sz="4800" kern="0" dirty="0">
                <a:solidFill>
                  <a:schemeClr val="bg1"/>
                </a:solidFill>
                <a:latin typeface="Arial Black"/>
                <a:ea typeface="+mj-ea"/>
                <a:cs typeface="Arial Black"/>
              </a:rPr>
              <a:t>Relations are not Always Beneficial: The Effect of Associative Direction on Judgments of Learning</a:t>
            </a:r>
          </a:p>
          <a:p>
            <a:pPr defTabSz="3694113">
              <a:defRPr/>
            </a:pPr>
            <a:endParaRPr lang="en-US" sz="1500" kern="0" dirty="0">
              <a:solidFill>
                <a:schemeClr val="bg1"/>
              </a:solidFill>
              <a:latin typeface="Arial Black"/>
              <a:ea typeface="+mj-ea"/>
              <a:cs typeface="Arial Black"/>
            </a:endParaRPr>
          </a:p>
          <a:p>
            <a:pPr defTabSz="3694113">
              <a:defRPr/>
            </a:pPr>
            <a:r>
              <a:rPr lang="en-US" sz="3500" kern="0" dirty="0">
                <a:solidFill>
                  <a:schemeClr val="bg1"/>
                </a:solidFill>
                <a:latin typeface="Arial Black" panose="020B0A04020102020204" pitchFamily="34" charset="0"/>
                <a:ea typeface="+mj-ea"/>
                <a:cs typeface="Arial" pitchFamily="34" charset="0"/>
              </a:rPr>
              <a:t>Nicholas P. Maxwell &amp; Mark J. Huff</a:t>
            </a:r>
            <a:endParaRPr lang="en-US" sz="3500" i="1" kern="0" dirty="0">
              <a:solidFill>
                <a:schemeClr val="bg1"/>
              </a:solidFill>
              <a:latin typeface="Arial Black" panose="020B0A04020102020204" pitchFamily="34" charset="0"/>
              <a:ea typeface="+mj-ea"/>
              <a:cs typeface="Arial" pitchFamily="34" charset="0"/>
            </a:endParaRPr>
          </a:p>
        </p:txBody>
      </p:sp>
      <p:sp>
        <p:nvSpPr>
          <p:cNvPr id="5" name="Rounded Rectangle 4"/>
          <p:cNvSpPr/>
          <p:nvPr/>
        </p:nvSpPr>
        <p:spPr>
          <a:xfrm>
            <a:off x="198790" y="2673166"/>
            <a:ext cx="13364810" cy="14557620"/>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8" name="Rounded Rectangle 17"/>
          <p:cNvSpPr/>
          <p:nvPr/>
        </p:nvSpPr>
        <p:spPr>
          <a:xfrm>
            <a:off x="27121111" y="18435433"/>
            <a:ext cx="14742500" cy="12875623"/>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3" name="Text Box 4"/>
          <p:cNvSpPr txBox="1">
            <a:spLocks noChangeArrowheads="1"/>
          </p:cNvSpPr>
          <p:nvPr/>
        </p:nvSpPr>
        <p:spPr bwMode="auto">
          <a:xfrm>
            <a:off x="607428" y="2894632"/>
            <a:ext cx="12656560" cy="14292947"/>
          </a:xfrm>
          <a:prstGeom prst="rect">
            <a:avLst/>
          </a:prstGeom>
          <a:noFill/>
          <a:ln w="9525">
            <a:noFill/>
            <a:miter lim="800000"/>
            <a:headEnd/>
            <a:tailEnd/>
          </a:ln>
        </p:spPr>
        <p:txBody>
          <a:bodyPr lIns="170682" tIns="67367" rIns="170682" bIns="67367"/>
          <a:lstStyle/>
          <a:p>
            <a:pPr algn="ctr" defTabSz="1347788" eaLnBrk="0" hangingPunct="0"/>
            <a:r>
              <a:rPr lang="en-US" sz="4800" b="1" dirty="0">
                <a:solidFill>
                  <a:srgbClr val="0000FF"/>
                </a:solidFill>
              </a:rPr>
              <a:t>Introduction</a:t>
            </a:r>
          </a:p>
          <a:p>
            <a:pPr defTabSz="1347788">
              <a:spcAft>
                <a:spcPts val="1000"/>
              </a:spcAft>
            </a:pPr>
            <a:endParaRPr lang="en-US" sz="200" dirty="0">
              <a:solidFill>
                <a:srgbClr val="000090"/>
              </a:solidFill>
              <a:latin typeface="Calibri" pitchFamily="34" charset="0"/>
              <a:ea typeface="Calibri" pitchFamily="34" charset="0"/>
              <a:cs typeface="Times New Roman" pitchFamily="18" charset="0"/>
            </a:endParaRPr>
          </a:p>
          <a:p>
            <a:pPr defTabSz="1347788">
              <a:spcAft>
                <a:spcPts val="0"/>
              </a:spcAft>
            </a:pPr>
            <a:r>
              <a:rPr lang="en-US" sz="3200" dirty="0">
                <a:solidFill>
                  <a:srgbClr val="000090"/>
                </a:solidFill>
                <a:latin typeface="Calibri" pitchFamily="34" charset="0"/>
                <a:ea typeface="Calibri" pitchFamily="34" charset="0"/>
                <a:cs typeface="Times New Roman" pitchFamily="18" charset="0"/>
              </a:rPr>
              <a:t>Examining the relationship between one’s predicted and actual memory performance is a primary goal of metamemory researchers. A common method for examining this relationship is instructing participants to provide judgments of learning (JOLs) in which participants rate the probability that they will be able to later recall a target word from a studied cue-target pair (e.g., bank-interest). </a:t>
            </a:r>
          </a:p>
          <a:p>
            <a:pPr defTabSz="1347788">
              <a:spcAft>
                <a:spcPts val="0"/>
              </a:spcAft>
            </a:pPr>
            <a:endParaRPr lang="en-US" sz="2000" dirty="0">
              <a:solidFill>
                <a:srgbClr val="000090"/>
              </a:solidFill>
              <a:latin typeface="Calibri" pitchFamily="34" charset="0"/>
              <a:ea typeface="Calibri" pitchFamily="34" charset="0"/>
              <a:cs typeface="Times New Roman" pitchFamily="18" charset="0"/>
            </a:endParaRPr>
          </a:p>
          <a:p>
            <a:pPr defTabSz="1347788">
              <a:spcAft>
                <a:spcPts val="0"/>
              </a:spcAft>
            </a:pPr>
            <a:r>
              <a:rPr lang="en-US" sz="3200" dirty="0">
                <a:solidFill>
                  <a:srgbClr val="000090"/>
                </a:solidFill>
                <a:latin typeface="Calibri" pitchFamily="34" charset="0"/>
                <a:ea typeface="Calibri" pitchFamily="34" charset="0"/>
                <a:cs typeface="Times New Roman" pitchFamily="18" charset="0"/>
              </a:rPr>
              <a:t>JOL accuracy is sensitive to the strength and direction of association between the cue-target pairs. </a:t>
            </a:r>
            <a:r>
              <a:rPr lang="en-US" sz="3200" dirty="0" err="1">
                <a:solidFill>
                  <a:srgbClr val="000090"/>
                </a:solidFill>
                <a:latin typeface="Calibri" pitchFamily="34" charset="0"/>
                <a:ea typeface="Calibri" pitchFamily="34" charset="0"/>
                <a:cs typeface="Times New Roman" pitchFamily="18" charset="0"/>
              </a:rPr>
              <a:t>Koriat</a:t>
            </a:r>
            <a:r>
              <a:rPr lang="en-US" sz="3200" dirty="0">
                <a:solidFill>
                  <a:srgbClr val="000090"/>
                </a:solidFill>
                <a:latin typeface="Calibri" pitchFamily="34" charset="0"/>
                <a:ea typeface="Calibri" pitchFamily="34" charset="0"/>
                <a:cs typeface="Times New Roman" pitchFamily="18" charset="0"/>
              </a:rPr>
              <a:t> and Bjork (2005) showed that when forward associates are studied (e.g., red-hot), JOLs are calibrated to later recall accuracy. However, an </a:t>
            </a:r>
            <a:r>
              <a:rPr lang="en-US" sz="3200" b="1" i="1" dirty="0">
                <a:solidFill>
                  <a:srgbClr val="000090"/>
                </a:solidFill>
                <a:latin typeface="Calibri" pitchFamily="34" charset="0"/>
                <a:ea typeface="Calibri" pitchFamily="34" charset="0"/>
                <a:cs typeface="Times New Roman" pitchFamily="18" charset="0"/>
              </a:rPr>
              <a:t>illusion of competence</a:t>
            </a:r>
            <a:r>
              <a:rPr lang="en-US" sz="3200" b="1" dirty="0">
                <a:solidFill>
                  <a:srgbClr val="000090"/>
                </a:solidFill>
                <a:latin typeface="Calibri" pitchFamily="34" charset="0"/>
                <a:ea typeface="Calibri" pitchFamily="34" charset="0"/>
                <a:cs typeface="Times New Roman" pitchFamily="18" charset="0"/>
              </a:rPr>
              <a:t> </a:t>
            </a:r>
            <a:r>
              <a:rPr lang="en-US" sz="3200" dirty="0">
                <a:solidFill>
                  <a:srgbClr val="000090"/>
                </a:solidFill>
                <a:latin typeface="Calibri" pitchFamily="34" charset="0"/>
                <a:ea typeface="Calibri" pitchFamily="34" charset="0"/>
                <a:cs typeface="Times New Roman" pitchFamily="18" charset="0"/>
              </a:rPr>
              <a:t>was found for backward associates (e.g., hot-red) in which JOL estimates exceeded later cued recall—a pattern that extends to identical pairs (Castel, et al., 2007). </a:t>
            </a:r>
            <a:endParaRPr lang="en-US" sz="500" dirty="0">
              <a:solidFill>
                <a:srgbClr val="000090"/>
              </a:solidFill>
              <a:latin typeface="Calibri" pitchFamily="34" charset="0"/>
              <a:ea typeface="Calibri" pitchFamily="34" charset="0"/>
              <a:cs typeface="Times New Roman" pitchFamily="18" charset="0"/>
            </a:endParaRPr>
          </a:p>
          <a:p>
            <a:pPr defTabSz="1347788">
              <a:spcAft>
                <a:spcPts val="0"/>
              </a:spcAft>
            </a:pPr>
            <a:endParaRPr lang="en-US" sz="2000" dirty="0">
              <a:solidFill>
                <a:srgbClr val="000090"/>
              </a:solidFill>
              <a:latin typeface="Calibri" pitchFamily="34" charset="0"/>
              <a:ea typeface="Calibri" pitchFamily="34" charset="0"/>
              <a:cs typeface="Times New Roman" pitchFamily="18" charset="0"/>
            </a:endParaRPr>
          </a:p>
          <a:p>
            <a:pPr defTabSz="1347788">
              <a:spcAft>
                <a:spcPts val="0"/>
              </a:spcAft>
            </a:pPr>
            <a:r>
              <a:rPr lang="en-US" sz="3200" dirty="0">
                <a:solidFill>
                  <a:srgbClr val="000090"/>
                </a:solidFill>
                <a:latin typeface="Calibri" pitchFamily="34" charset="0"/>
                <a:ea typeface="Calibri" pitchFamily="34" charset="0"/>
                <a:cs typeface="Times New Roman" pitchFamily="18" charset="0"/>
              </a:rPr>
              <a:t>The present study builds upon previous findings by comparing asymmetric forward and backward associates to symmetrical associates (e.g., on-off) and unrelated pairs (e.g., cat-pencil) to more closely test the role of associative direction on JOLs and cued-recall accuracy. Additionally, we provide calibration plots, which plot JOL ratings as a function of recall accuracy to determine whether the calibration between JOLs and recall depends upon the relative JOL rating that is provided.</a:t>
            </a:r>
          </a:p>
          <a:p>
            <a:pPr defTabSz="1347788">
              <a:spcAft>
                <a:spcPts val="0"/>
              </a:spcAft>
            </a:pPr>
            <a:endParaRPr lang="en-US" sz="2000" dirty="0">
              <a:solidFill>
                <a:srgbClr val="000090"/>
              </a:solidFill>
              <a:latin typeface="Calibri" pitchFamily="34" charset="0"/>
              <a:ea typeface="Calibri" pitchFamily="34" charset="0"/>
              <a:cs typeface="Times New Roman" pitchFamily="18" charset="0"/>
            </a:endParaRPr>
          </a:p>
          <a:p>
            <a:pPr defTabSz="1347788">
              <a:spcAft>
                <a:spcPts val="0"/>
              </a:spcAft>
            </a:pPr>
            <a:r>
              <a:rPr lang="en-US" sz="1000" dirty="0">
                <a:solidFill>
                  <a:srgbClr val="000090"/>
                </a:solidFill>
                <a:latin typeface="Calibri" pitchFamily="34" charset="0"/>
                <a:ea typeface="Calibri" pitchFamily="34" charset="0"/>
                <a:cs typeface="Times New Roman" pitchFamily="18" charset="0"/>
              </a:rPr>
              <a:t> </a:t>
            </a:r>
            <a:r>
              <a:rPr lang="en-US" sz="3200" dirty="0">
                <a:solidFill>
                  <a:srgbClr val="000090"/>
                </a:solidFill>
                <a:latin typeface="Calibri" pitchFamily="34" charset="0"/>
                <a:ea typeface="Calibri" pitchFamily="34" charset="0"/>
                <a:cs typeface="Times New Roman" pitchFamily="18" charset="0"/>
              </a:rPr>
              <a:t>In Experiment 1, participants made concurrent JOLs at study. Experiment 2 used a 5s study/JOL deadline to limit encoding duration. Experiment 3 used a standard immediate JOL manipulation in which JOLs were elicited immediately following study. Finally, Experiment 4 employed a delayed JOL task in which participants solved arithmetic problems in between pair study and when judgments were elicited. </a:t>
            </a:r>
            <a:endParaRPr lang="en-US" sz="1400" dirty="0">
              <a:solidFill>
                <a:srgbClr val="000090"/>
              </a:solidFill>
              <a:latin typeface="Calibri" pitchFamily="34" charset="0"/>
              <a:ea typeface="Calibri" pitchFamily="34" charset="0"/>
              <a:cs typeface="Times New Roman" pitchFamily="18" charset="0"/>
            </a:endParaRPr>
          </a:p>
        </p:txBody>
      </p:sp>
      <p:sp>
        <p:nvSpPr>
          <p:cNvPr id="15368" name="TextBox 24"/>
          <p:cNvSpPr txBox="1">
            <a:spLocks noChangeArrowheads="1"/>
          </p:cNvSpPr>
          <p:nvPr/>
        </p:nvSpPr>
        <p:spPr bwMode="auto">
          <a:xfrm>
            <a:off x="1492929" y="17449800"/>
            <a:ext cx="10617200" cy="1508105"/>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Materials</a:t>
            </a:r>
          </a:p>
          <a:p>
            <a:pPr algn="ctr" defTabSz="1347788" eaLnBrk="0" hangingPunct="0"/>
            <a:endParaRPr lang="en-US" sz="4400" b="1" dirty="0">
              <a:solidFill>
                <a:srgbClr val="0000FF"/>
              </a:solidFill>
            </a:endParaRPr>
          </a:p>
        </p:txBody>
      </p:sp>
      <p:sp>
        <p:nvSpPr>
          <p:cNvPr id="54" name="Text Box 4"/>
          <p:cNvSpPr txBox="1">
            <a:spLocks noChangeArrowheads="1"/>
          </p:cNvSpPr>
          <p:nvPr/>
        </p:nvSpPr>
        <p:spPr bwMode="auto">
          <a:xfrm>
            <a:off x="27571411" y="18534102"/>
            <a:ext cx="14033789" cy="10887430"/>
          </a:xfrm>
          <a:prstGeom prst="rect">
            <a:avLst/>
          </a:prstGeom>
          <a:noFill/>
          <a:ln w="9525">
            <a:noFill/>
            <a:miter lim="800000"/>
            <a:headEnd/>
            <a:tailEnd/>
          </a:ln>
        </p:spPr>
        <p:txBody>
          <a:bodyPr lIns="170682" tIns="67367" rIns="170682" bIns="67367"/>
          <a:lstStyle/>
          <a:p>
            <a:pPr algn="ctr" defTabSz="1347788" eaLnBrk="0" hangingPunct="0"/>
            <a:r>
              <a:rPr lang="en-US" sz="4800" b="1" dirty="0">
                <a:solidFill>
                  <a:srgbClr val="0000FF"/>
                </a:solidFill>
              </a:rPr>
              <a:t>Conclusions</a:t>
            </a:r>
          </a:p>
          <a:p>
            <a:pPr defTabSz="1347788">
              <a:spcAft>
                <a:spcPts val="1000"/>
              </a:spcAft>
            </a:pPr>
            <a:r>
              <a:rPr lang="en-US" sz="2800" dirty="0">
                <a:solidFill>
                  <a:srgbClr val="000090"/>
                </a:solidFill>
                <a:latin typeface="+mn-lt"/>
              </a:rPr>
              <a:t>Consistent patterns emerged across the four experiments. For backwards pairs, JOLs ratings exceeded later recall rates—an illusion of competence. A similar illusion pattern was found for symmetrical and unrelated pairs, though at a reduced magnitude. Forward pairs, in contrast, were well calibrated, with JOLs closely estimating later recall rates. Calibration plots indicated that JOL overconfidence similarly differed across pair types. Symmetrical and forward overconfidence rates only occurred at relatively high JOL ratings (80% or greater), whereas backward and unrelated pairs showed recall overconfidence at much lower JOL ratings.</a:t>
            </a:r>
          </a:p>
          <a:p>
            <a:pPr defTabSz="1347788">
              <a:spcAft>
                <a:spcPts val="1000"/>
              </a:spcAft>
            </a:pPr>
            <a:r>
              <a:rPr lang="en-US" sz="2800" b="1" dirty="0">
                <a:solidFill>
                  <a:srgbClr val="000090"/>
                </a:solidFill>
                <a:latin typeface="+mn-lt"/>
              </a:rPr>
              <a:t>Experiment 2 </a:t>
            </a:r>
            <a:r>
              <a:rPr lang="en-US" sz="2800" dirty="0">
                <a:solidFill>
                  <a:srgbClr val="000090"/>
                </a:solidFill>
                <a:latin typeface="+mn-lt"/>
              </a:rPr>
              <a:t>examined whether including a deadline for study and JOL ratings would affect JOL/Recall calibration. It was expected that less time spent at encoding should result in fewer items correctly recalled (increasing the illusion of competence). This pattern was not in evidence. Thus, the effectiveness of forward cues in aiding target </a:t>
            </a:r>
            <a:r>
              <a:rPr lang="en-US" sz="2800">
                <a:solidFill>
                  <a:srgbClr val="000090"/>
                </a:solidFill>
                <a:latin typeface="+mn-lt"/>
              </a:rPr>
              <a:t>retrieval makes </a:t>
            </a:r>
            <a:r>
              <a:rPr lang="en-US" sz="2800" dirty="0">
                <a:solidFill>
                  <a:srgbClr val="000090"/>
                </a:solidFill>
                <a:latin typeface="+mn-lt"/>
              </a:rPr>
              <a:t>them resistant to illusions of competence, even with limited time to provide JOLs. </a:t>
            </a:r>
            <a:r>
              <a:rPr lang="en-US" sz="2800" b="1" dirty="0">
                <a:solidFill>
                  <a:srgbClr val="000090"/>
                </a:solidFill>
                <a:latin typeface="+mn-lt"/>
              </a:rPr>
              <a:t>Experiment 3 </a:t>
            </a:r>
            <a:r>
              <a:rPr lang="en-US" sz="2800" dirty="0">
                <a:solidFill>
                  <a:srgbClr val="000090"/>
                </a:solidFill>
                <a:latin typeface="+mn-lt"/>
              </a:rPr>
              <a:t>showed that pair effects on calibration extend to a standard immediate JOL task. Finally, </a:t>
            </a:r>
            <a:r>
              <a:rPr lang="en-US" sz="2800" b="1" dirty="0">
                <a:solidFill>
                  <a:srgbClr val="000090"/>
                </a:solidFill>
                <a:latin typeface="+mn-lt"/>
              </a:rPr>
              <a:t>Experiment 4 </a:t>
            </a:r>
            <a:r>
              <a:rPr lang="en-US" sz="2800" dirty="0">
                <a:solidFill>
                  <a:srgbClr val="000090"/>
                </a:solidFill>
                <a:latin typeface="+mn-lt"/>
              </a:rPr>
              <a:t>tested whether a delayed JOL manipulation would reduce the illusion of competence by resulting in greater calibration between JOL ratings and recall. It was expected that making JOLs after a delay involving a working memory taxing distractor would improve calibration (e.g., </a:t>
            </a:r>
            <a:r>
              <a:rPr lang="en-US" sz="2800" dirty="0" err="1">
                <a:solidFill>
                  <a:srgbClr val="000090"/>
                </a:solidFill>
                <a:latin typeface="+mn-lt"/>
              </a:rPr>
              <a:t>Dunlosky</a:t>
            </a:r>
            <a:r>
              <a:rPr lang="en-US" sz="2800" dirty="0">
                <a:solidFill>
                  <a:srgbClr val="000090"/>
                </a:solidFill>
                <a:latin typeface="+mn-lt"/>
              </a:rPr>
              <a:t> &amp; Nelson, 1994). However, the illusion of competence persisted. Future work should evaluate other means to improve JOL/recall accuracy calibration by training participants about how backward associates can mislead memory estimates.</a:t>
            </a:r>
          </a:p>
          <a:p>
            <a:pPr defTabSz="1347788"/>
            <a:r>
              <a:rPr lang="en-US" sz="2800" dirty="0">
                <a:solidFill>
                  <a:srgbClr val="000090"/>
                </a:solidFill>
                <a:latin typeface="+mn-lt"/>
              </a:rPr>
              <a:t>Our analyses improve upon existing work by assessing the relationship between JOLs and accuracy. Our experiments carefully controlled for potential item effects that may have contributed to memory/JOL effects in previous studies. Additionally, our study included symmetrical pairs, a novel comparison, that were equated to backward and forward pairs on lexical and semantic characteristics. Calibration for symmetrical pairs was in between calibration for forward and backward pairs. Thus, the effectiveness for the cue in eliciting the target in the forward direction is critical for high JOL/recall calibration.</a:t>
            </a:r>
            <a:endParaRPr lang="en-US" sz="1400" dirty="0">
              <a:solidFill>
                <a:srgbClr val="000090"/>
              </a:solidFill>
              <a:latin typeface="+mn-lt"/>
            </a:endParaRPr>
          </a:p>
          <a:p>
            <a:pPr defTabSz="1347788"/>
            <a:endParaRPr lang="en-US" sz="1400" b="1" dirty="0">
              <a:solidFill>
                <a:srgbClr val="0000FF"/>
              </a:solidFill>
            </a:endParaRPr>
          </a:p>
          <a:p>
            <a:pPr defTabSz="1347788" eaLnBrk="0" hangingPunct="0"/>
            <a:endParaRPr lang="en-US" sz="800" dirty="0">
              <a:solidFill>
                <a:srgbClr val="000090"/>
              </a:solidFill>
            </a:endParaRPr>
          </a:p>
          <a:p>
            <a:pPr defTabSz="1347788" eaLnBrk="0" hangingPunct="0"/>
            <a:endParaRPr lang="en-US" sz="6000" dirty="0">
              <a:solidFill>
                <a:srgbClr val="000090"/>
              </a:solidFill>
            </a:endParaRPr>
          </a:p>
        </p:txBody>
      </p:sp>
      <p:sp>
        <p:nvSpPr>
          <p:cNvPr id="15375" name="AutoShape 4"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6" name="AutoShape 6"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7" name="AutoShape 8"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8" name="AutoShape 10"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39" name="Rounded Rectangle 138"/>
          <p:cNvSpPr/>
          <p:nvPr/>
        </p:nvSpPr>
        <p:spPr>
          <a:xfrm>
            <a:off x="261637" y="22871106"/>
            <a:ext cx="13364810" cy="8502027"/>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40" name="TextBox 24"/>
          <p:cNvSpPr txBox="1">
            <a:spLocks noChangeArrowheads="1"/>
          </p:cNvSpPr>
          <p:nvPr/>
        </p:nvSpPr>
        <p:spPr bwMode="auto">
          <a:xfrm>
            <a:off x="1371600" y="23012400"/>
            <a:ext cx="10617200" cy="1508105"/>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General Method</a:t>
            </a:r>
          </a:p>
          <a:p>
            <a:pPr algn="ctr" defTabSz="1347788" eaLnBrk="0" hangingPunct="0"/>
            <a:endParaRPr lang="en-US" sz="4400" b="1" dirty="0">
              <a:solidFill>
                <a:srgbClr val="0000FF"/>
              </a:solidFill>
            </a:endParaRPr>
          </a:p>
        </p:txBody>
      </p:sp>
      <p:sp>
        <p:nvSpPr>
          <p:cNvPr id="131" name="Rounded Rectangle 130"/>
          <p:cNvSpPr/>
          <p:nvPr/>
        </p:nvSpPr>
        <p:spPr>
          <a:xfrm>
            <a:off x="13838590" y="30482079"/>
            <a:ext cx="13703919" cy="9165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r>
              <a:rPr lang="en-US" sz="2800" dirty="0">
                <a:solidFill>
                  <a:schemeClr val="tx1"/>
                </a:solidFill>
                <a:latin typeface="+mj-lt"/>
                <a:cs typeface="Arial" pitchFamily="34" charset="0"/>
              </a:rPr>
              <a:t>Correspondence can be addressed to nicholas.maxwell@usm.edu.  More info available at: https://osf.io/hvdma/</a:t>
            </a:r>
            <a:r>
              <a:rPr lang="en-US" sz="2800" dirty="0">
                <a:solidFill>
                  <a:schemeClr val="tx1"/>
                </a:solidFill>
              </a:rPr>
              <a:t>|www.macapsych.com</a:t>
            </a:r>
          </a:p>
        </p:txBody>
      </p:sp>
      <p:grpSp>
        <p:nvGrpSpPr>
          <p:cNvPr id="3" name="Group 2"/>
          <p:cNvGrpSpPr/>
          <p:nvPr/>
        </p:nvGrpSpPr>
        <p:grpSpPr>
          <a:xfrm>
            <a:off x="796807" y="23926800"/>
            <a:ext cx="12157192" cy="4672285"/>
            <a:chOff x="1494866" y="15949348"/>
            <a:chExt cx="10527565" cy="1881246"/>
          </a:xfrm>
        </p:grpSpPr>
        <p:sp>
          <p:nvSpPr>
            <p:cNvPr id="88" name="Rounded Rectangle 87"/>
            <p:cNvSpPr/>
            <p:nvPr/>
          </p:nvSpPr>
          <p:spPr>
            <a:xfrm>
              <a:off x="1494866" y="15949348"/>
              <a:ext cx="3467100" cy="1881246"/>
            </a:xfrm>
            <a:prstGeom prst="roundRect">
              <a:avLst/>
            </a:prstGeom>
            <a:solidFill>
              <a:srgbClr val="09104F"/>
            </a:solidFill>
            <a:ln w="76200">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u="sng" dirty="0"/>
                <a:t>Study/JOL:</a:t>
              </a:r>
            </a:p>
            <a:p>
              <a:pPr algn="ctr"/>
              <a:r>
                <a:rPr lang="en-US" sz="3200" b="1" dirty="0"/>
                <a:t>JOL Ratings </a:t>
              </a:r>
            </a:p>
            <a:p>
              <a:pPr algn="ctr"/>
              <a:r>
                <a:rPr lang="en-US" sz="3200" b="1" dirty="0"/>
                <a:t>(0-100 Scale)</a:t>
              </a:r>
            </a:p>
            <a:p>
              <a:pPr algn="ctr"/>
              <a:endParaRPr lang="en-US" sz="1200" b="1" u="sng" dirty="0"/>
            </a:p>
            <a:p>
              <a:pPr algn="ctr"/>
              <a:r>
                <a:rPr lang="en-US" sz="3200" b="1" dirty="0"/>
                <a:t>Forward, Backward, Unrelated, and Symmetrical Pairs</a:t>
              </a:r>
            </a:p>
          </p:txBody>
        </p:sp>
        <p:sp>
          <p:nvSpPr>
            <p:cNvPr id="89" name="Rounded Rectangle 88"/>
            <p:cNvSpPr/>
            <p:nvPr/>
          </p:nvSpPr>
          <p:spPr>
            <a:xfrm>
              <a:off x="5658248" y="15982573"/>
              <a:ext cx="2537015" cy="1838325"/>
            </a:xfrm>
            <a:prstGeom prst="roundRect">
              <a:avLst/>
            </a:prstGeom>
            <a:solidFill>
              <a:srgbClr val="09104F"/>
            </a:solidFill>
            <a:ln w="76200">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u="sng" dirty="0"/>
            </a:p>
            <a:p>
              <a:pPr algn="ctr"/>
              <a:endParaRPr lang="en-US" sz="1200" b="1" u="sng" dirty="0"/>
            </a:p>
          </p:txBody>
        </p:sp>
        <p:sp>
          <p:nvSpPr>
            <p:cNvPr id="90" name="Rounded Rectangle 89"/>
            <p:cNvSpPr/>
            <p:nvPr/>
          </p:nvSpPr>
          <p:spPr>
            <a:xfrm>
              <a:off x="8867681" y="15980031"/>
              <a:ext cx="3154750" cy="1838325"/>
            </a:xfrm>
            <a:prstGeom prst="roundRect">
              <a:avLst/>
            </a:prstGeom>
            <a:solidFill>
              <a:srgbClr val="09104F"/>
            </a:solidFill>
            <a:ln w="76200">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u="sng" dirty="0"/>
                <a:t>Test:</a:t>
              </a:r>
            </a:p>
            <a:p>
              <a:pPr algn="ctr"/>
              <a:endParaRPr lang="en-US" sz="1000" b="1" u="sng" dirty="0"/>
            </a:p>
            <a:p>
              <a:pPr algn="ctr"/>
              <a:r>
                <a:rPr lang="en-US" sz="4000" b="1" dirty="0"/>
                <a:t>Cued-Recall</a:t>
              </a:r>
            </a:p>
            <a:p>
              <a:pPr algn="ctr"/>
              <a:endParaRPr lang="en-US" sz="2000" b="1" dirty="0"/>
            </a:p>
          </p:txBody>
        </p:sp>
      </p:grpSp>
      <p:sp>
        <p:nvSpPr>
          <p:cNvPr id="16" name="TextBox 15">
            <a:extLst>
              <a:ext uri="{FF2B5EF4-FFF2-40B4-BE49-F238E27FC236}">
                <a16:creationId xmlns:a16="http://schemas.microsoft.com/office/drawing/2014/main" id="{3C5EC5DF-A9A9-470A-8618-AC250CB99FE3}"/>
              </a:ext>
            </a:extLst>
          </p:cNvPr>
          <p:cNvSpPr txBox="1"/>
          <p:nvPr/>
        </p:nvSpPr>
        <p:spPr>
          <a:xfrm>
            <a:off x="5953869" y="25365174"/>
            <a:ext cx="2199531" cy="1446550"/>
          </a:xfrm>
          <a:prstGeom prst="rect">
            <a:avLst/>
          </a:prstGeom>
          <a:noFill/>
        </p:spPr>
        <p:txBody>
          <a:bodyPr wrap="square" rtlCol="0">
            <a:spAutoFit/>
          </a:bodyPr>
          <a:lstStyle/>
          <a:p>
            <a:pPr lvl="0" algn="ctr"/>
            <a:r>
              <a:rPr lang="en-US" sz="4400" b="1" dirty="0">
                <a:solidFill>
                  <a:prstClr val="white"/>
                </a:solidFill>
                <a:latin typeface="Calibri"/>
                <a:cs typeface="+mn-cs"/>
              </a:rPr>
              <a:t>Filler Task</a:t>
            </a:r>
            <a:endParaRPr lang="en-US" sz="4400" b="1" u="sng" dirty="0">
              <a:solidFill>
                <a:prstClr val="white"/>
              </a:solidFill>
              <a:latin typeface="Calibri"/>
              <a:cs typeface="+mn-cs"/>
            </a:endParaRPr>
          </a:p>
        </p:txBody>
      </p:sp>
      <p:sp>
        <p:nvSpPr>
          <p:cNvPr id="112" name="TextBox 24">
            <a:extLst>
              <a:ext uri="{FF2B5EF4-FFF2-40B4-BE49-F238E27FC236}">
                <a16:creationId xmlns:a16="http://schemas.microsoft.com/office/drawing/2014/main" id="{8B5AC808-2DBA-461C-B074-955314A9EF50}"/>
              </a:ext>
            </a:extLst>
          </p:cNvPr>
          <p:cNvSpPr txBox="1">
            <a:spLocks noChangeArrowheads="1"/>
          </p:cNvSpPr>
          <p:nvPr/>
        </p:nvSpPr>
        <p:spPr bwMode="auto">
          <a:xfrm>
            <a:off x="-941023" y="17907000"/>
            <a:ext cx="5651092" cy="3477875"/>
          </a:xfrm>
          <a:prstGeom prst="rect">
            <a:avLst/>
          </a:prstGeom>
          <a:noFill/>
          <a:ln w="9525">
            <a:noFill/>
            <a:miter lim="800000"/>
            <a:headEnd/>
            <a:tailEnd/>
          </a:ln>
        </p:spPr>
        <p:txBody>
          <a:bodyPr wrap="square">
            <a:spAutoFit/>
          </a:bodyPr>
          <a:lstStyle/>
          <a:p>
            <a:pPr algn="ctr" defTabSz="1347788" eaLnBrk="0" hangingPunct="0"/>
            <a:endParaRPr lang="en-US" sz="3600" b="1" u="sng" dirty="0">
              <a:solidFill>
                <a:srgbClr val="000090"/>
              </a:solidFill>
            </a:endParaRPr>
          </a:p>
          <a:p>
            <a:pPr algn="ctr" defTabSz="1347788" eaLnBrk="0" hangingPunct="0"/>
            <a:r>
              <a:rPr lang="en-US" sz="3000" b="1" u="sng" dirty="0">
                <a:solidFill>
                  <a:srgbClr val="000090"/>
                </a:solidFill>
              </a:rPr>
              <a:t>Forward Pairs</a:t>
            </a:r>
          </a:p>
          <a:p>
            <a:pPr algn="ctr" defTabSz="1347788" eaLnBrk="0" hangingPunct="0"/>
            <a:endParaRPr lang="en-US" sz="1000" dirty="0">
              <a:solidFill>
                <a:srgbClr val="000090"/>
              </a:solidFill>
            </a:endParaRPr>
          </a:p>
          <a:p>
            <a:pPr algn="ctr" defTabSz="1347788" eaLnBrk="0" hangingPunct="0"/>
            <a:r>
              <a:rPr lang="en-US" sz="2600" b="1" dirty="0">
                <a:solidFill>
                  <a:srgbClr val="0000FF"/>
                </a:solidFill>
              </a:rPr>
              <a:t>Wage – Money</a:t>
            </a:r>
          </a:p>
          <a:p>
            <a:pPr algn="ctr" defTabSz="1347788" eaLnBrk="0" hangingPunct="0"/>
            <a:r>
              <a:rPr lang="en-US" sz="2600" b="1" dirty="0">
                <a:solidFill>
                  <a:srgbClr val="0000FF"/>
                </a:solidFill>
              </a:rPr>
              <a:t>Editor – News</a:t>
            </a:r>
          </a:p>
          <a:p>
            <a:pPr algn="ctr" defTabSz="1347788" eaLnBrk="0" hangingPunct="0"/>
            <a:r>
              <a:rPr lang="en-US" sz="2600" b="1" dirty="0">
                <a:solidFill>
                  <a:srgbClr val="0000FF"/>
                </a:solidFill>
              </a:rPr>
              <a:t>Way – Out</a:t>
            </a:r>
          </a:p>
          <a:p>
            <a:pPr algn="ctr" defTabSz="1347788" eaLnBrk="0" hangingPunct="0"/>
            <a:r>
              <a:rPr lang="en-US" sz="2600" b="1" dirty="0">
                <a:solidFill>
                  <a:srgbClr val="0000FF"/>
                </a:solidFill>
              </a:rPr>
              <a:t>Credit – Card</a:t>
            </a:r>
          </a:p>
          <a:p>
            <a:pPr algn="ctr" defTabSz="1347788" eaLnBrk="0" hangingPunct="0"/>
            <a:endParaRPr lang="en-US" sz="3400" b="1" dirty="0">
              <a:solidFill>
                <a:srgbClr val="0000FF"/>
              </a:solidFill>
            </a:endParaRPr>
          </a:p>
        </p:txBody>
      </p:sp>
      <p:sp>
        <p:nvSpPr>
          <p:cNvPr id="113" name="TextBox 24">
            <a:extLst>
              <a:ext uri="{FF2B5EF4-FFF2-40B4-BE49-F238E27FC236}">
                <a16:creationId xmlns:a16="http://schemas.microsoft.com/office/drawing/2014/main" id="{921A2012-3E29-4297-8153-3BC26EBFC93F}"/>
              </a:ext>
            </a:extLst>
          </p:cNvPr>
          <p:cNvSpPr txBox="1">
            <a:spLocks noChangeArrowheads="1"/>
          </p:cNvSpPr>
          <p:nvPr/>
        </p:nvSpPr>
        <p:spPr bwMode="auto">
          <a:xfrm>
            <a:off x="2129036" y="17907000"/>
            <a:ext cx="5651092" cy="2862322"/>
          </a:xfrm>
          <a:prstGeom prst="rect">
            <a:avLst/>
          </a:prstGeom>
          <a:noFill/>
          <a:ln w="9525">
            <a:noFill/>
            <a:miter lim="800000"/>
            <a:headEnd/>
            <a:tailEnd/>
          </a:ln>
        </p:spPr>
        <p:txBody>
          <a:bodyPr wrap="square">
            <a:spAutoFit/>
          </a:bodyPr>
          <a:lstStyle/>
          <a:p>
            <a:pPr algn="ctr" defTabSz="1347788" eaLnBrk="0" hangingPunct="0"/>
            <a:endParaRPr lang="en-US" sz="3600" b="1" u="sng" dirty="0">
              <a:solidFill>
                <a:srgbClr val="000090"/>
              </a:solidFill>
            </a:endParaRPr>
          </a:p>
          <a:p>
            <a:pPr algn="ctr" defTabSz="1347788" eaLnBrk="0" hangingPunct="0"/>
            <a:r>
              <a:rPr lang="en-US" sz="3000" b="1" u="sng" dirty="0">
                <a:solidFill>
                  <a:srgbClr val="000090"/>
                </a:solidFill>
              </a:rPr>
              <a:t>Backward Pairs</a:t>
            </a:r>
          </a:p>
          <a:p>
            <a:pPr algn="ctr" defTabSz="1347788" eaLnBrk="0" hangingPunct="0"/>
            <a:endParaRPr lang="en-US" sz="1000" b="1" dirty="0">
              <a:solidFill>
                <a:srgbClr val="0000FF"/>
              </a:solidFill>
            </a:endParaRPr>
          </a:p>
          <a:p>
            <a:pPr algn="ctr" defTabSz="1347788" eaLnBrk="0" hangingPunct="0"/>
            <a:r>
              <a:rPr lang="en-US" sz="2600" b="1" dirty="0">
                <a:solidFill>
                  <a:srgbClr val="0000FF"/>
                </a:solidFill>
              </a:rPr>
              <a:t>Money – Wage</a:t>
            </a:r>
          </a:p>
          <a:p>
            <a:pPr algn="ctr" defTabSz="1347788" eaLnBrk="0" hangingPunct="0"/>
            <a:r>
              <a:rPr lang="en-US" sz="2600" b="1" dirty="0">
                <a:solidFill>
                  <a:srgbClr val="0000FF"/>
                </a:solidFill>
              </a:rPr>
              <a:t>News – Editor</a:t>
            </a:r>
          </a:p>
          <a:p>
            <a:pPr algn="ctr" defTabSz="1347788" eaLnBrk="0" hangingPunct="0"/>
            <a:r>
              <a:rPr lang="en-US" sz="2600" b="1" dirty="0">
                <a:solidFill>
                  <a:srgbClr val="0000FF"/>
                </a:solidFill>
              </a:rPr>
              <a:t>Out – Way</a:t>
            </a:r>
          </a:p>
          <a:p>
            <a:pPr algn="ctr" defTabSz="1347788" eaLnBrk="0" hangingPunct="0"/>
            <a:r>
              <a:rPr lang="en-US" sz="2600" b="1" dirty="0">
                <a:solidFill>
                  <a:srgbClr val="0000FF"/>
                </a:solidFill>
              </a:rPr>
              <a:t>Card – Credit</a:t>
            </a:r>
          </a:p>
        </p:txBody>
      </p:sp>
      <p:sp>
        <p:nvSpPr>
          <p:cNvPr id="114" name="TextBox 24">
            <a:extLst>
              <a:ext uri="{FF2B5EF4-FFF2-40B4-BE49-F238E27FC236}">
                <a16:creationId xmlns:a16="http://schemas.microsoft.com/office/drawing/2014/main" id="{7A0D9510-2EF3-4C8D-9E95-27AF39AA6C72}"/>
              </a:ext>
            </a:extLst>
          </p:cNvPr>
          <p:cNvSpPr txBox="1">
            <a:spLocks noChangeArrowheads="1"/>
          </p:cNvSpPr>
          <p:nvPr/>
        </p:nvSpPr>
        <p:spPr bwMode="auto">
          <a:xfrm>
            <a:off x="5487783" y="17964595"/>
            <a:ext cx="5651092" cy="3416320"/>
          </a:xfrm>
          <a:prstGeom prst="rect">
            <a:avLst/>
          </a:prstGeom>
          <a:noFill/>
          <a:ln w="9525">
            <a:noFill/>
            <a:miter lim="800000"/>
            <a:headEnd/>
            <a:tailEnd/>
          </a:ln>
        </p:spPr>
        <p:txBody>
          <a:bodyPr wrap="square">
            <a:spAutoFit/>
          </a:bodyPr>
          <a:lstStyle/>
          <a:p>
            <a:pPr algn="ctr" defTabSz="1347788" eaLnBrk="0" hangingPunct="0"/>
            <a:endParaRPr lang="en-US" sz="3200" b="1" u="sng" dirty="0">
              <a:solidFill>
                <a:srgbClr val="000090"/>
              </a:solidFill>
            </a:endParaRPr>
          </a:p>
          <a:p>
            <a:pPr algn="ctr" defTabSz="1347788" eaLnBrk="0" hangingPunct="0"/>
            <a:r>
              <a:rPr lang="en-US" sz="3000" b="1" u="sng" dirty="0">
                <a:solidFill>
                  <a:srgbClr val="000090"/>
                </a:solidFill>
              </a:rPr>
              <a:t>Symmetrical Pairs</a:t>
            </a:r>
          </a:p>
          <a:p>
            <a:pPr algn="ctr" defTabSz="1347788" eaLnBrk="0" hangingPunct="0"/>
            <a:endParaRPr lang="en-US" sz="1000" b="1" dirty="0">
              <a:solidFill>
                <a:srgbClr val="0000FF"/>
              </a:solidFill>
            </a:endParaRPr>
          </a:p>
          <a:p>
            <a:pPr algn="ctr" defTabSz="1347788" eaLnBrk="0" hangingPunct="0"/>
            <a:r>
              <a:rPr lang="en-US" sz="2600" b="1" dirty="0">
                <a:solidFill>
                  <a:srgbClr val="0000FF"/>
                </a:solidFill>
              </a:rPr>
              <a:t>Due – Assignment</a:t>
            </a:r>
          </a:p>
          <a:p>
            <a:pPr algn="ctr" defTabSz="1347788" eaLnBrk="0" hangingPunct="0"/>
            <a:r>
              <a:rPr lang="en-US" sz="2600" b="1" dirty="0">
                <a:solidFill>
                  <a:srgbClr val="0000FF"/>
                </a:solidFill>
              </a:rPr>
              <a:t>Shoe – Foot</a:t>
            </a:r>
          </a:p>
          <a:p>
            <a:pPr algn="ctr" defTabSz="1347788" eaLnBrk="0" hangingPunct="0"/>
            <a:r>
              <a:rPr lang="en-US" sz="2600" b="1" dirty="0">
                <a:solidFill>
                  <a:srgbClr val="0000FF"/>
                </a:solidFill>
              </a:rPr>
              <a:t>Honey – Bee</a:t>
            </a:r>
          </a:p>
          <a:p>
            <a:pPr algn="ctr" defTabSz="1347788" eaLnBrk="0" hangingPunct="0"/>
            <a:r>
              <a:rPr lang="en-US" sz="2600" b="1" dirty="0">
                <a:solidFill>
                  <a:srgbClr val="0000FF"/>
                </a:solidFill>
              </a:rPr>
              <a:t>Circle – Round</a:t>
            </a:r>
          </a:p>
          <a:p>
            <a:pPr algn="ctr" defTabSz="1347788" eaLnBrk="0" hangingPunct="0"/>
            <a:endParaRPr lang="en-US" sz="3400" b="1" dirty="0">
              <a:solidFill>
                <a:srgbClr val="0000FF"/>
              </a:solidFill>
            </a:endParaRPr>
          </a:p>
        </p:txBody>
      </p:sp>
      <p:sp>
        <p:nvSpPr>
          <p:cNvPr id="115" name="TextBox 24">
            <a:extLst>
              <a:ext uri="{FF2B5EF4-FFF2-40B4-BE49-F238E27FC236}">
                <a16:creationId xmlns:a16="http://schemas.microsoft.com/office/drawing/2014/main" id="{EF97F6E6-9AAA-4F3B-855B-44AF4D287130}"/>
              </a:ext>
            </a:extLst>
          </p:cNvPr>
          <p:cNvSpPr txBox="1">
            <a:spLocks noChangeArrowheads="1"/>
          </p:cNvSpPr>
          <p:nvPr/>
        </p:nvSpPr>
        <p:spPr bwMode="auto">
          <a:xfrm>
            <a:off x="8939932" y="17907000"/>
            <a:ext cx="5651092" cy="2862322"/>
          </a:xfrm>
          <a:prstGeom prst="rect">
            <a:avLst/>
          </a:prstGeom>
          <a:noFill/>
          <a:ln w="9525">
            <a:noFill/>
            <a:miter lim="800000"/>
            <a:headEnd/>
            <a:tailEnd/>
          </a:ln>
        </p:spPr>
        <p:txBody>
          <a:bodyPr wrap="square">
            <a:spAutoFit/>
          </a:bodyPr>
          <a:lstStyle/>
          <a:p>
            <a:pPr algn="ctr" defTabSz="1347788" eaLnBrk="0" hangingPunct="0"/>
            <a:endParaRPr lang="en-US" sz="3600" b="1" u="sng" dirty="0">
              <a:solidFill>
                <a:srgbClr val="000090"/>
              </a:solidFill>
            </a:endParaRPr>
          </a:p>
          <a:p>
            <a:pPr algn="ctr" defTabSz="1347788" eaLnBrk="0" hangingPunct="0"/>
            <a:r>
              <a:rPr lang="en-US" sz="3000" b="1" u="sng" dirty="0">
                <a:solidFill>
                  <a:srgbClr val="000090"/>
                </a:solidFill>
              </a:rPr>
              <a:t>Unrelated Pairs</a:t>
            </a:r>
          </a:p>
          <a:p>
            <a:pPr algn="ctr" defTabSz="1347788" eaLnBrk="0" hangingPunct="0"/>
            <a:endParaRPr lang="en-US" sz="1000" b="1" dirty="0">
              <a:solidFill>
                <a:srgbClr val="0000FF"/>
              </a:solidFill>
            </a:endParaRPr>
          </a:p>
          <a:p>
            <a:pPr algn="ctr" defTabSz="1347788" eaLnBrk="0" hangingPunct="0"/>
            <a:r>
              <a:rPr lang="en-US" sz="2600" b="1" dirty="0">
                <a:solidFill>
                  <a:srgbClr val="0000FF"/>
                </a:solidFill>
              </a:rPr>
              <a:t>Park – Hungry</a:t>
            </a:r>
          </a:p>
          <a:p>
            <a:pPr algn="ctr" defTabSz="1347788" eaLnBrk="0" hangingPunct="0"/>
            <a:r>
              <a:rPr lang="en-US" sz="2600" b="1" dirty="0">
                <a:solidFill>
                  <a:srgbClr val="0000FF"/>
                </a:solidFill>
              </a:rPr>
              <a:t>Soon – Belt</a:t>
            </a:r>
          </a:p>
          <a:p>
            <a:pPr algn="ctr" defTabSz="1347788" eaLnBrk="0" hangingPunct="0"/>
            <a:r>
              <a:rPr lang="en-US" sz="2600" b="1" dirty="0">
                <a:solidFill>
                  <a:srgbClr val="0000FF"/>
                </a:solidFill>
              </a:rPr>
              <a:t>Discover – Floor</a:t>
            </a:r>
          </a:p>
          <a:p>
            <a:pPr algn="ctr" defTabSz="1347788" eaLnBrk="0" hangingPunct="0"/>
            <a:r>
              <a:rPr lang="en-US" sz="2600" b="1" dirty="0">
                <a:solidFill>
                  <a:srgbClr val="0000FF"/>
                </a:solidFill>
              </a:rPr>
              <a:t>Artery – Bronze</a:t>
            </a:r>
          </a:p>
        </p:txBody>
      </p:sp>
      <p:sp>
        <p:nvSpPr>
          <p:cNvPr id="120" name="TextBox 119">
            <a:extLst>
              <a:ext uri="{FF2B5EF4-FFF2-40B4-BE49-F238E27FC236}">
                <a16:creationId xmlns:a16="http://schemas.microsoft.com/office/drawing/2014/main" id="{1C127CEB-EF12-4B7A-95BA-DCF5643AEA3A}"/>
              </a:ext>
            </a:extLst>
          </p:cNvPr>
          <p:cNvSpPr txBox="1"/>
          <p:nvPr/>
        </p:nvSpPr>
        <p:spPr>
          <a:xfrm>
            <a:off x="353522" y="21123638"/>
            <a:ext cx="13374559" cy="954107"/>
          </a:xfrm>
          <a:prstGeom prst="rect">
            <a:avLst/>
          </a:prstGeom>
          <a:noFill/>
        </p:spPr>
        <p:txBody>
          <a:bodyPr wrap="square" rtlCol="0">
            <a:spAutoFit/>
          </a:bodyPr>
          <a:lstStyle/>
          <a:p>
            <a:r>
              <a:rPr lang="en-US" sz="2800" dirty="0">
                <a:solidFill>
                  <a:srgbClr val="000090"/>
                </a:solidFill>
              </a:rPr>
              <a:t>40 pairs were created for each pair type and were matched on associative strength (Nelson et al., 2004), word length, concreteness and frequency (</a:t>
            </a:r>
            <a:r>
              <a:rPr lang="en-US" sz="2800" dirty="0" err="1">
                <a:solidFill>
                  <a:srgbClr val="000090"/>
                </a:solidFill>
              </a:rPr>
              <a:t>Balota</a:t>
            </a:r>
            <a:r>
              <a:rPr lang="en-US" sz="2800" dirty="0">
                <a:solidFill>
                  <a:srgbClr val="000090"/>
                </a:solidFill>
              </a:rPr>
              <a:t> et al., 2007)</a:t>
            </a:r>
          </a:p>
        </p:txBody>
      </p:sp>
      <p:sp>
        <p:nvSpPr>
          <p:cNvPr id="15374" name="TextBox 24"/>
          <p:cNvSpPr txBox="1">
            <a:spLocks noChangeArrowheads="1"/>
          </p:cNvSpPr>
          <p:nvPr/>
        </p:nvSpPr>
        <p:spPr bwMode="auto">
          <a:xfrm>
            <a:off x="15839247" y="14449712"/>
            <a:ext cx="9372600" cy="1431161"/>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Calibration Plots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48" name="TextBox 47">
            <a:extLst>
              <a:ext uri="{FF2B5EF4-FFF2-40B4-BE49-F238E27FC236}">
                <a16:creationId xmlns:a16="http://schemas.microsoft.com/office/drawing/2014/main" id="{87EBC50F-5CBA-468F-A2C8-C91D9659D13C}"/>
              </a:ext>
            </a:extLst>
          </p:cNvPr>
          <p:cNvSpPr txBox="1"/>
          <p:nvPr/>
        </p:nvSpPr>
        <p:spPr>
          <a:xfrm>
            <a:off x="30728165" y="17699607"/>
            <a:ext cx="8533505" cy="400110"/>
          </a:xfrm>
          <a:prstGeom prst="rect">
            <a:avLst/>
          </a:prstGeom>
          <a:noFill/>
        </p:spPr>
        <p:txBody>
          <a:bodyPr wrap="square" rtlCol="0">
            <a:spAutoFit/>
          </a:bodyPr>
          <a:lstStyle/>
          <a:p>
            <a:pPr algn="ctr"/>
            <a:r>
              <a:rPr lang="en-US" sz="2000" b="1" dirty="0"/>
              <a:t>Note: </a:t>
            </a:r>
            <a:r>
              <a:rPr lang="en-US" sz="2000" dirty="0"/>
              <a:t>Overestimation indicated by points falling below the calibration line.</a:t>
            </a:r>
          </a:p>
        </p:txBody>
      </p:sp>
      <p:sp>
        <p:nvSpPr>
          <p:cNvPr id="46" name="Right Arrow 90">
            <a:extLst>
              <a:ext uri="{FF2B5EF4-FFF2-40B4-BE49-F238E27FC236}">
                <a16:creationId xmlns:a16="http://schemas.microsoft.com/office/drawing/2014/main" id="{4E9F21B5-DDFB-4481-8FE3-39037049359B}"/>
              </a:ext>
            </a:extLst>
          </p:cNvPr>
          <p:cNvSpPr/>
          <p:nvPr/>
        </p:nvSpPr>
        <p:spPr>
          <a:xfrm>
            <a:off x="8168438" y="25527000"/>
            <a:ext cx="1508962" cy="1329060"/>
          </a:xfrm>
          <a:prstGeom prst="rightArrow">
            <a:avLst/>
          </a:prstGeom>
          <a:solidFill>
            <a:srgbClr val="0080FF"/>
          </a:solidFill>
          <a:ln w="476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00" b="1" dirty="0"/>
          </a:p>
        </p:txBody>
      </p:sp>
      <p:sp>
        <p:nvSpPr>
          <p:cNvPr id="47" name="Rounded Rectangle 55">
            <a:extLst>
              <a:ext uri="{FF2B5EF4-FFF2-40B4-BE49-F238E27FC236}">
                <a16:creationId xmlns:a16="http://schemas.microsoft.com/office/drawing/2014/main" id="{F88957A9-2022-4364-8FE5-3B02125CA965}"/>
              </a:ext>
            </a:extLst>
          </p:cNvPr>
          <p:cNvSpPr/>
          <p:nvPr/>
        </p:nvSpPr>
        <p:spPr bwMode="auto">
          <a:xfrm>
            <a:off x="27660600" y="235744"/>
            <a:ext cx="4478867" cy="2017943"/>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49" name="Rounded Rectangle 110">
            <a:extLst>
              <a:ext uri="{FF2B5EF4-FFF2-40B4-BE49-F238E27FC236}">
                <a16:creationId xmlns:a16="http://schemas.microsoft.com/office/drawing/2014/main" id="{D3F1828B-2095-410F-8ED8-93EA252CA636}"/>
              </a:ext>
            </a:extLst>
          </p:cNvPr>
          <p:cNvSpPr/>
          <p:nvPr/>
        </p:nvSpPr>
        <p:spPr>
          <a:xfrm>
            <a:off x="37124640" y="235744"/>
            <a:ext cx="4480560" cy="2017943"/>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50" name="Rounded Rectangle 79">
            <a:extLst>
              <a:ext uri="{FF2B5EF4-FFF2-40B4-BE49-F238E27FC236}">
                <a16:creationId xmlns:a16="http://schemas.microsoft.com/office/drawing/2014/main" id="{E0937BB1-3E60-488B-9B04-673B3826479A}"/>
              </a:ext>
            </a:extLst>
          </p:cNvPr>
          <p:cNvSpPr/>
          <p:nvPr/>
        </p:nvSpPr>
        <p:spPr bwMode="auto">
          <a:xfrm>
            <a:off x="32478133" y="235744"/>
            <a:ext cx="4478867" cy="2017943"/>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pic>
        <p:nvPicPr>
          <p:cNvPr id="53" name="Picture 2" descr="https://static.wixstatic.com/media/73bb89_9f15da66f1cf44d3bde9cf2721005373~mv2.jpg/v1/fill/w_243,h_116,al_c,q_80,usm_0.66_1.00_0.01/73bb89_9f15da66f1cf44d3bde9cf2721005373~mv2.jpg">
            <a:extLst>
              <a:ext uri="{FF2B5EF4-FFF2-40B4-BE49-F238E27FC236}">
                <a16:creationId xmlns:a16="http://schemas.microsoft.com/office/drawing/2014/main" id="{163B0F64-1E4B-4618-9F5C-F2F59E50517D}"/>
              </a:ext>
            </a:extLst>
          </p:cNvPr>
          <p:cNvPicPr>
            <a:picLocks noChangeAspect="1" noChangeArrowheads="1"/>
          </p:cNvPicPr>
          <p:nvPr/>
        </p:nvPicPr>
        <p:blipFill>
          <a:blip r:embed="rId4"/>
          <a:srcRect/>
          <a:stretch>
            <a:fillRect/>
          </a:stretch>
        </p:blipFill>
        <p:spPr bwMode="auto">
          <a:xfrm>
            <a:off x="27736800" y="384450"/>
            <a:ext cx="3564666" cy="1701653"/>
          </a:xfrm>
          <a:prstGeom prst="rect">
            <a:avLst/>
          </a:prstGeom>
          <a:noFill/>
        </p:spPr>
      </p:pic>
      <p:pic>
        <p:nvPicPr>
          <p:cNvPr id="55" name="Picture 4" descr="https://static.wixstatic.com/media/73bb89_084693ce6dd5412e9af5749680e41fe3~mv2.jpg/v1/fill/w_305,h_130,al_c,q_80,usm_0.66_1.00_0.01/73bb89_084693ce6dd5412e9af5749680e41fe3~mv2.jpg">
            <a:extLst>
              <a:ext uri="{FF2B5EF4-FFF2-40B4-BE49-F238E27FC236}">
                <a16:creationId xmlns:a16="http://schemas.microsoft.com/office/drawing/2014/main" id="{4F07CA47-DAD1-4274-BA83-25FD9322BF2F}"/>
              </a:ext>
            </a:extLst>
          </p:cNvPr>
          <p:cNvPicPr>
            <a:picLocks noChangeAspect="1" noChangeArrowheads="1"/>
          </p:cNvPicPr>
          <p:nvPr/>
        </p:nvPicPr>
        <p:blipFill>
          <a:blip r:embed="rId5"/>
          <a:srcRect/>
          <a:stretch>
            <a:fillRect/>
          </a:stretch>
        </p:blipFill>
        <p:spPr bwMode="auto">
          <a:xfrm>
            <a:off x="32616754" y="457200"/>
            <a:ext cx="3821658" cy="1628903"/>
          </a:xfrm>
          <a:prstGeom prst="rect">
            <a:avLst/>
          </a:prstGeom>
          <a:noFill/>
        </p:spPr>
      </p:pic>
      <p:pic>
        <p:nvPicPr>
          <p:cNvPr id="57" name="Picture 56">
            <a:extLst>
              <a:ext uri="{FF2B5EF4-FFF2-40B4-BE49-F238E27FC236}">
                <a16:creationId xmlns:a16="http://schemas.microsoft.com/office/drawing/2014/main" id="{41740EFF-30E7-4B08-B166-21D37E8FDFE7}"/>
              </a:ext>
            </a:extLst>
          </p:cNvPr>
          <p:cNvPicPr>
            <a:picLocks noChangeAspect="1"/>
          </p:cNvPicPr>
          <p:nvPr/>
        </p:nvPicPr>
        <p:blipFill>
          <a:blip r:embed="rId6"/>
          <a:stretch>
            <a:fillRect/>
          </a:stretch>
        </p:blipFill>
        <p:spPr>
          <a:xfrm>
            <a:off x="38252401" y="457200"/>
            <a:ext cx="1905000" cy="1663426"/>
          </a:xfrm>
          <a:prstGeom prst="rect">
            <a:avLst/>
          </a:prstGeom>
        </p:spPr>
      </p:pic>
      <p:sp>
        <p:nvSpPr>
          <p:cNvPr id="63" name="TextBox 24">
            <a:extLst>
              <a:ext uri="{FF2B5EF4-FFF2-40B4-BE49-F238E27FC236}">
                <a16:creationId xmlns:a16="http://schemas.microsoft.com/office/drawing/2014/main" id="{18BE0BBA-7139-E247-8554-8A53BC48D31D}"/>
              </a:ext>
            </a:extLst>
          </p:cNvPr>
          <p:cNvSpPr txBox="1">
            <a:spLocks noChangeArrowheads="1"/>
          </p:cNvSpPr>
          <p:nvPr/>
        </p:nvSpPr>
        <p:spPr bwMode="auto">
          <a:xfrm>
            <a:off x="30308618" y="2392138"/>
            <a:ext cx="9372600" cy="1415772"/>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Calibration Cont.</a:t>
            </a:r>
            <a:endParaRPr lang="en-US" sz="1200" b="1" dirty="0">
              <a:solidFill>
                <a:srgbClr val="0000FF"/>
              </a:solidFill>
            </a:endParaRPr>
          </a:p>
          <a:p>
            <a:pPr algn="ctr" defTabSz="1347788" eaLnBrk="0" hangingPunct="0"/>
            <a:endParaRPr lang="en-US" sz="3800" b="1" dirty="0">
              <a:solidFill>
                <a:srgbClr val="0000FF"/>
              </a:solidFill>
            </a:endParaRPr>
          </a:p>
        </p:txBody>
      </p:sp>
      <p:sp>
        <p:nvSpPr>
          <p:cNvPr id="2" name="TextBox 1">
            <a:extLst>
              <a:ext uri="{FF2B5EF4-FFF2-40B4-BE49-F238E27FC236}">
                <a16:creationId xmlns:a16="http://schemas.microsoft.com/office/drawing/2014/main" id="{EAE38DBA-AE7F-4782-B52D-0822B80ADF1D}"/>
              </a:ext>
            </a:extLst>
          </p:cNvPr>
          <p:cNvSpPr txBox="1"/>
          <p:nvPr/>
        </p:nvSpPr>
        <p:spPr>
          <a:xfrm>
            <a:off x="561997" y="28904625"/>
            <a:ext cx="5407132" cy="584775"/>
          </a:xfrm>
          <a:prstGeom prst="rect">
            <a:avLst/>
          </a:prstGeom>
          <a:noFill/>
        </p:spPr>
        <p:txBody>
          <a:bodyPr wrap="square" rtlCol="0">
            <a:spAutoFit/>
          </a:bodyPr>
          <a:lstStyle/>
          <a:p>
            <a:r>
              <a:rPr lang="en-US" sz="3200" b="1" dirty="0">
                <a:solidFill>
                  <a:srgbClr val="000090"/>
                </a:solidFill>
                <a:latin typeface="+mn-lt"/>
              </a:rPr>
              <a:t>Experiment 1: </a:t>
            </a:r>
            <a:r>
              <a:rPr lang="en-US" sz="3200" dirty="0">
                <a:solidFill>
                  <a:srgbClr val="0000FF"/>
                </a:solidFill>
                <a:latin typeface="+mn-lt"/>
              </a:rPr>
              <a:t>Concurrent JOLs</a:t>
            </a:r>
          </a:p>
        </p:txBody>
      </p:sp>
      <p:sp>
        <p:nvSpPr>
          <p:cNvPr id="56" name="TextBox 55">
            <a:extLst>
              <a:ext uri="{FF2B5EF4-FFF2-40B4-BE49-F238E27FC236}">
                <a16:creationId xmlns:a16="http://schemas.microsoft.com/office/drawing/2014/main" id="{98950C0C-4FAF-47B1-ABE3-642FA161BC73}"/>
              </a:ext>
            </a:extLst>
          </p:cNvPr>
          <p:cNvSpPr txBox="1"/>
          <p:nvPr/>
        </p:nvSpPr>
        <p:spPr>
          <a:xfrm>
            <a:off x="6744971" y="28879800"/>
            <a:ext cx="5828029" cy="1077218"/>
          </a:xfrm>
          <a:prstGeom prst="rect">
            <a:avLst/>
          </a:prstGeom>
          <a:noFill/>
        </p:spPr>
        <p:txBody>
          <a:bodyPr wrap="square" rtlCol="0">
            <a:spAutoFit/>
          </a:bodyPr>
          <a:lstStyle/>
          <a:p>
            <a:r>
              <a:rPr lang="en-US" sz="3200" b="1" dirty="0">
                <a:solidFill>
                  <a:srgbClr val="000090"/>
                </a:solidFill>
                <a:latin typeface="+mn-lt"/>
              </a:rPr>
              <a:t>Experiment 2</a:t>
            </a:r>
            <a:r>
              <a:rPr lang="en-US" sz="3200" b="1" dirty="0">
                <a:solidFill>
                  <a:srgbClr val="0000FF"/>
                </a:solidFill>
                <a:latin typeface="+mn-lt"/>
              </a:rPr>
              <a:t>: </a:t>
            </a:r>
            <a:r>
              <a:rPr lang="en-US" sz="3200" dirty="0">
                <a:solidFill>
                  <a:srgbClr val="0000FF"/>
                </a:solidFill>
                <a:latin typeface="+mn-lt"/>
              </a:rPr>
              <a:t>Concurrent JOLs w/ Response Deadline (5s)</a:t>
            </a:r>
          </a:p>
        </p:txBody>
      </p:sp>
      <p:sp>
        <p:nvSpPr>
          <p:cNvPr id="58" name="TextBox 57">
            <a:extLst>
              <a:ext uri="{FF2B5EF4-FFF2-40B4-BE49-F238E27FC236}">
                <a16:creationId xmlns:a16="http://schemas.microsoft.com/office/drawing/2014/main" id="{16F4AF7A-C20D-478C-9727-5947D685E474}"/>
              </a:ext>
            </a:extLst>
          </p:cNvPr>
          <p:cNvSpPr txBox="1"/>
          <p:nvPr/>
        </p:nvSpPr>
        <p:spPr>
          <a:xfrm>
            <a:off x="561997" y="30099000"/>
            <a:ext cx="5821534" cy="1077218"/>
          </a:xfrm>
          <a:prstGeom prst="rect">
            <a:avLst/>
          </a:prstGeom>
          <a:noFill/>
        </p:spPr>
        <p:txBody>
          <a:bodyPr wrap="square" rtlCol="0">
            <a:spAutoFit/>
          </a:bodyPr>
          <a:lstStyle/>
          <a:p>
            <a:r>
              <a:rPr lang="en-US" sz="3200" b="1" dirty="0">
                <a:solidFill>
                  <a:srgbClr val="000090"/>
                </a:solidFill>
                <a:latin typeface="+mn-lt"/>
              </a:rPr>
              <a:t>Experiment 3:</a:t>
            </a:r>
            <a:r>
              <a:rPr lang="en-US" sz="3200" b="1" dirty="0">
                <a:solidFill>
                  <a:srgbClr val="0080FF"/>
                </a:solidFill>
                <a:latin typeface="+mn-lt"/>
              </a:rPr>
              <a:t> </a:t>
            </a:r>
            <a:r>
              <a:rPr lang="en-US" sz="3200" dirty="0">
                <a:solidFill>
                  <a:srgbClr val="0000FF"/>
                </a:solidFill>
                <a:latin typeface="+mn-lt"/>
              </a:rPr>
              <a:t>Immediate JOLs; pair unavailable during JOL rating</a:t>
            </a:r>
          </a:p>
        </p:txBody>
      </p:sp>
      <p:sp>
        <p:nvSpPr>
          <p:cNvPr id="59" name="TextBox 58">
            <a:extLst>
              <a:ext uri="{FF2B5EF4-FFF2-40B4-BE49-F238E27FC236}">
                <a16:creationId xmlns:a16="http://schemas.microsoft.com/office/drawing/2014/main" id="{1B85D411-8A70-4E3E-A612-0AB35CA9802E}"/>
              </a:ext>
            </a:extLst>
          </p:cNvPr>
          <p:cNvSpPr txBox="1"/>
          <p:nvPr/>
        </p:nvSpPr>
        <p:spPr>
          <a:xfrm>
            <a:off x="6744971" y="30099000"/>
            <a:ext cx="6218160" cy="1077218"/>
          </a:xfrm>
          <a:prstGeom prst="rect">
            <a:avLst/>
          </a:prstGeom>
          <a:noFill/>
        </p:spPr>
        <p:txBody>
          <a:bodyPr wrap="square" rtlCol="0">
            <a:spAutoFit/>
          </a:bodyPr>
          <a:lstStyle/>
          <a:p>
            <a:r>
              <a:rPr lang="en-US" sz="3200" b="1" dirty="0">
                <a:solidFill>
                  <a:srgbClr val="000090"/>
                </a:solidFill>
                <a:latin typeface="+mn-lt"/>
              </a:rPr>
              <a:t>Experiment 4: </a:t>
            </a:r>
            <a:r>
              <a:rPr lang="en-US" sz="3200" dirty="0">
                <a:solidFill>
                  <a:srgbClr val="0000FF"/>
                </a:solidFill>
                <a:latin typeface="+mn-lt"/>
              </a:rPr>
              <a:t>JOLs delayed by OSPAN math problem</a:t>
            </a:r>
          </a:p>
        </p:txBody>
      </p:sp>
      <p:sp>
        <p:nvSpPr>
          <p:cNvPr id="11" name="TextBox 10">
            <a:extLst>
              <a:ext uri="{FF2B5EF4-FFF2-40B4-BE49-F238E27FC236}">
                <a16:creationId xmlns:a16="http://schemas.microsoft.com/office/drawing/2014/main" id="{D6A2EED3-9446-44F0-A529-DD37A13D3D0C}"/>
              </a:ext>
            </a:extLst>
          </p:cNvPr>
          <p:cNvSpPr txBox="1"/>
          <p:nvPr/>
        </p:nvSpPr>
        <p:spPr>
          <a:xfrm>
            <a:off x="19905931" y="13664141"/>
            <a:ext cx="1717137" cy="369332"/>
          </a:xfrm>
          <a:prstGeom prst="rect">
            <a:avLst/>
          </a:prstGeom>
          <a:noFill/>
        </p:spPr>
        <p:txBody>
          <a:bodyPr wrap="none" rtlCol="0">
            <a:spAutoFit/>
          </a:bodyPr>
          <a:lstStyle/>
          <a:p>
            <a:pPr algn="ctr"/>
            <a:r>
              <a:rPr lang="en-US" sz="1800" b="1" dirty="0"/>
              <a:t>Bars = 95% CI</a:t>
            </a:r>
          </a:p>
        </p:txBody>
      </p:sp>
      <p:sp>
        <p:nvSpPr>
          <p:cNvPr id="66" name="TextBox 24">
            <a:extLst>
              <a:ext uri="{FF2B5EF4-FFF2-40B4-BE49-F238E27FC236}">
                <a16:creationId xmlns:a16="http://schemas.microsoft.com/office/drawing/2014/main" id="{AB3AD85A-3E8E-4850-8594-CCE3841ED3E9}"/>
              </a:ext>
            </a:extLst>
          </p:cNvPr>
          <p:cNvSpPr txBox="1">
            <a:spLocks noChangeArrowheads="1"/>
          </p:cNvSpPr>
          <p:nvPr/>
        </p:nvSpPr>
        <p:spPr bwMode="auto">
          <a:xfrm>
            <a:off x="15918210" y="2836471"/>
            <a:ext cx="9372600" cy="1431161"/>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Results: Recall/JOLs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pic>
        <p:nvPicPr>
          <p:cNvPr id="29" name="Picture 28">
            <a:extLst>
              <a:ext uri="{FF2B5EF4-FFF2-40B4-BE49-F238E27FC236}">
                <a16:creationId xmlns:a16="http://schemas.microsoft.com/office/drawing/2014/main" id="{6A5DD95E-C1DB-4AD2-9768-D69465917B31}"/>
              </a:ext>
            </a:extLst>
          </p:cNvPr>
          <p:cNvPicPr>
            <a:picLocks noChangeAspect="1"/>
          </p:cNvPicPr>
          <p:nvPr/>
        </p:nvPicPr>
        <p:blipFill>
          <a:blip r:embed="rId7"/>
          <a:srcRect/>
          <a:stretch/>
        </p:blipFill>
        <p:spPr>
          <a:xfrm>
            <a:off x="14746841" y="15384579"/>
            <a:ext cx="11652771" cy="7241462"/>
          </a:xfrm>
          <a:prstGeom prst="rect">
            <a:avLst/>
          </a:prstGeom>
        </p:spPr>
      </p:pic>
      <p:sp>
        <p:nvSpPr>
          <p:cNvPr id="51" name="TextBox 24">
            <a:extLst>
              <a:ext uri="{FF2B5EF4-FFF2-40B4-BE49-F238E27FC236}">
                <a16:creationId xmlns:a16="http://schemas.microsoft.com/office/drawing/2014/main" id="{2B79A761-52F1-4547-9D2F-7B4945B7A801}"/>
              </a:ext>
            </a:extLst>
          </p:cNvPr>
          <p:cNvSpPr txBox="1">
            <a:spLocks noChangeArrowheads="1"/>
          </p:cNvSpPr>
          <p:nvPr/>
        </p:nvSpPr>
        <p:spPr bwMode="auto">
          <a:xfrm>
            <a:off x="16078199" y="15409090"/>
            <a:ext cx="9372600" cy="553998"/>
          </a:xfrm>
          <a:prstGeom prst="rect">
            <a:avLst/>
          </a:prstGeom>
          <a:noFill/>
          <a:ln w="9525">
            <a:noFill/>
            <a:miter lim="800000"/>
            <a:headEnd/>
            <a:tailEnd/>
          </a:ln>
        </p:spPr>
        <p:txBody>
          <a:bodyPr wrap="square">
            <a:spAutoFit/>
          </a:bodyPr>
          <a:lstStyle/>
          <a:p>
            <a:pPr algn="ctr" defTabSz="1347788" eaLnBrk="0" hangingPunct="0"/>
            <a:r>
              <a:rPr lang="en-US" sz="3000" b="1" dirty="0">
                <a:solidFill>
                  <a:srgbClr val="000090"/>
                </a:solidFill>
              </a:rPr>
              <a:t>Experiment 1: Concurrent JOLs</a:t>
            </a:r>
          </a:p>
        </p:txBody>
      </p:sp>
      <p:pic>
        <p:nvPicPr>
          <p:cNvPr id="32" name="Picture 31" descr="A close up of a map&#10;&#10;Description automatically generated">
            <a:extLst>
              <a:ext uri="{FF2B5EF4-FFF2-40B4-BE49-F238E27FC236}">
                <a16:creationId xmlns:a16="http://schemas.microsoft.com/office/drawing/2014/main" id="{FCE2904B-2DBE-48C9-AFB1-F064C97C658B}"/>
              </a:ext>
            </a:extLst>
          </p:cNvPr>
          <p:cNvPicPr>
            <a:picLocks noChangeAspect="1"/>
          </p:cNvPicPr>
          <p:nvPr/>
        </p:nvPicPr>
        <p:blipFill>
          <a:blip r:embed="rId8"/>
          <a:stretch>
            <a:fillRect/>
          </a:stretch>
        </p:blipFill>
        <p:spPr>
          <a:xfrm>
            <a:off x="28765500" y="3290312"/>
            <a:ext cx="12344400" cy="7238804"/>
          </a:xfrm>
          <a:prstGeom prst="rect">
            <a:avLst/>
          </a:prstGeom>
        </p:spPr>
      </p:pic>
      <p:sp>
        <p:nvSpPr>
          <p:cNvPr id="69" name="TextBox 24">
            <a:extLst>
              <a:ext uri="{FF2B5EF4-FFF2-40B4-BE49-F238E27FC236}">
                <a16:creationId xmlns:a16="http://schemas.microsoft.com/office/drawing/2014/main" id="{DFBB65DF-3700-4388-874D-FDA3DACC56F8}"/>
              </a:ext>
            </a:extLst>
          </p:cNvPr>
          <p:cNvSpPr txBox="1">
            <a:spLocks noChangeArrowheads="1"/>
          </p:cNvSpPr>
          <p:nvPr/>
        </p:nvSpPr>
        <p:spPr bwMode="auto">
          <a:xfrm>
            <a:off x="30308618" y="3310208"/>
            <a:ext cx="9372600" cy="553998"/>
          </a:xfrm>
          <a:prstGeom prst="rect">
            <a:avLst/>
          </a:prstGeom>
          <a:noFill/>
          <a:ln w="9525">
            <a:noFill/>
            <a:miter lim="800000"/>
            <a:headEnd/>
            <a:tailEnd/>
          </a:ln>
        </p:spPr>
        <p:txBody>
          <a:bodyPr wrap="square">
            <a:spAutoFit/>
          </a:bodyPr>
          <a:lstStyle/>
          <a:p>
            <a:pPr algn="ctr" defTabSz="1347788" eaLnBrk="0" hangingPunct="0"/>
            <a:r>
              <a:rPr lang="en-US" sz="3000" b="1" dirty="0">
                <a:solidFill>
                  <a:srgbClr val="000090"/>
                </a:solidFill>
              </a:rPr>
              <a:t>Experiment 3: Immediate JOLs</a:t>
            </a:r>
          </a:p>
        </p:txBody>
      </p:sp>
      <p:pic>
        <p:nvPicPr>
          <p:cNvPr id="38" name="Picture 37">
            <a:extLst>
              <a:ext uri="{FF2B5EF4-FFF2-40B4-BE49-F238E27FC236}">
                <a16:creationId xmlns:a16="http://schemas.microsoft.com/office/drawing/2014/main" id="{96E110A2-4829-4A30-83ED-04405AE5A1D2}"/>
              </a:ext>
            </a:extLst>
          </p:cNvPr>
          <p:cNvPicPr>
            <a:picLocks noChangeAspect="1"/>
          </p:cNvPicPr>
          <p:nvPr/>
        </p:nvPicPr>
        <p:blipFill rotWithShape="1">
          <a:blip r:embed="rId9"/>
          <a:srcRect r="3216"/>
          <a:stretch/>
        </p:blipFill>
        <p:spPr>
          <a:xfrm>
            <a:off x="14600903" y="22539029"/>
            <a:ext cx="11466761" cy="7136369"/>
          </a:xfrm>
          <a:prstGeom prst="rect">
            <a:avLst/>
          </a:prstGeom>
        </p:spPr>
      </p:pic>
      <p:sp>
        <p:nvSpPr>
          <p:cNvPr id="64" name="TextBox 24">
            <a:extLst>
              <a:ext uri="{FF2B5EF4-FFF2-40B4-BE49-F238E27FC236}">
                <a16:creationId xmlns:a16="http://schemas.microsoft.com/office/drawing/2014/main" id="{D1A73732-F2F3-43D9-B7A8-169392DF111C}"/>
              </a:ext>
            </a:extLst>
          </p:cNvPr>
          <p:cNvSpPr txBox="1">
            <a:spLocks noChangeArrowheads="1"/>
          </p:cNvSpPr>
          <p:nvPr/>
        </p:nvSpPr>
        <p:spPr bwMode="auto">
          <a:xfrm>
            <a:off x="16002000" y="22526269"/>
            <a:ext cx="9372600" cy="553998"/>
          </a:xfrm>
          <a:prstGeom prst="rect">
            <a:avLst/>
          </a:prstGeom>
          <a:noFill/>
          <a:ln w="9525">
            <a:noFill/>
            <a:miter lim="800000"/>
            <a:headEnd/>
            <a:tailEnd/>
          </a:ln>
        </p:spPr>
        <p:txBody>
          <a:bodyPr wrap="square">
            <a:spAutoFit/>
          </a:bodyPr>
          <a:lstStyle/>
          <a:p>
            <a:pPr algn="ctr" defTabSz="1347788" eaLnBrk="0" hangingPunct="0"/>
            <a:r>
              <a:rPr lang="en-US" sz="3000" b="1" dirty="0">
                <a:solidFill>
                  <a:srgbClr val="000090"/>
                </a:solidFill>
              </a:rPr>
              <a:t>Experiment 2: Response Deadline</a:t>
            </a:r>
          </a:p>
        </p:txBody>
      </p:sp>
      <p:sp>
        <p:nvSpPr>
          <p:cNvPr id="83" name="TextBox 82">
            <a:extLst>
              <a:ext uri="{FF2B5EF4-FFF2-40B4-BE49-F238E27FC236}">
                <a16:creationId xmlns:a16="http://schemas.microsoft.com/office/drawing/2014/main" id="{EF600BFD-F26D-425C-896A-CD203E84389D}"/>
              </a:ext>
            </a:extLst>
          </p:cNvPr>
          <p:cNvSpPr txBox="1"/>
          <p:nvPr/>
        </p:nvSpPr>
        <p:spPr>
          <a:xfrm>
            <a:off x="24855698" y="23012400"/>
            <a:ext cx="1845378" cy="369332"/>
          </a:xfrm>
          <a:prstGeom prst="rect">
            <a:avLst/>
          </a:prstGeom>
          <a:noFill/>
        </p:spPr>
        <p:txBody>
          <a:bodyPr wrap="none" rtlCol="0">
            <a:spAutoFit/>
          </a:bodyPr>
          <a:lstStyle/>
          <a:p>
            <a:pPr algn="ctr"/>
            <a:r>
              <a:rPr lang="en-US" sz="1800" b="1" dirty="0"/>
              <a:t>Bars = 95% CIs</a:t>
            </a:r>
          </a:p>
        </p:txBody>
      </p:sp>
      <p:pic>
        <p:nvPicPr>
          <p:cNvPr id="41" name="Picture 40" descr="A close up of a map&#10;&#10;Description automatically generated">
            <a:extLst>
              <a:ext uri="{FF2B5EF4-FFF2-40B4-BE49-F238E27FC236}">
                <a16:creationId xmlns:a16="http://schemas.microsoft.com/office/drawing/2014/main" id="{891969FB-1F62-4962-85AD-B773196AEE12}"/>
              </a:ext>
            </a:extLst>
          </p:cNvPr>
          <p:cNvPicPr>
            <a:picLocks noChangeAspect="1"/>
          </p:cNvPicPr>
          <p:nvPr/>
        </p:nvPicPr>
        <p:blipFill rotWithShape="1">
          <a:blip r:embed="rId10"/>
          <a:srcRect r="4417"/>
          <a:stretch/>
        </p:blipFill>
        <p:spPr>
          <a:xfrm>
            <a:off x="28803601" y="10416477"/>
            <a:ext cx="11787112" cy="7242048"/>
          </a:xfrm>
          <a:prstGeom prst="rect">
            <a:avLst/>
          </a:prstGeom>
        </p:spPr>
      </p:pic>
      <p:sp>
        <p:nvSpPr>
          <p:cNvPr id="68" name="TextBox 24">
            <a:extLst>
              <a:ext uri="{FF2B5EF4-FFF2-40B4-BE49-F238E27FC236}">
                <a16:creationId xmlns:a16="http://schemas.microsoft.com/office/drawing/2014/main" id="{18EFE0B3-4384-4D83-987A-40C3A7C73622}"/>
              </a:ext>
            </a:extLst>
          </p:cNvPr>
          <p:cNvSpPr txBox="1">
            <a:spLocks noChangeArrowheads="1"/>
          </p:cNvSpPr>
          <p:nvPr/>
        </p:nvSpPr>
        <p:spPr bwMode="auto">
          <a:xfrm>
            <a:off x="30308618" y="10433447"/>
            <a:ext cx="9372600" cy="553998"/>
          </a:xfrm>
          <a:prstGeom prst="rect">
            <a:avLst/>
          </a:prstGeom>
          <a:noFill/>
          <a:ln w="9525">
            <a:noFill/>
            <a:miter lim="800000"/>
            <a:headEnd/>
            <a:tailEnd/>
          </a:ln>
        </p:spPr>
        <p:txBody>
          <a:bodyPr wrap="square">
            <a:spAutoFit/>
          </a:bodyPr>
          <a:lstStyle/>
          <a:p>
            <a:pPr algn="ctr" defTabSz="1347788" eaLnBrk="0" hangingPunct="0"/>
            <a:r>
              <a:rPr lang="en-US" sz="3000" b="1" dirty="0">
                <a:solidFill>
                  <a:srgbClr val="000090"/>
                </a:solidFill>
              </a:rPr>
              <a:t>Experiment 4: Delayed JOLs</a:t>
            </a:r>
          </a:p>
        </p:txBody>
      </p:sp>
      <p:sp>
        <p:nvSpPr>
          <p:cNvPr id="87" name="TextBox 86">
            <a:extLst>
              <a:ext uri="{FF2B5EF4-FFF2-40B4-BE49-F238E27FC236}">
                <a16:creationId xmlns:a16="http://schemas.microsoft.com/office/drawing/2014/main" id="{D587339E-6F10-4CA9-86E1-FE6AC5A3D875}"/>
              </a:ext>
            </a:extLst>
          </p:cNvPr>
          <p:cNvSpPr txBox="1"/>
          <p:nvPr/>
        </p:nvSpPr>
        <p:spPr>
          <a:xfrm>
            <a:off x="39706125" y="10812451"/>
            <a:ext cx="1845378" cy="369332"/>
          </a:xfrm>
          <a:prstGeom prst="rect">
            <a:avLst/>
          </a:prstGeom>
          <a:noFill/>
        </p:spPr>
        <p:txBody>
          <a:bodyPr wrap="none" rtlCol="0">
            <a:spAutoFit/>
          </a:bodyPr>
          <a:lstStyle/>
          <a:p>
            <a:pPr algn="ctr"/>
            <a:r>
              <a:rPr lang="en-US" sz="1800" b="1" dirty="0"/>
              <a:t>Bars = 95% CIs</a:t>
            </a:r>
          </a:p>
        </p:txBody>
      </p:sp>
      <p:sp>
        <p:nvSpPr>
          <p:cNvPr id="60" name="Right Arrow 90">
            <a:extLst>
              <a:ext uri="{FF2B5EF4-FFF2-40B4-BE49-F238E27FC236}">
                <a16:creationId xmlns:a16="http://schemas.microsoft.com/office/drawing/2014/main" id="{A9752B5D-A173-4689-B329-40542C6A740E}"/>
              </a:ext>
            </a:extLst>
          </p:cNvPr>
          <p:cNvSpPr/>
          <p:nvPr/>
        </p:nvSpPr>
        <p:spPr>
          <a:xfrm>
            <a:off x="4358438" y="25527000"/>
            <a:ext cx="1508962" cy="1329060"/>
          </a:xfrm>
          <a:prstGeom prst="rightArrow">
            <a:avLst/>
          </a:prstGeom>
          <a:solidFill>
            <a:srgbClr val="0080FF"/>
          </a:solidFill>
          <a:ln w="476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00" b="1" dirty="0"/>
          </a:p>
        </p:txBody>
      </p:sp>
      <p:sp>
        <p:nvSpPr>
          <p:cNvPr id="61" name="TextBox 60">
            <a:extLst>
              <a:ext uri="{FF2B5EF4-FFF2-40B4-BE49-F238E27FC236}">
                <a16:creationId xmlns:a16="http://schemas.microsoft.com/office/drawing/2014/main" id="{D2701798-5EA9-44FA-97D9-71BB7F386862}"/>
              </a:ext>
            </a:extLst>
          </p:cNvPr>
          <p:cNvSpPr txBox="1"/>
          <p:nvPr/>
        </p:nvSpPr>
        <p:spPr>
          <a:xfrm>
            <a:off x="16258794" y="29774788"/>
            <a:ext cx="8533505" cy="400110"/>
          </a:xfrm>
          <a:prstGeom prst="rect">
            <a:avLst/>
          </a:prstGeom>
          <a:noFill/>
        </p:spPr>
        <p:txBody>
          <a:bodyPr wrap="square" rtlCol="0">
            <a:spAutoFit/>
          </a:bodyPr>
          <a:lstStyle/>
          <a:p>
            <a:pPr algn="ctr"/>
            <a:r>
              <a:rPr lang="en-US" sz="2000" b="1" dirty="0"/>
              <a:t>Note: </a:t>
            </a:r>
            <a:r>
              <a:rPr lang="en-US" sz="2000" dirty="0"/>
              <a:t>Overestimation indicated by points falling below the calibration line.</a:t>
            </a:r>
          </a:p>
        </p:txBody>
      </p:sp>
      <p:sp>
        <p:nvSpPr>
          <p:cNvPr id="62" name="TextBox 61">
            <a:extLst>
              <a:ext uri="{FF2B5EF4-FFF2-40B4-BE49-F238E27FC236}">
                <a16:creationId xmlns:a16="http://schemas.microsoft.com/office/drawing/2014/main" id="{8A9F5FB2-1FC3-47B6-BD67-89C0B12CD039}"/>
              </a:ext>
            </a:extLst>
          </p:cNvPr>
          <p:cNvSpPr txBox="1"/>
          <p:nvPr/>
        </p:nvSpPr>
        <p:spPr>
          <a:xfrm>
            <a:off x="24801640" y="15863271"/>
            <a:ext cx="1845378" cy="369332"/>
          </a:xfrm>
          <a:prstGeom prst="rect">
            <a:avLst/>
          </a:prstGeom>
          <a:noFill/>
        </p:spPr>
        <p:txBody>
          <a:bodyPr wrap="none" rtlCol="0">
            <a:spAutoFit/>
          </a:bodyPr>
          <a:lstStyle/>
          <a:p>
            <a:pPr algn="ctr"/>
            <a:r>
              <a:rPr lang="en-US" sz="1800" b="1" dirty="0"/>
              <a:t>Bars = 95% CIs</a:t>
            </a:r>
          </a:p>
        </p:txBody>
      </p:sp>
      <p:sp>
        <p:nvSpPr>
          <p:cNvPr id="67" name="TextBox 66">
            <a:extLst>
              <a:ext uri="{FF2B5EF4-FFF2-40B4-BE49-F238E27FC236}">
                <a16:creationId xmlns:a16="http://schemas.microsoft.com/office/drawing/2014/main" id="{F5993E13-ECEA-4620-8F9F-818EDEBB58EC}"/>
              </a:ext>
            </a:extLst>
          </p:cNvPr>
          <p:cNvSpPr txBox="1"/>
          <p:nvPr/>
        </p:nvSpPr>
        <p:spPr>
          <a:xfrm>
            <a:off x="39662423" y="3721913"/>
            <a:ext cx="1845378" cy="369332"/>
          </a:xfrm>
          <a:prstGeom prst="rect">
            <a:avLst/>
          </a:prstGeom>
          <a:noFill/>
        </p:spPr>
        <p:txBody>
          <a:bodyPr wrap="none" rtlCol="0">
            <a:spAutoFit/>
          </a:bodyPr>
          <a:lstStyle/>
          <a:p>
            <a:pPr algn="ctr"/>
            <a:r>
              <a:rPr lang="en-US" sz="1800" b="1" dirty="0"/>
              <a:t>Bars = 95% CIs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8559</TotalTime>
  <Words>980</Words>
  <Application>Microsoft Office PowerPoint</Application>
  <PresentationFormat>Custom</PresentationFormat>
  <Paragraphs>77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 Huff</dc:creator>
  <cp:lastModifiedBy>Nick Maxwell</cp:lastModifiedBy>
  <cp:revision>316</cp:revision>
  <dcterms:created xsi:type="dcterms:W3CDTF">2013-06-02T20:38:49Z</dcterms:created>
  <dcterms:modified xsi:type="dcterms:W3CDTF">2019-10-26T22:57:55Z</dcterms:modified>
</cp:coreProperties>
</file>