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FF"/>
    <a:srgbClr val="000090"/>
    <a:srgbClr val="3A3AB9"/>
    <a:srgbClr val="179923"/>
    <a:srgbClr val="00CC00"/>
    <a:srgbClr val="07E32C"/>
    <a:srgbClr val="09104F"/>
    <a:srgbClr val="202248"/>
    <a:srgbClr val="2E3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0898" autoAdjust="0"/>
  </p:normalViewPr>
  <p:slideViewPr>
    <p:cSldViewPr snapToObjects="1">
      <p:cViewPr>
        <p:scale>
          <a:sx n="33" d="100"/>
          <a:sy n="33" d="100"/>
        </p:scale>
        <p:origin x="1080" y="-132"/>
      </p:cViewPr>
      <p:guideLst>
        <p:guide orient="horz" pos="9936"/>
        <p:guide pos="13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Huff" userId="1401e3e00133cd3c" providerId="LiveId" clId="{55158A85-F35F-4765-B19F-7AF189A5A637}"/>
    <pc:docChg chg="modSld">
      <pc:chgData name="Mark Huff" userId="1401e3e00133cd3c" providerId="LiveId" clId="{55158A85-F35F-4765-B19F-7AF189A5A637}" dt="2019-10-29T03:35:21.809" v="0" actId="20577"/>
      <pc:docMkLst>
        <pc:docMk/>
      </pc:docMkLst>
      <pc:sldChg chg="modSp">
        <pc:chgData name="Mark Huff" userId="1401e3e00133cd3c" providerId="LiveId" clId="{55158A85-F35F-4765-B19F-7AF189A5A637}" dt="2019-10-29T03:35:21.809" v="0" actId="20577"/>
        <pc:sldMkLst>
          <pc:docMk/>
          <pc:sldMk cId="0" sldId="256"/>
        </pc:sldMkLst>
        <pc:spChg chg="mod">
          <ac:chgData name="Mark Huff" userId="1401e3e00133cd3c" providerId="LiveId" clId="{55158A85-F35F-4765-B19F-7AF189A5A637}" dt="2019-10-29T03:35:21.809" v="0" actId="20577"/>
          <ac:spMkLst>
            <pc:docMk/>
            <pc:sldMk cId="0" sldId="256"/>
            <ac:spMk id="1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10/26/2019</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10/26/2019</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ounded Rectangle 102"/>
          <p:cNvSpPr/>
          <p:nvPr/>
        </p:nvSpPr>
        <p:spPr>
          <a:xfrm>
            <a:off x="29683192" y="2483050"/>
            <a:ext cx="12059675" cy="1329035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lvl="0" defTabSz="2289141" eaLnBrk="0" hangingPunct="0"/>
            <a:endParaRPr lang="en-US" sz="1100" b="1" dirty="0">
              <a:solidFill>
                <a:srgbClr val="000090"/>
              </a:solidFill>
              <a:latin typeface="Arial" charset="0"/>
              <a:cs typeface="Arial" charset="0"/>
            </a:endParaRPr>
          </a:p>
          <a:p>
            <a:pPr lvl="0" defTabSz="2289141" eaLnBrk="0" hangingPunct="0"/>
            <a:endParaRPr lang="en-US" sz="400" i="1" dirty="0">
              <a:solidFill>
                <a:srgbClr val="000090"/>
              </a:solidFill>
              <a:latin typeface="Arial" charset="0"/>
              <a:cs typeface="Arial" charset="0"/>
            </a:endParaRPr>
          </a:p>
          <a:p>
            <a:pPr lvl="0" defTabSz="2289141" eaLnBrk="0" hangingPunct="0"/>
            <a:endParaRPr lang="en-US" sz="7200" i="1" dirty="0">
              <a:solidFill>
                <a:srgbClr val="000090"/>
              </a:solidFill>
              <a:latin typeface="Arial" charset="0"/>
              <a:cs typeface="Arial" charset="0"/>
            </a:endParaRPr>
          </a:p>
        </p:txBody>
      </p:sp>
      <p:sp>
        <p:nvSpPr>
          <p:cNvPr id="80" name="TextBox 79">
            <a:extLst>
              <a:ext uri="{FF2B5EF4-FFF2-40B4-BE49-F238E27FC236}">
                <a16:creationId xmlns:a16="http://schemas.microsoft.com/office/drawing/2014/main" id="{42FE22EA-E3A1-4B9D-9434-27B20FA2A538}"/>
              </a:ext>
            </a:extLst>
          </p:cNvPr>
          <p:cNvSpPr txBox="1"/>
          <p:nvPr/>
        </p:nvSpPr>
        <p:spPr>
          <a:xfrm>
            <a:off x="30044848" y="4158527"/>
            <a:ext cx="11818761" cy="10710624"/>
          </a:xfrm>
          <a:prstGeom prst="rect">
            <a:avLst/>
          </a:prstGeom>
          <a:noFill/>
        </p:spPr>
        <p:txBody>
          <a:bodyPr wrap="square" rtlCol="0">
            <a:spAutoFit/>
          </a:bodyPr>
          <a:lstStyle/>
          <a:p>
            <a:pPr lvl="0" defTabSz="2289141" eaLnBrk="0" hangingPunct="0"/>
            <a:r>
              <a:rPr lang="en-US" sz="4000" b="1" dirty="0">
                <a:solidFill>
                  <a:srgbClr val="000090"/>
                </a:solidFill>
              </a:rPr>
              <a:t>Variable/Group      Ebola       Cancer     Healthy</a:t>
            </a:r>
          </a:p>
          <a:p>
            <a:pPr lvl="0" defTabSz="2289141" eaLnBrk="0" hangingPunct="0"/>
            <a:endParaRPr lang="en-US" sz="4000" b="1" u="sng" dirty="0">
              <a:solidFill>
                <a:srgbClr val="000090"/>
              </a:solidFill>
            </a:endParaRPr>
          </a:p>
          <a:p>
            <a:pPr lvl="0" defTabSz="2289141" eaLnBrk="0" hangingPunct="0"/>
            <a:r>
              <a:rPr lang="en-US" sz="3600" b="1" dirty="0">
                <a:solidFill>
                  <a:srgbClr val="0000FF"/>
                </a:solidFill>
              </a:rPr>
              <a:t>Touched Objects</a:t>
            </a:r>
          </a:p>
          <a:p>
            <a:pPr lvl="0" defTabSz="2289141" eaLnBrk="0" hangingPunct="0"/>
            <a:endParaRPr lang="en-US" sz="800" b="1" dirty="0">
              <a:solidFill>
                <a:srgbClr val="000090"/>
              </a:solidFill>
            </a:endParaRPr>
          </a:p>
          <a:p>
            <a:pPr lvl="0" defTabSz="2289141" eaLnBrk="0" hangingPunct="0"/>
            <a:endParaRPr lang="en-US" sz="800" b="1" dirty="0">
              <a:solidFill>
                <a:srgbClr val="000090"/>
              </a:solidFill>
            </a:endParaRPr>
          </a:p>
          <a:p>
            <a:pPr lvl="0" defTabSz="2289141" eaLnBrk="0" hangingPunct="0"/>
            <a:r>
              <a:rPr lang="en-US" sz="3400" b="1" dirty="0">
                <a:solidFill>
                  <a:srgbClr val="000090"/>
                </a:solidFill>
              </a:rPr>
              <a:t>   “Touched”                </a:t>
            </a:r>
            <a:r>
              <a:rPr lang="en-US" sz="3200" b="1" dirty="0">
                <a:solidFill>
                  <a:srgbClr val="000090"/>
                </a:solidFill>
              </a:rPr>
              <a:t>.71 (.02)        .64 (.02)        .63 (.03)</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   “Non-Touched”</a:t>
            </a:r>
            <a:r>
              <a:rPr lang="en-US" sz="3600" b="1" dirty="0">
                <a:solidFill>
                  <a:srgbClr val="000090"/>
                </a:solidFill>
              </a:rPr>
              <a:t>        </a:t>
            </a:r>
            <a:r>
              <a:rPr lang="en-US" sz="3200" dirty="0">
                <a:solidFill>
                  <a:srgbClr val="000090"/>
                </a:solidFill>
              </a:rPr>
              <a:t>.21 (.02)       .28 (.02)        .28 (.02)</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   “Neither” </a:t>
            </a:r>
            <a:r>
              <a:rPr lang="en-US" sz="3600" b="1" dirty="0">
                <a:solidFill>
                  <a:srgbClr val="000090"/>
                </a:solidFill>
              </a:rPr>
              <a:t>                 </a:t>
            </a:r>
            <a:r>
              <a:rPr lang="en-US" sz="3200" dirty="0">
                <a:solidFill>
                  <a:srgbClr val="000090"/>
                </a:solidFill>
              </a:rPr>
              <a:t>.08 (.01)       .08 (.02)        .09 (.02)</a:t>
            </a:r>
          </a:p>
          <a:p>
            <a:pPr lvl="0" defTabSz="2289141" eaLnBrk="0" hangingPunct="0"/>
            <a:endParaRPr lang="en-US" sz="900" b="1" dirty="0">
              <a:solidFill>
                <a:srgbClr val="000090"/>
              </a:solidFill>
            </a:endParaRPr>
          </a:p>
          <a:p>
            <a:pPr lvl="0" defTabSz="2289141" eaLnBrk="0" hangingPunct="0"/>
            <a:endParaRPr lang="en-US" sz="900" b="1" dirty="0">
              <a:solidFill>
                <a:srgbClr val="000090"/>
              </a:solidFill>
            </a:endParaRPr>
          </a:p>
          <a:p>
            <a:pPr lvl="0" defTabSz="2289141" eaLnBrk="0" hangingPunct="0"/>
            <a:endParaRPr lang="en-US" sz="800" i="1" dirty="0">
              <a:solidFill>
                <a:srgbClr val="000090"/>
              </a:solidFill>
            </a:endParaRPr>
          </a:p>
          <a:p>
            <a:pPr lvl="0" defTabSz="2289141" eaLnBrk="0" hangingPunct="0"/>
            <a:r>
              <a:rPr lang="en-US" sz="3600" b="1" dirty="0">
                <a:solidFill>
                  <a:srgbClr val="0000FF"/>
                </a:solidFill>
              </a:rPr>
              <a:t>Non-Touched Objects</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   “Touched”                </a:t>
            </a:r>
            <a:r>
              <a:rPr lang="en-US" sz="3200" dirty="0">
                <a:solidFill>
                  <a:srgbClr val="000090"/>
                </a:solidFill>
              </a:rPr>
              <a:t>.13 (.02)        .11 (.02)        .10 (.01)</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   “Non-Touched”</a:t>
            </a:r>
            <a:r>
              <a:rPr lang="en-US" sz="3600" b="1" dirty="0">
                <a:solidFill>
                  <a:srgbClr val="000090"/>
                </a:solidFill>
              </a:rPr>
              <a:t>       </a:t>
            </a:r>
            <a:r>
              <a:rPr lang="en-US" sz="3200" b="1" dirty="0">
                <a:solidFill>
                  <a:srgbClr val="000090"/>
                </a:solidFill>
              </a:rPr>
              <a:t>.48 (.03)        .52 (.03)        .51 (.03</a:t>
            </a:r>
            <a:r>
              <a:rPr lang="en-US" sz="3200" dirty="0">
                <a:solidFill>
                  <a:srgbClr val="000090"/>
                </a:solidFill>
              </a:rPr>
              <a:t>)</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   “Neither”                  </a:t>
            </a:r>
            <a:r>
              <a:rPr lang="en-US" sz="3200" dirty="0">
                <a:solidFill>
                  <a:srgbClr val="000090"/>
                </a:solidFill>
              </a:rPr>
              <a:t>.39 (.02)        .38 (.03)        .39 (.03)</a:t>
            </a:r>
          </a:p>
          <a:p>
            <a:pPr lvl="0" defTabSz="2289141" eaLnBrk="0" hangingPunct="0"/>
            <a:endParaRPr lang="en-US" sz="800" dirty="0">
              <a:solidFill>
                <a:srgbClr val="000090"/>
              </a:solidFill>
            </a:endParaRPr>
          </a:p>
          <a:p>
            <a:pPr lvl="0" defTabSz="2289141" eaLnBrk="0" hangingPunct="0"/>
            <a:endParaRPr lang="en-US" sz="800" dirty="0">
              <a:solidFill>
                <a:srgbClr val="000090"/>
              </a:solidFill>
            </a:endParaRPr>
          </a:p>
          <a:p>
            <a:pPr lvl="0" defTabSz="2289141" eaLnBrk="0" hangingPunct="0"/>
            <a:endParaRPr lang="en-US" sz="800" dirty="0">
              <a:solidFill>
                <a:srgbClr val="000090"/>
              </a:solidFill>
            </a:endParaRPr>
          </a:p>
          <a:p>
            <a:pPr lvl="0" defTabSz="2289141" eaLnBrk="0" hangingPunct="0"/>
            <a:r>
              <a:rPr lang="en-US" sz="3600" b="1" dirty="0">
                <a:solidFill>
                  <a:srgbClr val="0000FF"/>
                </a:solidFill>
              </a:rPr>
              <a:t>Non-Presented Objects</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   “Touched”</a:t>
            </a:r>
            <a:r>
              <a:rPr lang="en-US" sz="3600" b="1" dirty="0">
                <a:solidFill>
                  <a:srgbClr val="000090"/>
                </a:solidFill>
              </a:rPr>
              <a:t>               </a:t>
            </a:r>
            <a:r>
              <a:rPr lang="en-US" sz="3200" dirty="0">
                <a:solidFill>
                  <a:srgbClr val="000090"/>
                </a:solidFill>
              </a:rPr>
              <a:t>.06 (.01)        .02 (.02)        .04 (.03)</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   “Non-Touched”</a:t>
            </a:r>
            <a:r>
              <a:rPr lang="en-US" sz="3600" b="1" dirty="0">
                <a:solidFill>
                  <a:srgbClr val="000090"/>
                </a:solidFill>
              </a:rPr>
              <a:t>       </a:t>
            </a:r>
            <a:r>
              <a:rPr lang="en-US" sz="3200" dirty="0">
                <a:solidFill>
                  <a:srgbClr val="000090"/>
                </a:solidFill>
              </a:rPr>
              <a:t>.14 (.01)        .20 (.03)        .17 (.03)</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   “Neither”                  </a:t>
            </a:r>
            <a:r>
              <a:rPr lang="en-US" sz="3200" b="1" dirty="0">
                <a:solidFill>
                  <a:srgbClr val="000090"/>
                </a:solidFill>
              </a:rPr>
              <a:t>.80 (.01)        .78 (.03)        .79 (.03)</a:t>
            </a:r>
            <a:endParaRPr lang="en-US" sz="4400" b="1" i="1" dirty="0">
              <a:solidFill>
                <a:srgbClr val="000090"/>
              </a:solidFill>
            </a:endParaRPr>
          </a:p>
          <a:p>
            <a:pPr lvl="0" defTabSz="2289141" eaLnBrk="0" hangingPunct="0"/>
            <a:endParaRPr lang="en-US" sz="4800" i="1" dirty="0">
              <a:solidFill>
                <a:srgbClr val="000090"/>
              </a:solidFill>
            </a:endParaRPr>
          </a:p>
        </p:txBody>
      </p:sp>
      <p:sp>
        <p:nvSpPr>
          <p:cNvPr id="65" name="Rounded Rectangle 138">
            <a:extLst>
              <a:ext uri="{FF2B5EF4-FFF2-40B4-BE49-F238E27FC236}">
                <a16:creationId xmlns:a16="http://schemas.microsoft.com/office/drawing/2014/main" id="{14FB2DD8-C93A-4058-A3CD-1D03D1716D9D}"/>
              </a:ext>
            </a:extLst>
          </p:cNvPr>
          <p:cNvSpPr/>
          <p:nvPr/>
        </p:nvSpPr>
        <p:spPr>
          <a:xfrm>
            <a:off x="12241272" y="2673165"/>
            <a:ext cx="17142309" cy="12005167"/>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08" name="Rounded Rectangle 88">
            <a:extLst>
              <a:ext uri="{FF2B5EF4-FFF2-40B4-BE49-F238E27FC236}">
                <a16:creationId xmlns:a16="http://schemas.microsoft.com/office/drawing/2014/main" id="{301616BD-43F8-4C95-A78C-2BE51A95D837}"/>
              </a:ext>
            </a:extLst>
          </p:cNvPr>
          <p:cNvSpPr/>
          <p:nvPr/>
        </p:nvSpPr>
        <p:spPr>
          <a:xfrm>
            <a:off x="24551917" y="4096193"/>
            <a:ext cx="4390063" cy="456568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u="sng" dirty="0"/>
          </a:p>
          <a:p>
            <a:pPr algn="ctr"/>
            <a:r>
              <a:rPr lang="en-US" sz="3400" b="1" u="sng" dirty="0"/>
              <a:t>QUESTIONNAIRES:</a:t>
            </a:r>
          </a:p>
          <a:p>
            <a:pPr algn="ctr"/>
            <a:endParaRPr lang="en-US" sz="3300" dirty="0"/>
          </a:p>
          <a:p>
            <a:pPr algn="ctr"/>
            <a:r>
              <a:rPr lang="en-US" sz="3300" dirty="0"/>
              <a:t>Perceived Vulnerability to Disease (PVD) Scale</a:t>
            </a:r>
          </a:p>
          <a:p>
            <a:pPr algn="ctr"/>
            <a:r>
              <a:rPr lang="en-US" sz="3300" dirty="0"/>
              <a:t>&amp;</a:t>
            </a:r>
          </a:p>
          <a:p>
            <a:pPr algn="ctr"/>
            <a:r>
              <a:rPr lang="en-US" sz="3300" dirty="0"/>
              <a:t>Demographics</a:t>
            </a:r>
          </a:p>
        </p:txBody>
      </p:sp>
      <p:sp>
        <p:nvSpPr>
          <p:cNvPr id="106" name="Rounded Rectangle 88">
            <a:extLst>
              <a:ext uri="{FF2B5EF4-FFF2-40B4-BE49-F238E27FC236}">
                <a16:creationId xmlns:a16="http://schemas.microsoft.com/office/drawing/2014/main" id="{64798AA8-6DA7-48CB-BB2A-2AB54810F7DC}"/>
              </a:ext>
            </a:extLst>
          </p:cNvPr>
          <p:cNvSpPr/>
          <p:nvPr/>
        </p:nvSpPr>
        <p:spPr>
          <a:xfrm>
            <a:off x="19651590" y="4114800"/>
            <a:ext cx="4326542" cy="456568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u="sng" dirty="0"/>
              <a:t>TESTS:</a:t>
            </a:r>
          </a:p>
          <a:p>
            <a:pPr algn="ctr"/>
            <a:endParaRPr lang="en-US" sz="3600" b="1" u="sng" dirty="0"/>
          </a:p>
          <a:p>
            <a:pPr algn="ctr"/>
            <a:r>
              <a:rPr lang="en-US" sz="3600" dirty="0"/>
              <a:t>Free Recall</a:t>
            </a:r>
          </a:p>
          <a:p>
            <a:pPr algn="ctr"/>
            <a:r>
              <a:rPr lang="en-US" sz="3600" dirty="0"/>
              <a:t>&amp;</a:t>
            </a:r>
          </a:p>
          <a:p>
            <a:pPr algn="ctr"/>
            <a:r>
              <a:rPr lang="en-US" sz="3600" dirty="0"/>
              <a:t>Source</a:t>
            </a:r>
          </a:p>
          <a:p>
            <a:pPr algn="ctr"/>
            <a:r>
              <a:rPr lang="en-US" sz="3600" dirty="0"/>
              <a:t>Recognition</a:t>
            </a:r>
          </a:p>
          <a:p>
            <a:pPr algn="ctr"/>
            <a:endParaRPr lang="en-US" sz="1200" b="1" u="sng" dirty="0"/>
          </a:p>
        </p:txBody>
      </p:sp>
      <p:sp>
        <p:nvSpPr>
          <p:cNvPr id="105" name="Rounded Rectangle 88">
            <a:extLst>
              <a:ext uri="{FF2B5EF4-FFF2-40B4-BE49-F238E27FC236}">
                <a16:creationId xmlns:a16="http://schemas.microsoft.com/office/drawing/2014/main" id="{2D92C420-D6E3-460F-8855-162B114F2556}"/>
              </a:ext>
            </a:extLst>
          </p:cNvPr>
          <p:cNvSpPr/>
          <p:nvPr/>
        </p:nvSpPr>
        <p:spPr>
          <a:xfrm>
            <a:off x="12437444" y="4121114"/>
            <a:ext cx="3082257" cy="456568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u="sng" dirty="0"/>
          </a:p>
          <a:p>
            <a:pPr algn="ctr"/>
            <a:r>
              <a:rPr lang="en-US" sz="4000" b="1" u="sng" dirty="0"/>
              <a:t>Study</a:t>
            </a:r>
          </a:p>
          <a:p>
            <a:pPr algn="ctr"/>
            <a:endParaRPr lang="en-US" sz="3600" dirty="0"/>
          </a:p>
          <a:p>
            <a:pPr algn="ctr"/>
            <a:r>
              <a:rPr lang="en-US" sz="3300" b="1" u="sng" dirty="0"/>
              <a:t>Four Scenes:</a:t>
            </a:r>
          </a:p>
          <a:p>
            <a:pPr algn="ctr"/>
            <a:r>
              <a:rPr lang="en-US" sz="2800" dirty="0"/>
              <a:t>Bedroom</a:t>
            </a:r>
          </a:p>
          <a:p>
            <a:pPr algn="ctr"/>
            <a:r>
              <a:rPr lang="en-US" sz="2800" dirty="0"/>
              <a:t>Bathroom</a:t>
            </a:r>
          </a:p>
          <a:p>
            <a:pPr algn="ctr"/>
            <a:r>
              <a:rPr lang="en-US" sz="2800" dirty="0"/>
              <a:t>Kitchen</a:t>
            </a:r>
          </a:p>
          <a:p>
            <a:pPr algn="ctr"/>
            <a:r>
              <a:rPr lang="en-US" sz="2800" dirty="0"/>
              <a:t>Garage</a:t>
            </a:r>
          </a:p>
        </p:txBody>
      </p:sp>
      <p:sp>
        <p:nvSpPr>
          <p:cNvPr id="139" name="Rounded Rectangle 138"/>
          <p:cNvSpPr/>
          <p:nvPr/>
        </p:nvSpPr>
        <p:spPr>
          <a:xfrm>
            <a:off x="166835" y="17906999"/>
            <a:ext cx="11872973" cy="13491649"/>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solidFill>
                <a:srgbClr val="000090"/>
              </a:solidFill>
              <a:latin typeface="Arial" pitchFamily="34" charset="0"/>
              <a:cs typeface="Arial" pitchFamily="34" charset="0"/>
            </a:endParaRPr>
          </a:p>
        </p:txBody>
      </p:sp>
      <p:sp>
        <p:nvSpPr>
          <p:cNvPr id="145" name="Rounded Rectangle 144"/>
          <p:cNvSpPr/>
          <p:nvPr/>
        </p:nvSpPr>
        <p:spPr>
          <a:xfrm>
            <a:off x="12270658" y="14971740"/>
            <a:ext cx="17065992" cy="604724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lvl="0" defTabSz="2289141" eaLnBrk="0" hangingPunct="0"/>
            <a:endParaRPr lang="en-US" sz="4000" b="1" dirty="0">
              <a:solidFill>
                <a:srgbClr val="000090"/>
              </a:solidFill>
              <a:latin typeface="Arial" charset="0"/>
              <a:cs typeface="Arial" charset="0"/>
            </a:endParaRPr>
          </a:p>
          <a:p>
            <a:pPr lvl="0" defTabSz="2289141" eaLnBrk="0" hangingPunct="0"/>
            <a:r>
              <a:rPr lang="en-US" sz="4000" b="1" dirty="0">
                <a:solidFill>
                  <a:srgbClr val="000090"/>
                </a:solidFill>
                <a:latin typeface="Arial" charset="0"/>
                <a:cs typeface="Arial" charset="0"/>
              </a:rPr>
              <a:t>Variable/Group</a:t>
            </a:r>
            <a:r>
              <a:rPr lang="en-US" sz="4000" dirty="0">
                <a:solidFill>
                  <a:srgbClr val="000090"/>
                </a:solidFill>
                <a:latin typeface="Arial" charset="0"/>
                <a:cs typeface="Arial" charset="0"/>
              </a:rPr>
              <a:t>                  </a:t>
            </a:r>
            <a:r>
              <a:rPr lang="en-US" sz="4000" b="1" dirty="0">
                <a:solidFill>
                  <a:srgbClr val="000090"/>
                </a:solidFill>
                <a:latin typeface="Arial" charset="0"/>
                <a:cs typeface="Arial" charset="0"/>
              </a:rPr>
              <a:t>Ebola              Cancer             Healthy</a:t>
            </a:r>
          </a:p>
          <a:p>
            <a:pPr lvl="0" defTabSz="2289141" eaLnBrk="0" hangingPunct="0"/>
            <a:endParaRPr lang="en-US" sz="1500" b="1" u="sng" dirty="0">
              <a:solidFill>
                <a:srgbClr val="000090"/>
              </a:solidFill>
              <a:latin typeface="Arial" charset="0"/>
              <a:cs typeface="Arial" charset="0"/>
            </a:endParaRPr>
          </a:p>
          <a:p>
            <a:pPr lvl="0" defTabSz="2289141" eaLnBrk="0" hangingPunct="0"/>
            <a:endParaRPr lang="en-US" sz="900" u="sng"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Touched Objects   	           </a:t>
            </a:r>
            <a:r>
              <a:rPr lang="en-US" sz="3600" dirty="0">
                <a:solidFill>
                  <a:srgbClr val="000090"/>
                </a:solidFill>
                <a:latin typeface="Arial" charset="0"/>
                <a:cs typeface="Arial" charset="0"/>
              </a:rPr>
              <a:t>.55 (.02)               .53 (.02)               .56 (.02)</a:t>
            </a:r>
            <a:endParaRPr lang="en-US" sz="3600"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Non-Touched Objects          </a:t>
            </a:r>
            <a:r>
              <a:rPr lang="en-US" sz="3600" dirty="0">
                <a:solidFill>
                  <a:srgbClr val="000090"/>
                </a:solidFill>
                <a:latin typeface="Arial" charset="0"/>
                <a:cs typeface="Arial" charset="0"/>
              </a:rPr>
              <a:t>.23 (.02)               .27 (.01)               .27 (.02)</a:t>
            </a:r>
            <a:endParaRPr lang="en-US" sz="3600"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i="1" dirty="0">
                <a:solidFill>
                  <a:srgbClr val="000090"/>
                </a:solidFill>
                <a:latin typeface="Arial" charset="0"/>
                <a:cs typeface="Arial" charset="0"/>
              </a:rPr>
              <a:t>    Difference</a:t>
            </a:r>
            <a:r>
              <a:rPr lang="en-US" sz="3600" b="1" dirty="0">
                <a:solidFill>
                  <a:srgbClr val="000090"/>
                </a:solidFill>
                <a:latin typeface="Arial" charset="0"/>
                <a:cs typeface="Arial" charset="0"/>
              </a:rPr>
              <a:t>        	           </a:t>
            </a:r>
            <a:r>
              <a:rPr lang="en-US" sz="3600" dirty="0">
                <a:solidFill>
                  <a:srgbClr val="000090"/>
                </a:solidFill>
                <a:latin typeface="Arial" charset="0"/>
                <a:cs typeface="Arial" charset="0"/>
              </a:rPr>
              <a:t>.32 (.02)               .26 (.02)               .29 (.02)</a:t>
            </a:r>
            <a:endParaRPr lang="en-US" sz="1000" b="1" dirty="0">
              <a:solidFill>
                <a:srgbClr val="000090"/>
              </a:solidFill>
              <a:latin typeface="Arial" charset="0"/>
              <a:cs typeface="Arial" charset="0"/>
            </a:endParaRPr>
          </a:p>
          <a:p>
            <a:pPr lvl="0" defTabSz="2289141" eaLnBrk="0" hangingPunct="0"/>
            <a:endParaRPr lang="en-US" sz="1000" b="1" dirty="0">
              <a:solidFill>
                <a:srgbClr val="000090"/>
              </a:solidFill>
              <a:latin typeface="Arial" charset="0"/>
              <a:cs typeface="Arial" charset="0"/>
            </a:endParaRPr>
          </a:p>
        </p:txBody>
      </p:sp>
      <p:sp>
        <p:nvSpPr>
          <p:cNvPr id="4" name="Rectangle 2"/>
          <p:cNvSpPr txBox="1">
            <a:spLocks noChangeArrowheads="1"/>
          </p:cNvSpPr>
          <p:nvPr/>
        </p:nvSpPr>
        <p:spPr bwMode="auto">
          <a:xfrm>
            <a:off x="276640" y="-5693"/>
            <a:ext cx="27383960" cy="3018820"/>
          </a:xfrm>
          <a:prstGeom prst="rect">
            <a:avLst/>
          </a:prstGeom>
          <a:noFill/>
          <a:ln w="9525">
            <a:noFill/>
            <a:miter lim="800000"/>
            <a:headEnd/>
            <a:tailEnd/>
          </a:ln>
        </p:spPr>
        <p:txBody>
          <a:bodyPr lIns="369484" tIns="184741" rIns="369484" bIns="184741" anchor="ctr"/>
          <a:lstStyle/>
          <a:p>
            <a:pPr defTabSz="3694113">
              <a:defRPr/>
            </a:pPr>
            <a:r>
              <a:rPr lang="en-US" sz="4800" kern="0" dirty="0">
                <a:solidFill>
                  <a:schemeClr val="bg1"/>
                </a:solidFill>
                <a:latin typeface="Arial Black"/>
                <a:ea typeface="+mj-ea"/>
                <a:cs typeface="Arial Black"/>
              </a:rPr>
              <a:t>The Memory Benefits of Deadly Diseases: Increased Source Memory for Objects Touched by Individuals with Ebola </a:t>
            </a:r>
            <a:r>
              <a:rPr lang="en-US" sz="3500" kern="0" dirty="0">
                <a:solidFill>
                  <a:schemeClr val="bg1"/>
                </a:solidFill>
                <a:latin typeface="Arial Black" panose="020B0A04020102020204" pitchFamily="34" charset="0"/>
                <a:ea typeface="+mj-ea"/>
                <a:cs typeface="Arial" pitchFamily="34" charset="0"/>
              </a:rPr>
              <a:t> </a:t>
            </a:r>
          </a:p>
          <a:p>
            <a:pPr defTabSz="3694113">
              <a:defRPr/>
            </a:pPr>
            <a:r>
              <a:rPr lang="en-US" sz="3500" kern="0" dirty="0">
                <a:solidFill>
                  <a:schemeClr val="bg1"/>
                </a:solidFill>
                <a:latin typeface="Arial Black" panose="020B0A04020102020204" pitchFamily="34" charset="0"/>
                <a:ea typeface="+mj-ea"/>
                <a:cs typeface="Arial" pitchFamily="34" charset="0"/>
              </a:rPr>
              <a:t>Kendal A. Smith, Matthew R. Gretz, Nicholas P. Maxwell &amp; Mark J. Huff</a:t>
            </a:r>
            <a:endParaRPr lang="en-US" sz="35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198790" y="2673165"/>
            <a:ext cx="11785012" cy="1488331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9712911" y="16483156"/>
            <a:ext cx="12029957" cy="14892498"/>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3" name="Text Box 4"/>
          <p:cNvSpPr txBox="1">
            <a:spLocks noChangeArrowheads="1"/>
          </p:cNvSpPr>
          <p:nvPr/>
        </p:nvSpPr>
        <p:spPr bwMode="auto">
          <a:xfrm>
            <a:off x="354312" y="2792610"/>
            <a:ext cx="11546370" cy="14391000"/>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Introduction</a:t>
            </a:r>
          </a:p>
          <a:p>
            <a:pPr algn="ctr" defTabSz="1347788" eaLnBrk="0" hangingPunct="0"/>
            <a:endParaRPr lang="en-US" sz="2000" b="1" dirty="0">
              <a:solidFill>
                <a:srgbClr val="0000FF"/>
              </a:solidFill>
            </a:endParaRPr>
          </a:p>
          <a:p>
            <a:pPr defTabSz="1347788" eaLnBrk="0" hangingPunct="0"/>
            <a:r>
              <a:rPr lang="en-US" sz="3200" dirty="0">
                <a:solidFill>
                  <a:srgbClr val="000090"/>
                </a:solidFill>
              </a:rPr>
              <a:t>Threats of contamination from an infectious disease have been shown to activate a disease-avoidance system, termed the </a:t>
            </a:r>
            <a:r>
              <a:rPr lang="en-US" sz="3200" b="1" i="1" dirty="0">
                <a:solidFill>
                  <a:srgbClr val="000090"/>
                </a:solidFill>
              </a:rPr>
              <a:t>Behavioral Immune System </a:t>
            </a:r>
            <a:r>
              <a:rPr lang="en-US" sz="3200" dirty="0">
                <a:solidFill>
                  <a:srgbClr val="000090"/>
                </a:solidFill>
              </a:rPr>
              <a:t>(BIS). The BIS can facilitate cognitive processes in order to detect and retain sources of infectious disease. Recently, </a:t>
            </a:r>
            <a:r>
              <a:rPr lang="en-US" sz="3200" dirty="0" err="1">
                <a:solidFill>
                  <a:srgbClr val="000090"/>
                </a:solidFill>
              </a:rPr>
              <a:t>Gretz</a:t>
            </a:r>
            <a:r>
              <a:rPr lang="en-US" sz="3200">
                <a:solidFill>
                  <a:srgbClr val="000090"/>
                </a:solidFill>
              </a:rPr>
              <a:t> &amp; </a:t>
            </a:r>
            <a:r>
              <a:rPr lang="en-US" sz="3200" dirty="0">
                <a:solidFill>
                  <a:srgbClr val="000090"/>
                </a:solidFill>
              </a:rPr>
              <a:t>Huff (in press) had participants view videos with an actor that was shown to have influenza, a contagious disease, cancer, a non-contagious disease, or was healthy, as the actor walked through household scenes touch a variety of objects. Source memory for touched items was greater when the actor was said to have influenza, but not cancer, or was healthy. Thus, the infectious nature of a disease, not the disease itself, appears to contribute to memory facilitation though BIS activation. </a:t>
            </a:r>
          </a:p>
          <a:p>
            <a:pPr defTabSz="1347788" eaLnBrk="0" hangingPunct="0"/>
            <a:endParaRPr lang="en-US" sz="2000" dirty="0">
              <a:solidFill>
                <a:srgbClr val="000090"/>
              </a:solidFill>
            </a:endParaRPr>
          </a:p>
          <a:p>
            <a:pPr defTabSz="1347788" eaLnBrk="0" hangingPunct="0"/>
            <a:r>
              <a:rPr lang="en-US" sz="3200" dirty="0">
                <a:solidFill>
                  <a:srgbClr val="000090"/>
                </a:solidFill>
              </a:rPr>
              <a:t>The present study further tests this pattern by examining recall and recognition for objects touched by an individual infected with Ebola, a highly contagious disease that often results in death. Ebola was compared to cancer and healthy conditions and we anticipated that only Ebola would should memory facilitation for touched objects relative to the healthy group due to the infectious nature of Ebola activating the BIS. </a:t>
            </a:r>
          </a:p>
          <a:p>
            <a:pPr defTabSz="1347788" eaLnBrk="0" hangingPunct="0"/>
            <a:endParaRPr lang="en-US" sz="2000" dirty="0">
              <a:solidFill>
                <a:srgbClr val="000090"/>
              </a:solidFill>
            </a:endParaRPr>
          </a:p>
          <a:p>
            <a:pPr defTabSz="1347788" eaLnBrk="0" hangingPunct="0"/>
            <a:r>
              <a:rPr lang="en-US" sz="3200" dirty="0">
                <a:solidFill>
                  <a:srgbClr val="000090"/>
                </a:solidFill>
              </a:rPr>
              <a:t>Moreover, it is unlikely that participants have personally encounter Ebola (unlike influenza which is common) Thus, our study examined whether perceptions of an infectious disease would produce a similar memory benefit even, if individuals have never been exposed to the disease. </a:t>
            </a:r>
            <a:endParaRPr lang="en-US" sz="3200" dirty="0">
              <a:solidFill>
                <a:srgbClr val="000090"/>
              </a:solidFill>
              <a:highlight>
                <a:srgbClr val="FFFF00"/>
              </a:highlight>
            </a:endParaRPr>
          </a:p>
          <a:p>
            <a:pPr defTabSz="1347788" eaLnBrk="0" hangingPunct="0"/>
            <a:endParaRPr lang="en-US" sz="800" dirty="0">
              <a:solidFill>
                <a:srgbClr val="000090"/>
              </a:solidFill>
            </a:endParaRPr>
          </a:p>
          <a:p>
            <a:pPr defTabSz="1347788">
              <a:spcAft>
                <a:spcPts val="1000"/>
              </a:spcAft>
            </a:pPr>
            <a:endParaRPr lang="en-US" sz="200" dirty="0">
              <a:solidFill>
                <a:srgbClr val="000090"/>
              </a:solidFill>
              <a:latin typeface="Calibri" pitchFamily="34" charset="0"/>
              <a:ea typeface="Calibri" pitchFamily="34" charset="0"/>
              <a:cs typeface="Times New Roman" pitchFamily="18" charset="0"/>
            </a:endParaRPr>
          </a:p>
        </p:txBody>
      </p:sp>
      <p:sp>
        <p:nvSpPr>
          <p:cNvPr id="15368" name="TextBox 24"/>
          <p:cNvSpPr txBox="1">
            <a:spLocks noChangeArrowheads="1"/>
          </p:cNvSpPr>
          <p:nvPr/>
        </p:nvSpPr>
        <p:spPr bwMode="auto">
          <a:xfrm>
            <a:off x="593173" y="18155204"/>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Materials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31390147" y="16594726"/>
            <a:ext cx="8721534" cy="961754"/>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Conclusions</a:t>
            </a:r>
          </a:p>
          <a:p>
            <a:pPr defTabSz="1347788" eaLnBrk="0" hangingPunct="0"/>
            <a:endParaRPr lang="en-US" sz="4800" b="1" dirty="0">
              <a:solidFill>
                <a:srgbClr val="0000FF"/>
              </a:solidFill>
            </a:endParaRPr>
          </a:p>
          <a:p>
            <a:pPr defTabSz="1347788"/>
            <a:endParaRPr lang="en-US" sz="1400" dirty="0">
              <a:solidFill>
                <a:srgbClr val="000090"/>
              </a:solidFill>
              <a:latin typeface="+mn-lt"/>
            </a:endParaRPr>
          </a:p>
          <a:p>
            <a:pPr defTabSz="1347788"/>
            <a:endParaRPr lang="en-US" sz="1400" b="1" dirty="0">
              <a:solidFill>
                <a:srgbClr val="0000FF"/>
              </a:solidFill>
            </a:endParaRPr>
          </a:p>
          <a:p>
            <a:pPr defTabSz="1347788" eaLnBrk="0" hangingPunct="0"/>
            <a:endParaRPr lang="en-US" sz="800" dirty="0">
              <a:solidFill>
                <a:srgbClr val="000090"/>
              </a:solidFill>
            </a:endParaRPr>
          </a:p>
          <a:p>
            <a:pPr defTabSz="1347788" eaLnBrk="0" hangingPunct="0"/>
            <a:endParaRPr lang="en-US" sz="6000" dirty="0">
              <a:solidFill>
                <a:srgbClr val="000090"/>
              </a:solidFill>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40" name="TextBox 24"/>
          <p:cNvSpPr txBox="1">
            <a:spLocks noChangeArrowheads="1"/>
          </p:cNvSpPr>
          <p:nvPr/>
        </p:nvSpPr>
        <p:spPr bwMode="auto">
          <a:xfrm>
            <a:off x="15422261" y="2899481"/>
            <a:ext cx="10452175"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Method</a:t>
            </a:r>
          </a:p>
          <a:p>
            <a:pPr algn="ctr" defTabSz="1347788" eaLnBrk="0" hangingPunct="0"/>
            <a:endParaRPr lang="en-US" sz="4400" b="1" dirty="0">
              <a:solidFill>
                <a:srgbClr val="0000FF"/>
              </a:solidFill>
            </a:endParaRPr>
          </a:p>
        </p:txBody>
      </p:sp>
      <p:sp>
        <p:nvSpPr>
          <p:cNvPr id="131" name="Rounded Rectangle 130"/>
          <p:cNvSpPr/>
          <p:nvPr/>
        </p:nvSpPr>
        <p:spPr>
          <a:xfrm>
            <a:off x="12416069" y="30151361"/>
            <a:ext cx="16920581" cy="115969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chemeClr val="tx1"/>
                </a:solidFill>
                <a:latin typeface="+mj-lt"/>
                <a:cs typeface="Arial" pitchFamily="34" charset="0"/>
              </a:rPr>
              <a:t>Correspondence can be addressed to </a:t>
            </a:r>
            <a:r>
              <a:rPr lang="en-US" sz="3200" dirty="0">
                <a:solidFill>
                  <a:srgbClr val="0000FF"/>
                </a:solidFill>
                <a:latin typeface="+mj-lt"/>
                <a:cs typeface="Arial" pitchFamily="34" charset="0"/>
              </a:rPr>
              <a:t>mark.huff@usm.edu</a:t>
            </a:r>
            <a:r>
              <a:rPr lang="en-US" sz="3200" dirty="0">
                <a:solidFill>
                  <a:schemeClr val="tx1"/>
                </a:solidFill>
                <a:latin typeface="+mj-lt"/>
                <a:cs typeface="Arial" pitchFamily="34" charset="0"/>
              </a:rPr>
              <a:t> | Lab Website</a:t>
            </a:r>
            <a:r>
              <a:rPr lang="en-US" sz="3200" dirty="0">
                <a:solidFill>
                  <a:srgbClr val="0000FF"/>
                </a:solidFill>
                <a:latin typeface="+mj-lt"/>
                <a:cs typeface="Arial" pitchFamily="34" charset="0"/>
              </a:rPr>
              <a:t>:</a:t>
            </a:r>
            <a:r>
              <a:rPr lang="en-US" sz="3200" dirty="0">
                <a:solidFill>
                  <a:srgbClr val="000090"/>
                </a:solidFill>
                <a:latin typeface="+mj-lt"/>
                <a:cs typeface="Arial" pitchFamily="34" charset="0"/>
              </a:rPr>
              <a:t> </a:t>
            </a:r>
            <a:r>
              <a:rPr lang="en-US" sz="3200" dirty="0">
                <a:solidFill>
                  <a:srgbClr val="0000FF"/>
                </a:solidFill>
                <a:latin typeface="+mj-lt"/>
                <a:cs typeface="Arial" pitchFamily="34" charset="0"/>
              </a:rPr>
              <a:t>www.macapsych.com </a:t>
            </a:r>
          </a:p>
        </p:txBody>
      </p:sp>
      <p:sp>
        <p:nvSpPr>
          <p:cNvPr id="89" name="Rounded Rectangle 88"/>
          <p:cNvSpPr/>
          <p:nvPr/>
        </p:nvSpPr>
        <p:spPr>
          <a:xfrm>
            <a:off x="16255415" y="4141202"/>
            <a:ext cx="2660461" cy="456568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t>Filler </a:t>
            </a:r>
          </a:p>
          <a:p>
            <a:pPr algn="ctr"/>
            <a:r>
              <a:rPr lang="en-US" sz="4000" b="1" dirty="0"/>
              <a:t>Task</a:t>
            </a:r>
          </a:p>
          <a:p>
            <a:pPr algn="ctr"/>
            <a:endParaRPr lang="en-US" sz="1200" b="1" u="sng" dirty="0"/>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999266" y="296282"/>
            <a:ext cx="3564666" cy="1701653"/>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806737" y="397450"/>
            <a:ext cx="3821658" cy="1628903"/>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412420" y="397450"/>
            <a:ext cx="1905000" cy="1663426"/>
          </a:xfrm>
          <a:prstGeom prst="rect">
            <a:avLst/>
          </a:prstGeom>
        </p:spPr>
      </p:pic>
      <p:sp>
        <p:nvSpPr>
          <p:cNvPr id="66" name="TextBox 24">
            <a:extLst>
              <a:ext uri="{FF2B5EF4-FFF2-40B4-BE49-F238E27FC236}">
                <a16:creationId xmlns:a16="http://schemas.microsoft.com/office/drawing/2014/main" id="{AB3AD85A-3E8E-4850-8594-CCE3841ED3E9}"/>
              </a:ext>
            </a:extLst>
          </p:cNvPr>
          <p:cNvSpPr txBox="1">
            <a:spLocks noChangeArrowheads="1"/>
          </p:cNvSpPr>
          <p:nvPr/>
        </p:nvSpPr>
        <p:spPr bwMode="auto">
          <a:xfrm>
            <a:off x="16160341" y="15465268"/>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Results: Correct Recall</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118" name="Right Arrow 90">
            <a:extLst>
              <a:ext uri="{FF2B5EF4-FFF2-40B4-BE49-F238E27FC236}">
                <a16:creationId xmlns:a16="http://schemas.microsoft.com/office/drawing/2014/main" id="{BBFC278F-563A-49D9-80FF-B94559279032}"/>
              </a:ext>
            </a:extLst>
          </p:cNvPr>
          <p:cNvSpPr/>
          <p:nvPr/>
        </p:nvSpPr>
        <p:spPr>
          <a:xfrm>
            <a:off x="23586818" y="5802047"/>
            <a:ext cx="1583656" cy="1171892"/>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121" name="TextBox 24">
            <a:extLst>
              <a:ext uri="{FF2B5EF4-FFF2-40B4-BE49-F238E27FC236}">
                <a16:creationId xmlns:a16="http://schemas.microsoft.com/office/drawing/2014/main" id="{39A78506-7C3F-44F0-8B4D-683E5F71755D}"/>
              </a:ext>
            </a:extLst>
          </p:cNvPr>
          <p:cNvSpPr txBox="1">
            <a:spLocks noChangeArrowheads="1"/>
          </p:cNvSpPr>
          <p:nvPr/>
        </p:nvSpPr>
        <p:spPr bwMode="auto">
          <a:xfrm>
            <a:off x="30784801" y="2963443"/>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Results: Source Monitoring</a:t>
            </a:r>
            <a:endParaRPr lang="en-US" sz="100" b="1" dirty="0">
              <a:solidFill>
                <a:srgbClr val="0000FF"/>
              </a:solidFill>
            </a:endParaRPr>
          </a:p>
          <a:p>
            <a:pPr algn="ctr" defTabSz="1347788" eaLnBrk="0" hangingPunct="0"/>
            <a:endParaRPr lang="en-US" sz="3800" b="1" dirty="0">
              <a:solidFill>
                <a:srgbClr val="0000FF"/>
              </a:solidFill>
            </a:endParaRPr>
          </a:p>
        </p:txBody>
      </p:sp>
      <p:sp>
        <p:nvSpPr>
          <p:cNvPr id="44" name="TextBox 43">
            <a:extLst>
              <a:ext uri="{FF2B5EF4-FFF2-40B4-BE49-F238E27FC236}">
                <a16:creationId xmlns:a16="http://schemas.microsoft.com/office/drawing/2014/main" id="{A2663B9B-5AA7-4ABB-A8D2-13BD6A18EC22}"/>
              </a:ext>
            </a:extLst>
          </p:cNvPr>
          <p:cNvSpPr txBox="1"/>
          <p:nvPr/>
        </p:nvSpPr>
        <p:spPr>
          <a:xfrm>
            <a:off x="12774652" y="9907946"/>
            <a:ext cx="16423041" cy="4154984"/>
          </a:xfrm>
          <a:prstGeom prst="rect">
            <a:avLst/>
          </a:prstGeom>
          <a:noFill/>
        </p:spPr>
        <p:txBody>
          <a:bodyPr wrap="square" rtlCol="0">
            <a:spAutoFit/>
          </a:bodyPr>
          <a:lstStyle/>
          <a:p>
            <a:pPr algn="ctr"/>
            <a:r>
              <a:rPr lang="en-US" sz="4400" b="1" dirty="0">
                <a:solidFill>
                  <a:srgbClr val="000090"/>
                </a:solidFill>
              </a:rPr>
              <a:t>Disease State Descriptions:</a:t>
            </a:r>
          </a:p>
          <a:p>
            <a:pPr algn="ctr"/>
            <a:endParaRPr lang="en-US" sz="1200" b="1" dirty="0">
              <a:solidFill>
                <a:srgbClr val="000090"/>
              </a:solidFill>
            </a:endParaRPr>
          </a:p>
          <a:p>
            <a:r>
              <a:rPr lang="en-US" sz="3600" b="1" dirty="0">
                <a:solidFill>
                  <a:srgbClr val="000090"/>
                </a:solidFill>
              </a:rPr>
              <a:t>Ebola: </a:t>
            </a:r>
            <a:r>
              <a:rPr lang="en-US" sz="3200" dirty="0">
                <a:solidFill>
                  <a:srgbClr val="0000FF"/>
                </a:solidFill>
              </a:rPr>
              <a:t>“This individual has been diagnosed with Ebola, a highly contagious disease that can result in vomiting blood, dehydration, and death.”</a:t>
            </a:r>
          </a:p>
          <a:p>
            <a:endParaRPr lang="en-US" sz="1800" b="1" dirty="0">
              <a:solidFill>
                <a:srgbClr val="0000FF"/>
              </a:solidFill>
            </a:endParaRPr>
          </a:p>
          <a:p>
            <a:r>
              <a:rPr lang="en-US" sz="3600" b="1" dirty="0">
                <a:solidFill>
                  <a:srgbClr val="000090"/>
                </a:solidFill>
              </a:rPr>
              <a:t>Cancer: </a:t>
            </a:r>
            <a:r>
              <a:rPr lang="en-US" sz="3200" dirty="0">
                <a:solidFill>
                  <a:srgbClr val="0000FF"/>
                </a:solidFill>
              </a:rPr>
              <a:t>“This individual has been diagnosed with cancer, a noncontagious disease that can result in anemia, bodily lumps, and changes in digestion.”</a:t>
            </a:r>
          </a:p>
          <a:p>
            <a:endParaRPr lang="en-US" sz="1800" b="1" dirty="0">
              <a:solidFill>
                <a:srgbClr val="0000FF"/>
              </a:solidFill>
            </a:endParaRPr>
          </a:p>
          <a:p>
            <a:r>
              <a:rPr lang="en-US" sz="3600" b="1" dirty="0">
                <a:solidFill>
                  <a:srgbClr val="000090"/>
                </a:solidFill>
              </a:rPr>
              <a:t>Healthy: </a:t>
            </a:r>
            <a:r>
              <a:rPr lang="en-US" sz="3200" dirty="0">
                <a:solidFill>
                  <a:srgbClr val="0000FF"/>
                </a:solidFill>
              </a:rPr>
              <a:t>“This individual is healthy and is not afflicted with any ailments.”</a:t>
            </a:r>
          </a:p>
        </p:txBody>
      </p:sp>
      <p:sp>
        <p:nvSpPr>
          <p:cNvPr id="122" name="Rounded Rectangle 138">
            <a:extLst>
              <a:ext uri="{FF2B5EF4-FFF2-40B4-BE49-F238E27FC236}">
                <a16:creationId xmlns:a16="http://schemas.microsoft.com/office/drawing/2014/main" id="{39FADA15-3ECD-4B50-A50B-3CBC297DC445}"/>
              </a:ext>
            </a:extLst>
          </p:cNvPr>
          <p:cNvSpPr/>
          <p:nvPr/>
        </p:nvSpPr>
        <p:spPr>
          <a:xfrm>
            <a:off x="12416069" y="21217163"/>
            <a:ext cx="16844731" cy="8736024"/>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lvl="0" defTabSz="2289141" eaLnBrk="0" hangingPunct="0"/>
            <a:endParaRPr lang="en-US" sz="4174" u="sng" dirty="0">
              <a:solidFill>
                <a:srgbClr val="000090"/>
              </a:solidFill>
              <a:latin typeface="Arial" charset="0"/>
              <a:cs typeface="Arial" charset="0"/>
            </a:endParaRPr>
          </a:p>
          <a:p>
            <a:pPr lvl="0" defTabSz="2289141" eaLnBrk="0" hangingPunct="0"/>
            <a:r>
              <a:rPr lang="en-US" sz="4174" u="sng" dirty="0">
                <a:solidFill>
                  <a:srgbClr val="000090"/>
                </a:solidFill>
                <a:latin typeface="Arial" charset="0"/>
                <a:cs typeface="Arial" charset="0"/>
              </a:rPr>
              <a:t>				                                	</a:t>
            </a:r>
            <a:endParaRPr lang="en-US" sz="835" dirty="0">
              <a:solidFill>
                <a:srgbClr val="000090"/>
              </a:solidFill>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4000" b="1" dirty="0">
                <a:solidFill>
                  <a:srgbClr val="000090"/>
                </a:solidFill>
                <a:latin typeface="Arial" charset="0"/>
                <a:cs typeface="Arial" charset="0"/>
              </a:rPr>
              <a:t>Variable/Group</a:t>
            </a:r>
            <a:r>
              <a:rPr lang="en-US" sz="4000" dirty="0">
                <a:solidFill>
                  <a:srgbClr val="000090"/>
                </a:solidFill>
                <a:latin typeface="Arial" charset="0"/>
                <a:cs typeface="Arial" charset="0"/>
              </a:rPr>
              <a:t>                 </a:t>
            </a:r>
            <a:r>
              <a:rPr lang="en-US" sz="4000" b="1" dirty="0">
                <a:solidFill>
                  <a:srgbClr val="000090"/>
                </a:solidFill>
                <a:latin typeface="Arial" charset="0"/>
                <a:cs typeface="Arial" charset="0"/>
              </a:rPr>
              <a:t>Ebola              Cancer              Healthy</a:t>
            </a:r>
          </a:p>
          <a:p>
            <a:pPr lvl="0" defTabSz="2289141" eaLnBrk="0" hangingPunct="0"/>
            <a:r>
              <a:rPr lang="en-US" sz="1800" b="1" u="sng" dirty="0">
                <a:solidFill>
                  <a:srgbClr val="000090"/>
                </a:solidFill>
                <a:latin typeface="Arial" charset="0"/>
                <a:cs typeface="Arial" charset="0"/>
              </a:rPr>
              <a:t>				                                                                              	</a:t>
            </a:r>
          </a:p>
          <a:p>
            <a:pPr lvl="0" defTabSz="2289141" eaLnBrk="0" hangingPunct="0"/>
            <a:endParaRPr lang="en-US" sz="900" u="sng" dirty="0">
              <a:solidFill>
                <a:srgbClr val="000090"/>
              </a:solidFill>
              <a:latin typeface="Arial" charset="0"/>
              <a:cs typeface="Arial" charset="0"/>
            </a:endParaRPr>
          </a:p>
          <a:p>
            <a:pPr lvl="0" defTabSz="2289141" eaLnBrk="0" hangingPunct="0"/>
            <a:r>
              <a:rPr lang="en-US" sz="3600" b="1" i="1" dirty="0">
                <a:solidFill>
                  <a:srgbClr val="000090"/>
                </a:solidFill>
                <a:latin typeface="Arial" charset="0"/>
                <a:cs typeface="Arial" charset="0"/>
              </a:rPr>
              <a:t>N                                                </a:t>
            </a:r>
            <a:r>
              <a:rPr lang="en-US" sz="3600" dirty="0">
                <a:solidFill>
                  <a:srgbClr val="000090"/>
                </a:solidFill>
                <a:latin typeface="Arial" charset="0"/>
                <a:cs typeface="Arial" charset="0"/>
              </a:rPr>
              <a:t>43                        43                         43</a:t>
            </a:r>
            <a:r>
              <a:rPr lang="en-US" sz="3600" b="1" dirty="0">
                <a:solidFill>
                  <a:srgbClr val="000090"/>
                </a:solidFill>
                <a:latin typeface="Arial" charset="0"/>
                <a:cs typeface="Arial" charset="0"/>
              </a:rPr>
              <a:t>	        </a:t>
            </a:r>
            <a:endParaRPr lang="en-US" sz="3600" b="1"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Age (yrs.)		         </a:t>
            </a:r>
            <a:r>
              <a:rPr lang="en-US" sz="3600" dirty="0">
                <a:solidFill>
                  <a:srgbClr val="000090"/>
                </a:solidFill>
                <a:latin typeface="Arial" charset="0"/>
                <a:cs typeface="Arial" charset="0"/>
              </a:rPr>
              <a:t>19.55 (.24)          19.66 (.36)           21.57 (1.08)</a:t>
            </a:r>
            <a:endParaRPr lang="en-US" sz="3600"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Education (yrs.)                  </a:t>
            </a:r>
            <a:r>
              <a:rPr lang="en-US" sz="3600" dirty="0">
                <a:solidFill>
                  <a:srgbClr val="000090"/>
                </a:solidFill>
                <a:latin typeface="Arial" charset="0"/>
                <a:cs typeface="Arial" charset="0"/>
              </a:rPr>
              <a:t>13.38 (.20)          13.13 (.19)           13.94 (.25)</a:t>
            </a:r>
            <a:endParaRPr lang="en-US" sz="3600" b="1"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 Female	                             </a:t>
            </a:r>
            <a:r>
              <a:rPr lang="en-US" sz="3600" dirty="0">
                <a:solidFill>
                  <a:srgbClr val="000090"/>
                </a:solidFill>
                <a:latin typeface="Arial" charset="0"/>
                <a:cs typeface="Arial" charset="0"/>
              </a:rPr>
              <a:t>80.49%                85.14%                 83.33%</a:t>
            </a:r>
            <a:r>
              <a:rPr lang="en-US" sz="3600" b="1" dirty="0">
                <a:solidFill>
                  <a:srgbClr val="000090"/>
                </a:solidFill>
                <a:latin typeface="Arial" charset="0"/>
                <a:cs typeface="Arial" charset="0"/>
              </a:rPr>
              <a:t>	</a:t>
            </a:r>
          </a:p>
          <a:p>
            <a:pPr lvl="0" defTabSz="2289141" eaLnBrk="0" hangingPunct="0"/>
            <a:endParaRPr lang="en-US" sz="1000" b="1" dirty="0">
              <a:solidFill>
                <a:srgbClr val="000090"/>
              </a:solidFill>
              <a:highlight>
                <a:srgbClr val="FFFF00"/>
              </a:highlight>
              <a:latin typeface="Arial" charset="0"/>
              <a:cs typeface="Arial" charset="0"/>
            </a:endParaRPr>
          </a:p>
          <a:p>
            <a:pPr lvl="0" defTabSz="2289141" eaLnBrk="0" hangingPunct="0"/>
            <a:r>
              <a:rPr lang="en-US" sz="3600" b="1" dirty="0">
                <a:solidFill>
                  <a:srgbClr val="000090"/>
                </a:solidFill>
                <a:latin typeface="Arial" charset="0"/>
                <a:cs typeface="Arial" charset="0"/>
              </a:rPr>
              <a:t>PVD 		          </a:t>
            </a:r>
            <a:r>
              <a:rPr lang="en-US" sz="3600" dirty="0">
                <a:solidFill>
                  <a:srgbClr val="000090"/>
                </a:solidFill>
                <a:latin typeface="Arial" charset="0"/>
                <a:cs typeface="Arial" charset="0"/>
              </a:rPr>
              <a:t>3.84 (.59)            4.02 (.67)              4.26 (.49)</a:t>
            </a:r>
          </a:p>
          <a:p>
            <a:pPr lvl="0" defTabSz="2289141" eaLnBrk="0" hangingPunct="0"/>
            <a:endParaRPr lang="en-US" sz="1000"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     Germ Aversion	          </a:t>
            </a:r>
            <a:r>
              <a:rPr lang="en-US" sz="3600" dirty="0">
                <a:solidFill>
                  <a:srgbClr val="000090"/>
                </a:solidFill>
                <a:latin typeface="Arial" charset="0"/>
                <a:cs typeface="Arial" charset="0"/>
              </a:rPr>
              <a:t>4.40 (.61)            4.57 (.70)              4.71 (.52)</a:t>
            </a:r>
            <a:endParaRPr lang="en-US" sz="3600" b="1" dirty="0">
              <a:solidFill>
                <a:srgbClr val="000090"/>
              </a:solidFill>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     Infectability 	          </a:t>
            </a:r>
            <a:r>
              <a:rPr lang="en-US" sz="3600" dirty="0">
                <a:solidFill>
                  <a:srgbClr val="000090"/>
                </a:solidFill>
                <a:latin typeface="Arial" charset="0"/>
                <a:cs typeface="Arial" charset="0"/>
              </a:rPr>
              <a:t>3.21 (.65)            3.40 (.72)              3.73 (.57)</a:t>
            </a:r>
            <a:endParaRPr lang="en-US" sz="3600" b="1" dirty="0">
              <a:solidFill>
                <a:srgbClr val="000090"/>
              </a:solidFill>
              <a:latin typeface="Arial" charset="0"/>
              <a:cs typeface="Arial" charset="0"/>
            </a:endParaRPr>
          </a:p>
          <a:p>
            <a:pPr lvl="0" defTabSz="2289141" eaLnBrk="0" hangingPunct="0"/>
            <a:r>
              <a:rPr lang="en-US" sz="1670" b="1" u="sng" dirty="0">
                <a:solidFill>
                  <a:srgbClr val="000090"/>
                </a:solidFill>
                <a:latin typeface="Arial" charset="0"/>
                <a:cs typeface="Arial" charset="0"/>
              </a:rPr>
              <a:t>					                                                  	</a:t>
            </a:r>
          </a:p>
          <a:p>
            <a:pPr lvl="0" defTabSz="2289141" eaLnBrk="0" hangingPunct="0"/>
            <a:r>
              <a:rPr lang="en-US" sz="3200" i="1" dirty="0">
                <a:solidFill>
                  <a:srgbClr val="000090"/>
                </a:solidFill>
                <a:latin typeface="Arial" charset="0"/>
                <a:cs typeface="Arial" charset="0"/>
              </a:rPr>
              <a:t> </a:t>
            </a:r>
          </a:p>
        </p:txBody>
      </p:sp>
      <p:sp>
        <p:nvSpPr>
          <p:cNvPr id="123" name="TextBox 24">
            <a:extLst>
              <a:ext uri="{FF2B5EF4-FFF2-40B4-BE49-F238E27FC236}">
                <a16:creationId xmlns:a16="http://schemas.microsoft.com/office/drawing/2014/main" id="{7A5F08FB-95E5-4901-812E-C3F2FE4945F3}"/>
              </a:ext>
            </a:extLst>
          </p:cNvPr>
          <p:cNvSpPr txBox="1">
            <a:spLocks noChangeArrowheads="1"/>
          </p:cNvSpPr>
          <p:nvPr/>
        </p:nvSpPr>
        <p:spPr bwMode="auto">
          <a:xfrm>
            <a:off x="16279996" y="21601177"/>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Participant Characteristics</a:t>
            </a:r>
          </a:p>
          <a:p>
            <a:pPr algn="ctr" defTabSz="1347788" eaLnBrk="0" hangingPunct="0"/>
            <a:endParaRPr lang="en-US" sz="100" b="1" dirty="0">
              <a:solidFill>
                <a:srgbClr val="0000FF"/>
              </a:solidFill>
            </a:endParaRPr>
          </a:p>
          <a:p>
            <a:pPr algn="ctr" defTabSz="1347788" eaLnBrk="0" hangingPunct="0"/>
            <a:r>
              <a:rPr lang="en-US" sz="3800" b="1" dirty="0">
                <a:solidFill>
                  <a:srgbClr val="0000FF"/>
                </a:solidFill>
              </a:rPr>
              <a:t>	</a:t>
            </a:r>
          </a:p>
        </p:txBody>
      </p:sp>
      <p:sp>
        <p:nvSpPr>
          <p:cNvPr id="72" name="TextBox 71">
            <a:extLst>
              <a:ext uri="{FF2B5EF4-FFF2-40B4-BE49-F238E27FC236}">
                <a16:creationId xmlns:a16="http://schemas.microsoft.com/office/drawing/2014/main" id="{E9409AF1-DD14-4AC9-A483-4DEADAAC1B67}"/>
              </a:ext>
            </a:extLst>
          </p:cNvPr>
          <p:cNvSpPr txBox="1"/>
          <p:nvPr/>
        </p:nvSpPr>
        <p:spPr>
          <a:xfrm>
            <a:off x="454514" y="19306417"/>
            <a:ext cx="11475665" cy="3754874"/>
          </a:xfrm>
          <a:prstGeom prst="rect">
            <a:avLst/>
          </a:prstGeom>
          <a:noFill/>
        </p:spPr>
        <p:txBody>
          <a:bodyPr wrap="square" rtlCol="0">
            <a:spAutoFit/>
          </a:bodyPr>
          <a:lstStyle/>
          <a:p>
            <a:r>
              <a:rPr lang="en-US" sz="3400" dirty="0">
                <a:solidFill>
                  <a:srgbClr val="000090"/>
                </a:solidFill>
              </a:rPr>
              <a:t>Four silent digital videos portraying a single female actor touching a series of common household objects were created. Each video focused on one of four unique household scenes (kitchen, bedroom, bathroom, garage). Videos were based off the social-contagion paradigm (Roediger et al., 2001) and were identical to those used by Gretz &amp; Huff (in press).</a:t>
            </a:r>
          </a:p>
        </p:txBody>
      </p:sp>
      <p:pic>
        <p:nvPicPr>
          <p:cNvPr id="73" name="Picture 72">
            <a:extLst>
              <a:ext uri="{FF2B5EF4-FFF2-40B4-BE49-F238E27FC236}">
                <a16:creationId xmlns:a16="http://schemas.microsoft.com/office/drawing/2014/main" id="{28A43225-25FC-4B83-8F47-D85B6BA93237}"/>
              </a:ext>
            </a:extLst>
          </p:cNvPr>
          <p:cNvPicPr>
            <a:picLocks noChangeAspect="1"/>
          </p:cNvPicPr>
          <p:nvPr/>
        </p:nvPicPr>
        <p:blipFill>
          <a:blip r:embed="rId6"/>
          <a:stretch>
            <a:fillRect/>
          </a:stretch>
        </p:blipFill>
        <p:spPr>
          <a:xfrm>
            <a:off x="446846" y="23622000"/>
            <a:ext cx="11404959" cy="6331186"/>
          </a:xfrm>
          <a:prstGeom prst="rect">
            <a:avLst/>
          </a:prstGeom>
        </p:spPr>
      </p:pic>
      <p:sp>
        <p:nvSpPr>
          <p:cNvPr id="74" name="TextBox 73">
            <a:extLst>
              <a:ext uri="{FF2B5EF4-FFF2-40B4-BE49-F238E27FC236}">
                <a16:creationId xmlns:a16="http://schemas.microsoft.com/office/drawing/2014/main" id="{44B62932-AF41-4D72-9092-235B443F0B21}"/>
              </a:ext>
            </a:extLst>
          </p:cNvPr>
          <p:cNvSpPr txBox="1"/>
          <p:nvPr/>
        </p:nvSpPr>
        <p:spPr>
          <a:xfrm>
            <a:off x="464346" y="30146433"/>
            <a:ext cx="10567807" cy="584775"/>
          </a:xfrm>
          <a:prstGeom prst="rect">
            <a:avLst/>
          </a:prstGeom>
          <a:noFill/>
        </p:spPr>
        <p:txBody>
          <a:bodyPr wrap="square" rtlCol="0">
            <a:spAutoFit/>
          </a:bodyPr>
          <a:lstStyle/>
          <a:p>
            <a:r>
              <a:rPr lang="en-US" sz="3200" dirty="0">
                <a:solidFill>
                  <a:srgbClr val="0000FF"/>
                </a:solidFill>
              </a:rPr>
              <a:t>Sample still image taken from the bathroom scene.</a:t>
            </a:r>
          </a:p>
        </p:txBody>
      </p:sp>
      <p:sp>
        <p:nvSpPr>
          <p:cNvPr id="76" name="TextBox 75">
            <a:extLst>
              <a:ext uri="{FF2B5EF4-FFF2-40B4-BE49-F238E27FC236}">
                <a16:creationId xmlns:a16="http://schemas.microsoft.com/office/drawing/2014/main" id="{317A9BAF-7BBA-4808-806C-96B1C82BC24E}"/>
              </a:ext>
            </a:extLst>
          </p:cNvPr>
          <p:cNvSpPr txBox="1"/>
          <p:nvPr/>
        </p:nvSpPr>
        <p:spPr>
          <a:xfrm>
            <a:off x="12487762" y="9006009"/>
            <a:ext cx="16740631" cy="584775"/>
          </a:xfrm>
          <a:prstGeom prst="rect">
            <a:avLst/>
          </a:prstGeom>
          <a:noFill/>
        </p:spPr>
        <p:txBody>
          <a:bodyPr wrap="square" rtlCol="0">
            <a:spAutoFit/>
          </a:bodyPr>
          <a:lstStyle/>
          <a:p>
            <a:r>
              <a:rPr lang="en-US" sz="3200" b="1" i="1" dirty="0">
                <a:solidFill>
                  <a:srgbClr val="3A3AB9"/>
                </a:solidFill>
              </a:rPr>
              <a:t>Note.</a:t>
            </a:r>
            <a:r>
              <a:rPr lang="en-US" sz="3200" i="1" dirty="0">
                <a:solidFill>
                  <a:srgbClr val="3A3AB9"/>
                </a:solidFill>
              </a:rPr>
              <a:t> </a:t>
            </a:r>
            <a:r>
              <a:rPr lang="en-US" sz="3200" dirty="0">
                <a:solidFill>
                  <a:srgbClr val="0000FF"/>
                </a:solidFill>
              </a:rPr>
              <a:t>Two actors were used in each video. Actors were counterbalanced across groups.</a:t>
            </a:r>
            <a:endParaRPr lang="en-US" sz="3200" dirty="0">
              <a:solidFill>
                <a:srgbClr val="3A3AB9"/>
              </a:solidFill>
            </a:endParaRPr>
          </a:p>
        </p:txBody>
      </p:sp>
      <p:sp>
        <p:nvSpPr>
          <p:cNvPr id="77" name="TextBox 76">
            <a:extLst>
              <a:ext uri="{FF2B5EF4-FFF2-40B4-BE49-F238E27FC236}">
                <a16:creationId xmlns:a16="http://schemas.microsoft.com/office/drawing/2014/main" id="{B5D01560-F35C-4ABD-9206-BF96E04ED645}"/>
              </a:ext>
            </a:extLst>
          </p:cNvPr>
          <p:cNvSpPr txBox="1"/>
          <p:nvPr/>
        </p:nvSpPr>
        <p:spPr>
          <a:xfrm>
            <a:off x="13361625" y="29175112"/>
            <a:ext cx="5211245" cy="584775"/>
          </a:xfrm>
          <a:prstGeom prst="rect">
            <a:avLst/>
          </a:prstGeom>
          <a:noFill/>
        </p:spPr>
        <p:txBody>
          <a:bodyPr wrap="square" rtlCol="0">
            <a:spAutoFit/>
          </a:bodyPr>
          <a:lstStyle/>
          <a:p>
            <a:pPr lvl="0" defTabSz="2289141" eaLnBrk="0" hangingPunct="0"/>
            <a:r>
              <a:rPr lang="en-US" sz="3200" i="1" dirty="0">
                <a:solidFill>
                  <a:srgbClr val="0000FF"/>
                </a:solidFill>
              </a:rPr>
              <a:t>Note</a:t>
            </a:r>
            <a:r>
              <a:rPr lang="en-US" sz="3200" dirty="0">
                <a:solidFill>
                  <a:srgbClr val="0000FF"/>
                </a:solidFill>
              </a:rPr>
              <a:t>: </a:t>
            </a:r>
            <a:r>
              <a:rPr lang="en-US" sz="3200" i="1" dirty="0">
                <a:solidFill>
                  <a:srgbClr val="0000FF"/>
                </a:solidFill>
              </a:rPr>
              <a:t>M (SE)</a:t>
            </a:r>
          </a:p>
        </p:txBody>
      </p:sp>
      <p:cxnSp>
        <p:nvCxnSpPr>
          <p:cNvPr id="79" name="Straight Connector 78">
            <a:extLst>
              <a:ext uri="{FF2B5EF4-FFF2-40B4-BE49-F238E27FC236}">
                <a16:creationId xmlns:a16="http://schemas.microsoft.com/office/drawing/2014/main" id="{7A6FAB5C-0EEF-4903-BFDD-5287894916C1}"/>
              </a:ext>
            </a:extLst>
          </p:cNvPr>
          <p:cNvCxnSpPr>
            <a:cxnSpLocks/>
          </p:cNvCxnSpPr>
          <p:nvPr/>
        </p:nvCxnSpPr>
        <p:spPr>
          <a:xfrm>
            <a:off x="29986704" y="5105400"/>
            <a:ext cx="11528419"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72C2C19B-E005-4026-9C3E-3B2784F7A748}"/>
              </a:ext>
            </a:extLst>
          </p:cNvPr>
          <p:cNvCxnSpPr>
            <a:cxnSpLocks/>
          </p:cNvCxnSpPr>
          <p:nvPr/>
        </p:nvCxnSpPr>
        <p:spPr>
          <a:xfrm>
            <a:off x="12437444" y="17556480"/>
            <a:ext cx="16421811"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3880CB1F-1495-4A9F-A671-4CDF6DD11B5F}"/>
              </a:ext>
            </a:extLst>
          </p:cNvPr>
          <p:cNvCxnSpPr>
            <a:cxnSpLocks/>
          </p:cNvCxnSpPr>
          <p:nvPr/>
        </p:nvCxnSpPr>
        <p:spPr>
          <a:xfrm>
            <a:off x="12520169" y="19888200"/>
            <a:ext cx="16421811"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36B0D9CF-A766-4065-AC9F-7D8172D1688A}"/>
              </a:ext>
            </a:extLst>
          </p:cNvPr>
          <p:cNvCxnSpPr>
            <a:cxnSpLocks/>
          </p:cNvCxnSpPr>
          <p:nvPr/>
        </p:nvCxnSpPr>
        <p:spPr>
          <a:xfrm>
            <a:off x="12437444" y="16535400"/>
            <a:ext cx="16421811"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06971065-0E8A-4841-8EBB-FF8ED2499741}"/>
              </a:ext>
            </a:extLst>
          </p:cNvPr>
          <p:cNvCxnSpPr>
            <a:cxnSpLocks/>
          </p:cNvCxnSpPr>
          <p:nvPr/>
        </p:nvCxnSpPr>
        <p:spPr>
          <a:xfrm>
            <a:off x="29986703" y="3978206"/>
            <a:ext cx="11528419"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150A488D-8A93-48C1-B0FF-1ADF8B47D22E}"/>
              </a:ext>
            </a:extLst>
          </p:cNvPr>
          <p:cNvCxnSpPr>
            <a:cxnSpLocks/>
          </p:cNvCxnSpPr>
          <p:nvPr/>
        </p:nvCxnSpPr>
        <p:spPr>
          <a:xfrm>
            <a:off x="29945887" y="14173200"/>
            <a:ext cx="11528419"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sp>
        <p:nvSpPr>
          <p:cNvPr id="143" name="TextBox 142">
            <a:extLst>
              <a:ext uri="{FF2B5EF4-FFF2-40B4-BE49-F238E27FC236}">
                <a16:creationId xmlns:a16="http://schemas.microsoft.com/office/drawing/2014/main" id="{B314F1C6-A805-412C-9C13-6F4C48CED777}"/>
              </a:ext>
            </a:extLst>
          </p:cNvPr>
          <p:cNvSpPr txBox="1"/>
          <p:nvPr/>
        </p:nvSpPr>
        <p:spPr>
          <a:xfrm>
            <a:off x="30307382" y="14385944"/>
            <a:ext cx="11098961" cy="1077218"/>
          </a:xfrm>
          <a:prstGeom prst="rect">
            <a:avLst/>
          </a:prstGeom>
          <a:noFill/>
        </p:spPr>
        <p:txBody>
          <a:bodyPr wrap="square" rtlCol="0">
            <a:spAutoFit/>
          </a:bodyPr>
          <a:lstStyle/>
          <a:p>
            <a:r>
              <a:rPr lang="en-US" sz="3200" i="1" dirty="0">
                <a:solidFill>
                  <a:srgbClr val="0000FF"/>
                </a:solidFill>
              </a:rPr>
              <a:t>Notes</a:t>
            </a:r>
            <a:r>
              <a:rPr lang="en-US" sz="3200" dirty="0">
                <a:solidFill>
                  <a:srgbClr val="0000FF"/>
                </a:solidFill>
              </a:rPr>
              <a:t>. Mean (</a:t>
            </a:r>
            <a:r>
              <a:rPr lang="en-US" sz="3200" i="1" dirty="0">
                <a:solidFill>
                  <a:srgbClr val="0000FF"/>
                </a:solidFill>
              </a:rPr>
              <a:t>SE</a:t>
            </a:r>
            <a:r>
              <a:rPr lang="en-US" sz="3200" dirty="0">
                <a:solidFill>
                  <a:srgbClr val="0000FF"/>
                </a:solidFill>
              </a:rPr>
              <a:t>). Correct source attributions listed in bold.</a:t>
            </a:r>
          </a:p>
          <a:p>
            <a:r>
              <a:rPr lang="en-US" sz="3200" dirty="0">
                <a:solidFill>
                  <a:srgbClr val="0000FF"/>
                </a:solidFill>
              </a:rPr>
              <a:t>* = </a:t>
            </a:r>
            <a:r>
              <a:rPr lang="en-US" sz="3200" i="1" dirty="0">
                <a:solidFill>
                  <a:srgbClr val="0000FF"/>
                </a:solidFill>
              </a:rPr>
              <a:t>p</a:t>
            </a:r>
            <a:r>
              <a:rPr lang="en-US" sz="3200" dirty="0">
                <a:solidFill>
                  <a:srgbClr val="0000FF"/>
                </a:solidFill>
              </a:rPr>
              <a:t> &lt; .05</a:t>
            </a:r>
          </a:p>
        </p:txBody>
      </p:sp>
      <p:sp>
        <p:nvSpPr>
          <p:cNvPr id="56" name="Right Arrow 90">
            <a:extLst>
              <a:ext uri="{FF2B5EF4-FFF2-40B4-BE49-F238E27FC236}">
                <a16:creationId xmlns:a16="http://schemas.microsoft.com/office/drawing/2014/main" id="{2A2634DE-275F-439C-9AF3-59BCA1A7B5FE}"/>
              </a:ext>
            </a:extLst>
          </p:cNvPr>
          <p:cNvSpPr/>
          <p:nvPr/>
        </p:nvSpPr>
        <p:spPr>
          <a:xfrm>
            <a:off x="18572870" y="5802047"/>
            <a:ext cx="1583656" cy="1171892"/>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58" name="Right Arrow 90">
            <a:extLst>
              <a:ext uri="{FF2B5EF4-FFF2-40B4-BE49-F238E27FC236}">
                <a16:creationId xmlns:a16="http://schemas.microsoft.com/office/drawing/2014/main" id="{A9B1B95D-A2A7-44F6-8DF0-A5F4211D4787}"/>
              </a:ext>
            </a:extLst>
          </p:cNvPr>
          <p:cNvSpPr/>
          <p:nvPr/>
        </p:nvSpPr>
        <p:spPr>
          <a:xfrm>
            <a:off x="15164294" y="5802047"/>
            <a:ext cx="1583656" cy="1171892"/>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59" name="TextBox 58">
            <a:extLst>
              <a:ext uri="{FF2B5EF4-FFF2-40B4-BE49-F238E27FC236}">
                <a16:creationId xmlns:a16="http://schemas.microsoft.com/office/drawing/2014/main" id="{EB642E62-AF9A-4A21-9032-BF7FFAECFABE}"/>
              </a:ext>
            </a:extLst>
          </p:cNvPr>
          <p:cNvSpPr txBox="1"/>
          <p:nvPr/>
        </p:nvSpPr>
        <p:spPr>
          <a:xfrm>
            <a:off x="13350499" y="20040600"/>
            <a:ext cx="5211245" cy="584775"/>
          </a:xfrm>
          <a:prstGeom prst="rect">
            <a:avLst/>
          </a:prstGeom>
          <a:noFill/>
        </p:spPr>
        <p:txBody>
          <a:bodyPr wrap="square" rtlCol="0">
            <a:spAutoFit/>
          </a:bodyPr>
          <a:lstStyle/>
          <a:p>
            <a:pPr lvl="0" defTabSz="2289141" eaLnBrk="0" hangingPunct="0"/>
            <a:r>
              <a:rPr lang="en-US" sz="3200" i="1" dirty="0">
                <a:solidFill>
                  <a:srgbClr val="0000FF"/>
                </a:solidFill>
              </a:rPr>
              <a:t>Note</a:t>
            </a:r>
            <a:r>
              <a:rPr lang="en-US" sz="3200" dirty="0">
                <a:solidFill>
                  <a:srgbClr val="0000FF"/>
                </a:solidFill>
              </a:rPr>
              <a:t>: </a:t>
            </a:r>
            <a:r>
              <a:rPr lang="en-US" sz="3200" i="1" dirty="0">
                <a:solidFill>
                  <a:srgbClr val="0000FF"/>
                </a:solidFill>
              </a:rPr>
              <a:t>M (SE)</a:t>
            </a:r>
          </a:p>
        </p:txBody>
      </p:sp>
      <p:sp>
        <p:nvSpPr>
          <p:cNvPr id="2" name="Left Bracket 1">
            <a:extLst>
              <a:ext uri="{FF2B5EF4-FFF2-40B4-BE49-F238E27FC236}">
                <a16:creationId xmlns:a16="http://schemas.microsoft.com/office/drawing/2014/main" id="{21749901-47BD-4E7A-9CE8-D69FBB538726}"/>
              </a:ext>
            </a:extLst>
          </p:cNvPr>
          <p:cNvSpPr/>
          <p:nvPr/>
        </p:nvSpPr>
        <p:spPr>
          <a:xfrm rot="5400000">
            <a:off x="37637734" y="2902504"/>
            <a:ext cx="391130" cy="60198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ED727D6A-5CBE-4BBE-A1C0-447B92BEDC1B}"/>
              </a:ext>
            </a:extLst>
          </p:cNvPr>
          <p:cNvSpPr txBox="1"/>
          <p:nvPr/>
        </p:nvSpPr>
        <p:spPr>
          <a:xfrm>
            <a:off x="37516996" y="5071330"/>
            <a:ext cx="484428" cy="1015663"/>
          </a:xfrm>
          <a:prstGeom prst="rect">
            <a:avLst/>
          </a:prstGeom>
          <a:noFill/>
        </p:spPr>
        <p:txBody>
          <a:bodyPr wrap="none" rtlCol="0">
            <a:spAutoFit/>
          </a:bodyPr>
          <a:lstStyle/>
          <a:p>
            <a:r>
              <a:rPr lang="en-US" sz="6000" dirty="0"/>
              <a:t>*</a:t>
            </a:r>
          </a:p>
        </p:txBody>
      </p:sp>
      <p:sp>
        <p:nvSpPr>
          <p:cNvPr id="60" name="TextBox 59">
            <a:extLst>
              <a:ext uri="{FF2B5EF4-FFF2-40B4-BE49-F238E27FC236}">
                <a16:creationId xmlns:a16="http://schemas.microsoft.com/office/drawing/2014/main" id="{D9B10926-A7CD-4052-800D-61E2D51314E3}"/>
              </a:ext>
            </a:extLst>
          </p:cNvPr>
          <p:cNvSpPr txBox="1"/>
          <p:nvPr/>
        </p:nvSpPr>
        <p:spPr>
          <a:xfrm>
            <a:off x="30022579" y="17469950"/>
            <a:ext cx="11592975" cy="14742497"/>
          </a:xfrm>
          <a:prstGeom prst="rect">
            <a:avLst/>
          </a:prstGeom>
          <a:noFill/>
        </p:spPr>
        <p:txBody>
          <a:bodyPr wrap="square" rtlCol="0">
            <a:spAutoFit/>
          </a:bodyPr>
          <a:lstStyle/>
          <a:p>
            <a:r>
              <a:rPr lang="en-US" sz="3400" dirty="0">
                <a:solidFill>
                  <a:srgbClr val="000090"/>
                </a:solidFill>
              </a:rPr>
              <a:t>Consistent with the </a:t>
            </a:r>
            <a:r>
              <a:rPr lang="en-US" sz="3400" b="1" dirty="0">
                <a:solidFill>
                  <a:srgbClr val="000090"/>
                </a:solidFill>
              </a:rPr>
              <a:t>BIS account</a:t>
            </a:r>
            <a:r>
              <a:rPr lang="en-US" sz="3400" dirty="0">
                <a:solidFill>
                  <a:srgbClr val="000090"/>
                </a:solidFill>
              </a:rPr>
              <a:t>, correct source attributions were greater for objects touched by an actor that was described as infected with Ebola than actors described as diagnosed with cancer or who were healthy. </a:t>
            </a:r>
          </a:p>
          <a:p>
            <a:endParaRPr lang="en-US" sz="3400" dirty="0">
              <a:solidFill>
                <a:srgbClr val="000090"/>
              </a:solidFill>
            </a:endParaRPr>
          </a:p>
          <a:p>
            <a:r>
              <a:rPr lang="en-US" sz="3400" dirty="0">
                <a:solidFill>
                  <a:srgbClr val="000090"/>
                </a:solidFill>
              </a:rPr>
              <a:t>Increased source attributions for touched objects in the Ebola group did not carry over to free recall. Although the greatest difference between recall of touched and non-touched objects was found in the Ebola group, participants did not report touched objects at a greater rate relative to the other groups. The same pattern occurred in </a:t>
            </a:r>
            <a:r>
              <a:rPr lang="en-US" sz="3400" dirty="0" err="1">
                <a:solidFill>
                  <a:srgbClr val="000090"/>
                </a:solidFill>
              </a:rPr>
              <a:t>Gretz</a:t>
            </a:r>
            <a:r>
              <a:rPr lang="en-US" sz="3400" dirty="0">
                <a:solidFill>
                  <a:srgbClr val="000090"/>
                </a:solidFill>
              </a:rPr>
              <a:t> &amp; Huff (in press), suggesting that the touched source needs to be prioritized at retrieval to detect BIS-related effects.</a:t>
            </a:r>
          </a:p>
          <a:p>
            <a:endParaRPr lang="en-US" sz="3400" dirty="0">
              <a:solidFill>
                <a:srgbClr val="000090"/>
              </a:solidFill>
            </a:endParaRPr>
          </a:p>
          <a:p>
            <a:r>
              <a:rPr lang="en-US" sz="3400" dirty="0">
                <a:solidFill>
                  <a:srgbClr val="000090"/>
                </a:solidFill>
              </a:rPr>
              <a:t>Neither the PVD nor the subscales differed across groups or were correlated with object recall or source attributions. Future research should examine individual differences with which the BIS may operate. Relatedly, state-level factors may also be related to the activation of the BIS. For instance, if one’s immune system is compromised due to a recent illness, would these individuals be more sensitive to sources of infectious diseases? Alternatively, if one was vaccinated for a particular illness, would the BIS be less active when individuals are confronted by an individual with that disease? We are exploring these possibilities. </a:t>
            </a:r>
          </a:p>
          <a:p>
            <a:endParaRPr lang="en-US" sz="3400" dirty="0">
              <a:solidFill>
                <a:srgbClr val="000090"/>
              </a:solidFill>
            </a:endParaRPr>
          </a:p>
          <a:p>
            <a:endParaRPr lang="en-US" sz="3400" dirty="0">
              <a:solidFill>
                <a:srgbClr val="00009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14278</TotalTime>
  <Words>968</Words>
  <Application>Microsoft Office PowerPoint</Application>
  <PresentationFormat>Custom</PresentationFormat>
  <Paragraphs>125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Mark Huff</cp:lastModifiedBy>
  <cp:revision>387</cp:revision>
  <dcterms:created xsi:type="dcterms:W3CDTF">2013-06-02T20:38:49Z</dcterms:created>
  <dcterms:modified xsi:type="dcterms:W3CDTF">2019-10-29T03:35:32Z</dcterms:modified>
</cp:coreProperties>
</file>