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FF"/>
    <a:srgbClr val="000090"/>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50" d="100"/>
          <a:sy n="50" d="100"/>
        </p:scale>
        <p:origin x="36" y="-6690"/>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10/13/2021</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10/13/2021</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76956" y="20416764"/>
            <a:ext cx="13057241" cy="922503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73" name="TextBox 24">
            <a:extLst>
              <a:ext uri="{FF2B5EF4-FFF2-40B4-BE49-F238E27FC236}">
                <a16:creationId xmlns:a16="http://schemas.microsoft.com/office/drawing/2014/main" id="{0A3D46C1-E689-4FAB-B1D1-650BAF115E56}"/>
              </a:ext>
            </a:extLst>
          </p:cNvPr>
          <p:cNvSpPr txBox="1">
            <a:spLocks noChangeArrowheads="1"/>
          </p:cNvSpPr>
          <p:nvPr/>
        </p:nvSpPr>
        <p:spPr bwMode="auto">
          <a:xfrm>
            <a:off x="7849219" y="26759118"/>
            <a:ext cx="5485781" cy="1815882"/>
          </a:xfrm>
          <a:prstGeom prst="rect">
            <a:avLst/>
          </a:prstGeom>
          <a:noFill/>
          <a:ln w="9525">
            <a:noFill/>
            <a:miter lim="800000"/>
            <a:headEnd/>
            <a:tailEnd/>
          </a:ln>
        </p:spPr>
        <p:txBody>
          <a:bodyPr wrap="square">
            <a:spAutoFit/>
          </a:bodyPr>
          <a:lstStyle/>
          <a:p>
            <a:pPr algn="ctr" defTabSz="1347788" eaLnBrk="0" hangingPunct="0"/>
            <a:endParaRPr lang="en-US" sz="4800" b="1" dirty="0">
              <a:solidFill>
                <a:srgbClr val="0080FF"/>
              </a:solidFill>
            </a:endParaRPr>
          </a:p>
          <a:p>
            <a:pPr algn="ctr" defTabSz="1347788" eaLnBrk="0" hangingPunct="0"/>
            <a:r>
              <a:rPr lang="en-US" sz="3200" dirty="0">
                <a:solidFill>
                  <a:srgbClr val="0000FF"/>
                </a:solidFill>
              </a:rPr>
              <a:t>Mouse-Cheese</a:t>
            </a:r>
          </a:p>
          <a:p>
            <a:pPr algn="ctr" defTabSz="1347788" eaLnBrk="0" hangingPunct="0"/>
            <a:r>
              <a:rPr lang="en-US" sz="3200" dirty="0">
                <a:solidFill>
                  <a:srgbClr val="0000FF"/>
                </a:solidFill>
              </a:rPr>
              <a:t>Mouse-Cheese</a:t>
            </a:r>
          </a:p>
        </p:txBody>
      </p:sp>
      <p:sp>
        <p:nvSpPr>
          <p:cNvPr id="71" name="TextBox 24">
            <a:extLst>
              <a:ext uri="{FF2B5EF4-FFF2-40B4-BE49-F238E27FC236}">
                <a16:creationId xmlns:a16="http://schemas.microsoft.com/office/drawing/2014/main" id="{36AE4E8B-F805-452B-8042-D7ED8410B6CA}"/>
              </a:ext>
            </a:extLst>
          </p:cNvPr>
          <p:cNvSpPr txBox="1">
            <a:spLocks noChangeArrowheads="1"/>
          </p:cNvSpPr>
          <p:nvPr/>
        </p:nvSpPr>
        <p:spPr bwMode="auto">
          <a:xfrm>
            <a:off x="7849219" y="24320718"/>
            <a:ext cx="5409581" cy="1815882"/>
          </a:xfrm>
          <a:prstGeom prst="rect">
            <a:avLst/>
          </a:prstGeom>
          <a:noFill/>
          <a:ln w="9525">
            <a:noFill/>
            <a:miter lim="800000"/>
            <a:headEnd/>
            <a:tailEnd/>
          </a:ln>
        </p:spPr>
        <p:txBody>
          <a:bodyPr wrap="square">
            <a:spAutoFit/>
          </a:bodyPr>
          <a:lstStyle/>
          <a:p>
            <a:pPr algn="ctr" defTabSz="1347788" eaLnBrk="0" hangingPunct="0"/>
            <a:endParaRPr lang="en-US" sz="4800" b="1" dirty="0">
              <a:solidFill>
                <a:srgbClr val="0080FF"/>
              </a:solidFill>
            </a:endParaRPr>
          </a:p>
          <a:p>
            <a:pPr algn="ctr" defTabSz="1347788" eaLnBrk="0" hangingPunct="0"/>
            <a:r>
              <a:rPr lang="en-US" sz="3200" dirty="0">
                <a:solidFill>
                  <a:srgbClr val="0000FF"/>
                </a:solidFill>
                <a:highlight>
                  <a:srgbClr val="FFFF00"/>
                </a:highlight>
              </a:rPr>
              <a:t>Mouse-Cheese</a:t>
            </a:r>
          </a:p>
          <a:p>
            <a:pPr algn="ctr" defTabSz="1347788" eaLnBrk="0" hangingPunct="0"/>
            <a:r>
              <a:rPr lang="en-US" sz="3200" dirty="0">
                <a:solidFill>
                  <a:srgbClr val="0000FF"/>
                </a:solidFill>
              </a:rPr>
              <a:t>Mouse-Cheese</a:t>
            </a:r>
          </a:p>
        </p:txBody>
      </p:sp>
      <p:sp>
        <p:nvSpPr>
          <p:cNvPr id="69" name="TextBox 24">
            <a:extLst>
              <a:ext uri="{FF2B5EF4-FFF2-40B4-BE49-F238E27FC236}">
                <a16:creationId xmlns:a16="http://schemas.microsoft.com/office/drawing/2014/main" id="{AAA2D6E8-8681-4A73-8EAC-71AC87783BAB}"/>
              </a:ext>
            </a:extLst>
          </p:cNvPr>
          <p:cNvSpPr txBox="1">
            <a:spLocks noChangeArrowheads="1"/>
          </p:cNvSpPr>
          <p:nvPr/>
        </p:nvSpPr>
        <p:spPr bwMode="auto">
          <a:xfrm>
            <a:off x="225931" y="24350008"/>
            <a:ext cx="5485781" cy="1938992"/>
          </a:xfrm>
          <a:prstGeom prst="rect">
            <a:avLst/>
          </a:prstGeom>
          <a:noFill/>
          <a:ln w="9525">
            <a:noFill/>
            <a:miter lim="800000"/>
            <a:headEnd/>
            <a:tailEnd/>
          </a:ln>
        </p:spPr>
        <p:txBody>
          <a:bodyPr wrap="square">
            <a:spAutoFit/>
          </a:bodyPr>
          <a:lstStyle/>
          <a:p>
            <a:pPr algn="ctr" defTabSz="1347788" eaLnBrk="0" hangingPunct="0"/>
            <a:endParaRPr lang="en-US" sz="4800" b="1" dirty="0">
              <a:solidFill>
                <a:srgbClr val="0080FF"/>
              </a:solidFill>
            </a:endParaRPr>
          </a:p>
          <a:p>
            <a:pPr algn="ctr" defTabSz="1347788" eaLnBrk="0" hangingPunct="0"/>
            <a:r>
              <a:rPr lang="en-US" sz="5400" dirty="0">
                <a:solidFill>
                  <a:srgbClr val="0000FF"/>
                </a:solidFill>
              </a:rPr>
              <a:t>Mouse-Cheese</a:t>
            </a:r>
          </a:p>
          <a:p>
            <a:pPr algn="ctr" defTabSz="1347788" eaLnBrk="0" hangingPunct="0"/>
            <a:r>
              <a:rPr lang="en-US" sz="1800" dirty="0">
                <a:solidFill>
                  <a:srgbClr val="0000FF"/>
                </a:solidFill>
              </a:rPr>
              <a:t>Mouse-Cheese</a:t>
            </a:r>
          </a:p>
        </p:txBody>
      </p:sp>
      <p:sp>
        <p:nvSpPr>
          <p:cNvPr id="72" name="TextBox 24">
            <a:extLst>
              <a:ext uri="{FF2B5EF4-FFF2-40B4-BE49-F238E27FC236}">
                <a16:creationId xmlns:a16="http://schemas.microsoft.com/office/drawing/2014/main" id="{89EDED64-9F1D-443D-AD19-5C732F0F3A97}"/>
              </a:ext>
            </a:extLst>
          </p:cNvPr>
          <p:cNvSpPr txBox="1">
            <a:spLocks noChangeArrowheads="1"/>
          </p:cNvSpPr>
          <p:nvPr/>
        </p:nvSpPr>
        <p:spPr bwMode="auto">
          <a:xfrm>
            <a:off x="61349" y="26803631"/>
            <a:ext cx="5485781" cy="1815882"/>
          </a:xfrm>
          <a:prstGeom prst="rect">
            <a:avLst/>
          </a:prstGeom>
          <a:noFill/>
          <a:ln w="9525">
            <a:noFill/>
            <a:miter lim="800000"/>
            <a:headEnd/>
            <a:tailEnd/>
          </a:ln>
        </p:spPr>
        <p:txBody>
          <a:bodyPr wrap="square">
            <a:spAutoFit/>
          </a:bodyPr>
          <a:lstStyle/>
          <a:p>
            <a:pPr algn="ctr" defTabSz="1347788" eaLnBrk="0" hangingPunct="0"/>
            <a:endParaRPr lang="en-US" sz="4800" b="1" dirty="0">
              <a:solidFill>
                <a:srgbClr val="0080FF"/>
              </a:solidFill>
            </a:endParaRPr>
          </a:p>
          <a:p>
            <a:pPr algn="ctr" defTabSz="1347788" eaLnBrk="0" hangingPunct="0"/>
            <a:r>
              <a:rPr lang="en-US" sz="3200" dirty="0">
                <a:solidFill>
                  <a:srgbClr val="0000FF"/>
                </a:solidFill>
                <a:latin typeface="Sans Forgetica" panose="00000500000000000000" pitchFamily="50" charset="0"/>
              </a:rPr>
              <a:t>Mouse-Cheese</a:t>
            </a:r>
          </a:p>
          <a:p>
            <a:pPr algn="ctr" defTabSz="1347788" eaLnBrk="0" hangingPunct="0"/>
            <a:r>
              <a:rPr lang="en-US" sz="3200" dirty="0">
                <a:solidFill>
                  <a:srgbClr val="0000FF"/>
                </a:solidFill>
                <a:latin typeface="Arial" panose="020B0604020202020204" pitchFamily="34" charset="0"/>
                <a:cs typeface="Arial" panose="020B0604020202020204" pitchFamily="34" charset="0"/>
              </a:rPr>
              <a:t>Mouse-Cheese</a:t>
            </a:r>
          </a:p>
        </p:txBody>
      </p:sp>
      <p:sp>
        <p:nvSpPr>
          <p:cNvPr id="4" name="Rectangle 2"/>
          <p:cNvSpPr txBox="1">
            <a:spLocks noChangeArrowheads="1"/>
          </p:cNvSpPr>
          <p:nvPr/>
        </p:nvSpPr>
        <p:spPr bwMode="auto">
          <a:xfrm>
            <a:off x="393524" y="173667"/>
            <a:ext cx="27343276" cy="3018820"/>
          </a:xfrm>
          <a:prstGeom prst="rect">
            <a:avLst/>
          </a:prstGeom>
          <a:noFill/>
          <a:ln w="9525">
            <a:noFill/>
            <a:miter lim="800000"/>
            <a:headEnd/>
            <a:tailEnd/>
          </a:ln>
        </p:spPr>
        <p:txBody>
          <a:bodyPr lIns="369484" tIns="184741" rIns="369484" bIns="184741" anchor="ctr"/>
          <a:lstStyle/>
          <a:p>
            <a:pPr defTabSz="3694113">
              <a:defRPr/>
            </a:pPr>
            <a:r>
              <a:rPr lang="en-US" sz="4800" kern="0" dirty="0">
                <a:solidFill>
                  <a:schemeClr val="bg1"/>
                </a:solidFill>
                <a:latin typeface="Arial Black"/>
                <a:ea typeface="+mj-ea"/>
                <a:cs typeface="Arial Black"/>
              </a:rPr>
              <a:t>Perceptually Fluent Features of Study Words Do Not  Inflate  Judgments  of  Learning:  Evidence  from  Font  Size,  Highlights,  and  Sans  Forgetica  Font  Type.</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3419590"/>
            <a:ext cx="13093202" cy="16806921"/>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648519" y="22131414"/>
            <a:ext cx="14215091" cy="918678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588257" y="3509666"/>
            <a:ext cx="12085567" cy="15156382"/>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80FF"/>
                </a:solidFill>
              </a:rPr>
              <a:t>Introduction</a:t>
            </a:r>
          </a:p>
          <a:p>
            <a:pPr defTabSz="1347788" eaLnBrk="0" hangingPunct="0"/>
            <a:endParaRPr lang="en-US" sz="800" dirty="0">
              <a:solidFill>
                <a:srgbClr val="000090"/>
              </a:solidFill>
            </a:endParaRP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400" dirty="0">
                <a:solidFill>
                  <a:srgbClr val="000090"/>
                </a:solidFill>
                <a:latin typeface="Calibri" pitchFamily="34" charset="0"/>
                <a:ea typeface="Calibri" pitchFamily="34" charset="0"/>
                <a:cs typeface="Times New Roman" pitchFamily="18" charset="0"/>
              </a:rPr>
              <a:t>Examining the relationship between one’s predicted versus actual memory performance is the primary goal of metamemory researchers. A common method for examining this relationship is instructing participants to provide judgments of learning (JOLs) in which participants rate the probability that they will be able to later recall a target word from a studied cue-target pair (e.g., bank-interest) when only a cue word is provided at test (e.g., bank-______). </a:t>
            </a:r>
          </a:p>
          <a:p>
            <a:pPr defTabSz="1347788">
              <a:spcAft>
                <a:spcPts val="1000"/>
              </a:spcAft>
            </a:pPr>
            <a:endParaRPr lang="en-US" sz="8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400" dirty="0">
                <a:solidFill>
                  <a:srgbClr val="000090"/>
                </a:solidFill>
                <a:latin typeface="Calibri" pitchFamily="34" charset="0"/>
                <a:ea typeface="Calibri" pitchFamily="34" charset="0"/>
                <a:cs typeface="Times New Roman" pitchFamily="18" charset="0"/>
              </a:rPr>
              <a:t>While JOLs are often predictive of future recall, certain factors can produce metamemory illusions where JOLs underpredict or overpredict recall. For example, perceptual cues have been shown to affect a variety of judgment tasks, including affective judgments (</a:t>
            </a:r>
            <a:r>
              <a:rPr lang="en-US" sz="3400" dirty="0" err="1">
                <a:solidFill>
                  <a:srgbClr val="000090"/>
                </a:solidFill>
                <a:latin typeface="Calibri" pitchFamily="34" charset="0"/>
                <a:ea typeface="Calibri" pitchFamily="34" charset="0"/>
                <a:cs typeface="Times New Roman" pitchFamily="18" charset="0"/>
              </a:rPr>
              <a:t>Reber</a:t>
            </a:r>
            <a:r>
              <a:rPr lang="en-US" sz="3400" dirty="0">
                <a:solidFill>
                  <a:srgbClr val="000090"/>
                </a:solidFill>
                <a:latin typeface="Calibri" pitchFamily="34" charset="0"/>
                <a:ea typeface="Calibri" pitchFamily="34" charset="0"/>
                <a:cs typeface="Times New Roman" pitchFamily="18" charset="0"/>
              </a:rPr>
              <a:t>, </a:t>
            </a:r>
            <a:r>
              <a:rPr lang="en-US" sz="3400" dirty="0" err="1">
                <a:solidFill>
                  <a:srgbClr val="000090"/>
                </a:solidFill>
                <a:latin typeface="Calibri" pitchFamily="34" charset="0"/>
                <a:ea typeface="Calibri" pitchFamily="34" charset="0"/>
                <a:cs typeface="Times New Roman" pitchFamily="18" charset="0"/>
              </a:rPr>
              <a:t>Winkileman</a:t>
            </a:r>
            <a:r>
              <a:rPr lang="en-US" sz="3400" dirty="0">
                <a:solidFill>
                  <a:srgbClr val="000090"/>
                </a:solidFill>
                <a:latin typeface="Calibri" pitchFamily="34" charset="0"/>
                <a:ea typeface="Calibri" pitchFamily="34" charset="0"/>
                <a:cs typeface="Times New Roman" pitchFamily="18" charset="0"/>
              </a:rPr>
              <a:t>, &amp; Schwarz, 1998), veridicality judgments (</a:t>
            </a:r>
            <a:r>
              <a:rPr lang="en-US" sz="3400" dirty="0" err="1">
                <a:solidFill>
                  <a:srgbClr val="000090"/>
                </a:solidFill>
                <a:latin typeface="Calibri" pitchFamily="34" charset="0"/>
                <a:ea typeface="Calibri" pitchFamily="34" charset="0"/>
                <a:cs typeface="Times New Roman" pitchFamily="18" charset="0"/>
              </a:rPr>
              <a:t>Reber</a:t>
            </a:r>
            <a:r>
              <a:rPr lang="en-US" sz="3400" dirty="0">
                <a:solidFill>
                  <a:srgbClr val="000090"/>
                </a:solidFill>
                <a:latin typeface="Calibri" pitchFamily="34" charset="0"/>
                <a:ea typeface="Calibri" pitchFamily="34" charset="0"/>
                <a:cs typeface="Times New Roman" pitchFamily="18" charset="0"/>
              </a:rPr>
              <a:t> &amp; Schwarz, 1999), and importantly JOLs (Rhodes &amp; Castel, 2008).  Rhodes and Castel presented participants with items that were studied in either large (48-pt.) or small (18-pt.) font and demonstrated a </a:t>
            </a:r>
            <a:r>
              <a:rPr lang="en-US" sz="3400" i="1" dirty="0">
                <a:solidFill>
                  <a:srgbClr val="000090"/>
                </a:solidFill>
                <a:latin typeface="Calibri" pitchFamily="34" charset="0"/>
                <a:ea typeface="Calibri" pitchFamily="34" charset="0"/>
                <a:cs typeface="Times New Roman" pitchFamily="18" charset="0"/>
              </a:rPr>
              <a:t>font-size</a:t>
            </a:r>
            <a:r>
              <a:rPr lang="en-US" sz="3400" dirty="0">
                <a:solidFill>
                  <a:srgbClr val="000090"/>
                </a:solidFill>
                <a:latin typeface="Calibri" pitchFamily="34" charset="0"/>
                <a:ea typeface="Calibri" pitchFamily="34" charset="0"/>
                <a:cs typeface="Times New Roman" pitchFamily="18" charset="0"/>
              </a:rPr>
              <a:t> effect in which JOLs were increased for large font without concomitant increases to recall. </a:t>
            </a:r>
          </a:p>
          <a:p>
            <a:pPr defTabSz="1347788">
              <a:spcAft>
                <a:spcPts val="1000"/>
              </a:spcAft>
            </a:pPr>
            <a:endParaRPr lang="en-US" sz="8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400" dirty="0">
                <a:solidFill>
                  <a:srgbClr val="000090"/>
                </a:solidFill>
                <a:latin typeface="Calibri" pitchFamily="34" charset="0"/>
                <a:ea typeface="Calibri" pitchFamily="34" charset="0"/>
                <a:cs typeface="Times New Roman" pitchFamily="18" charset="0"/>
              </a:rPr>
              <a:t>The goal of the present study was to provide a further test of the font-size effect while extending it to include other perceptual manipulations. First, Experiment 1 sought to replicate the font-size effect for related and unrelated pairs while testing whether the effect would extend to highlight. Next, Experiment 2 provided a replication of Experiment 1 using only unrelated pairs. Finally, Experiment 3 tested whether JOLs and recall would be affected by Sans Forgetica, a disfluent font that is perceptually difficult to process but purported to benefit memory via desirable difficulties (Earp, 2018)</a:t>
            </a:r>
          </a:p>
        </p:txBody>
      </p:sp>
      <p:sp>
        <p:nvSpPr>
          <p:cNvPr id="15368" name="TextBox 24"/>
          <p:cNvSpPr txBox="1">
            <a:spLocks noChangeArrowheads="1"/>
          </p:cNvSpPr>
          <p:nvPr/>
        </p:nvSpPr>
        <p:spPr bwMode="auto">
          <a:xfrm>
            <a:off x="1454515" y="20767692"/>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8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157194" y="22419159"/>
            <a:ext cx="13943647" cy="9127641"/>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80FF"/>
                </a:solidFill>
              </a:rPr>
              <a:t>Conclusions</a:t>
            </a:r>
          </a:p>
          <a:p>
            <a:pPr defTabSz="1347788"/>
            <a:r>
              <a:rPr lang="en-US" sz="3400" dirty="0">
                <a:solidFill>
                  <a:srgbClr val="000090"/>
                </a:solidFill>
                <a:latin typeface="+mn-lt"/>
              </a:rPr>
              <a:t>The primary goal of the present study was to investigate the effects of perceptual fluency on JOLs by first evaluating the font-size effect and testing whether this effect would extend to highlighting (Experiments 1 and 2) and next testing the effects of disfluent Sans Forgetica font on JOLs and cued-recall.  While font-size increased both JOLs and recall rates similarly regardless of whether participants studied mixed lists of related and unrelated pairs or only unrelated pairs, JOLs were not overly inflated relative to recall. Finally, Experiment 3 showed that Sans Forgetica – a font designed to improve retention, can result in a memory cost under certain circumstances. Finally, our use of control groups within each experiment proved a baseline comparison group given possible mixed-list carryover effects. Taken together, this set of experiments provides a greater understanding of how perceptual features influence JOLs and recall within the context of cued-recall testing.</a:t>
            </a:r>
          </a:p>
          <a:p>
            <a:pPr defTabSz="1347788" eaLnBrk="0" hangingPunct="0"/>
            <a:endParaRPr lang="en-US" sz="6000" dirty="0">
              <a:solidFill>
                <a:srgbClr val="000090"/>
              </a:solidFill>
            </a:endParaRPr>
          </a:p>
        </p:txBody>
      </p:sp>
      <p:sp>
        <p:nvSpPr>
          <p:cNvPr id="103" name="Rounded Rectangle 102"/>
          <p:cNvSpPr/>
          <p:nvPr/>
        </p:nvSpPr>
        <p:spPr>
          <a:xfrm>
            <a:off x="27724719" y="3341192"/>
            <a:ext cx="14050609" cy="1855679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13571613" y="3475461"/>
            <a:ext cx="13911843" cy="841781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156234" y="3749695"/>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80FF"/>
                </a:solidFill>
              </a:rPr>
              <a:t>General Method</a:t>
            </a:r>
          </a:p>
          <a:p>
            <a:pPr algn="ctr" defTabSz="1347788" eaLnBrk="0" hangingPunct="0"/>
            <a:endParaRPr lang="en-US" sz="4400" b="1" dirty="0">
              <a:solidFill>
                <a:srgbClr val="0000FF"/>
              </a:solidFill>
            </a:endParaRPr>
          </a:p>
        </p:txBody>
      </p:sp>
      <p:sp>
        <p:nvSpPr>
          <p:cNvPr id="145" name="Rounded Rectangle 144"/>
          <p:cNvSpPr/>
          <p:nvPr/>
        </p:nvSpPr>
        <p:spPr>
          <a:xfrm>
            <a:off x="13469759" y="12186321"/>
            <a:ext cx="13941529" cy="1918681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131" name="Rounded Rectangle 130"/>
          <p:cNvSpPr/>
          <p:nvPr/>
        </p:nvSpPr>
        <p:spPr>
          <a:xfrm>
            <a:off x="281148" y="29784314"/>
            <a:ext cx="12875180" cy="16515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1"/>
                </a:solidFill>
                <a:latin typeface="+mj-lt"/>
                <a:cs typeface="Arial" pitchFamily="34" charset="0"/>
              </a:rPr>
              <a:t>Correspondence can be addressed to nicholas.maxwell@usm.edu.  </a:t>
            </a:r>
          </a:p>
          <a:p>
            <a:pPr algn="ctr" defTabSz="2194560" fontAlgn="auto">
              <a:spcBef>
                <a:spcPts val="0"/>
              </a:spcBef>
              <a:spcAft>
                <a:spcPts val="0"/>
              </a:spcAft>
              <a:defRPr/>
            </a:pPr>
            <a:r>
              <a:rPr lang="en-US" sz="3200" dirty="0">
                <a:solidFill>
                  <a:schemeClr val="tx1"/>
                </a:solidFill>
                <a:latin typeface="+mj-lt"/>
                <a:cs typeface="Arial" pitchFamily="34" charset="0"/>
              </a:rPr>
              <a:t>More info available at: </a:t>
            </a:r>
            <a:r>
              <a:rPr lang="en-US" sz="3200" dirty="0">
                <a:solidFill>
                  <a:srgbClr val="0080FF"/>
                </a:solidFill>
              </a:rPr>
              <a:t>www.macapsych.com </a:t>
            </a:r>
            <a:r>
              <a:rPr lang="en-US" sz="3200" dirty="0">
                <a:solidFill>
                  <a:schemeClr val="tx1"/>
                </a:solidFill>
              </a:rPr>
              <a:t>| </a:t>
            </a:r>
            <a:r>
              <a:rPr lang="en-US" sz="3200" dirty="0">
                <a:solidFill>
                  <a:srgbClr val="0080FF"/>
                </a:solidFill>
              </a:rPr>
              <a:t>https://osf.io/3xwdr/</a:t>
            </a:r>
            <a:endParaRPr lang="en-US" sz="3200" dirty="0">
              <a:solidFill>
                <a:srgbClr val="0080FF"/>
              </a:solidFill>
              <a:latin typeface="+mj-lt"/>
              <a:cs typeface="Arial" pitchFamily="34" charset="0"/>
            </a:endParaRPr>
          </a:p>
        </p:txBody>
      </p:sp>
      <p:grpSp>
        <p:nvGrpSpPr>
          <p:cNvPr id="3" name="Group 2"/>
          <p:cNvGrpSpPr/>
          <p:nvPr/>
        </p:nvGrpSpPr>
        <p:grpSpPr>
          <a:xfrm>
            <a:off x="14401801" y="4883201"/>
            <a:ext cx="12157193" cy="4672285"/>
            <a:chOff x="1494866" y="15949348"/>
            <a:chExt cx="10527566" cy="1881246"/>
          </a:xfrm>
        </p:grpSpPr>
        <p:sp>
          <p:nvSpPr>
            <p:cNvPr id="88" name="Rounded Rectangle 87"/>
            <p:cNvSpPr/>
            <p:nvPr/>
          </p:nvSpPr>
          <p:spPr>
            <a:xfrm>
              <a:off x="1494866" y="15949348"/>
              <a:ext cx="3467100" cy="188124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Study/JOL:</a:t>
              </a:r>
            </a:p>
            <a:p>
              <a:pPr algn="ctr"/>
              <a:r>
                <a:rPr lang="en-US" sz="3200" b="1" dirty="0"/>
                <a:t>JOL Ratings </a:t>
              </a:r>
            </a:p>
            <a:p>
              <a:pPr algn="ctr"/>
              <a:r>
                <a:rPr lang="en-US" sz="3200" b="1" dirty="0"/>
                <a:t>(0-100 Scale)</a:t>
              </a:r>
            </a:p>
            <a:p>
              <a:pPr algn="ctr"/>
              <a:endParaRPr lang="en-US" sz="1200" b="1" u="sng" dirty="0"/>
            </a:p>
          </p:txBody>
        </p:sp>
        <p:sp>
          <p:nvSpPr>
            <p:cNvPr id="89" name="Rounded Rectangle 88"/>
            <p:cNvSpPr/>
            <p:nvPr/>
          </p:nvSpPr>
          <p:spPr>
            <a:xfrm>
              <a:off x="5509159" y="15982573"/>
              <a:ext cx="2303835"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endParaRPr lang="en-US" sz="1200" b="1" u="sng" dirty="0"/>
            </a:p>
          </p:txBody>
        </p:sp>
        <p:sp>
          <p:nvSpPr>
            <p:cNvPr id="90" name="Rounded Rectangle 89"/>
            <p:cNvSpPr/>
            <p:nvPr/>
          </p:nvSpPr>
          <p:spPr>
            <a:xfrm>
              <a:off x="8555332" y="15980031"/>
              <a:ext cx="3467100"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Test:</a:t>
              </a:r>
            </a:p>
            <a:p>
              <a:pPr algn="ctr"/>
              <a:endParaRPr lang="en-US" sz="3200" b="1" dirty="0"/>
            </a:p>
            <a:p>
              <a:pPr algn="ctr"/>
              <a:r>
                <a:rPr lang="en-US" sz="4000" b="1" dirty="0"/>
                <a:t>Cued-Recall</a:t>
              </a:r>
            </a:p>
          </p:txBody>
        </p:sp>
        <p:sp>
          <p:nvSpPr>
            <p:cNvPr id="91" name="Right Arrow 90"/>
            <p:cNvSpPr/>
            <p:nvPr/>
          </p:nvSpPr>
          <p:spPr>
            <a:xfrm>
              <a:off x="4422292" y="16532292"/>
              <a:ext cx="1551566" cy="53513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17" name="TextBox 16">
            <a:extLst>
              <a:ext uri="{FF2B5EF4-FFF2-40B4-BE49-F238E27FC236}">
                <a16:creationId xmlns:a16="http://schemas.microsoft.com/office/drawing/2014/main" id="{3C9BD8F6-C1F6-475A-8A08-C38E78050A34}"/>
              </a:ext>
            </a:extLst>
          </p:cNvPr>
          <p:cNvSpPr txBox="1"/>
          <p:nvPr/>
        </p:nvSpPr>
        <p:spPr>
          <a:xfrm>
            <a:off x="14189781" y="9889367"/>
            <a:ext cx="13364809" cy="1938992"/>
          </a:xfrm>
          <a:prstGeom prst="rect">
            <a:avLst/>
          </a:prstGeom>
          <a:noFill/>
        </p:spPr>
        <p:txBody>
          <a:bodyPr wrap="square" rtlCol="0">
            <a:spAutoFit/>
          </a:bodyPr>
          <a:lstStyle/>
          <a:p>
            <a:r>
              <a:rPr lang="en-US" sz="3000" b="1" dirty="0">
                <a:solidFill>
                  <a:srgbClr val="000090"/>
                </a:solidFill>
              </a:rPr>
              <a:t>Experiment 1: </a:t>
            </a:r>
            <a:r>
              <a:rPr lang="en-US" sz="3000" dirty="0">
                <a:solidFill>
                  <a:srgbClr val="000090"/>
                </a:solidFill>
              </a:rPr>
              <a:t>Font-Size vs. Highlighting vs. Control (related and unrelated)</a:t>
            </a:r>
          </a:p>
          <a:p>
            <a:endParaRPr lang="en-US" sz="1500" b="1" dirty="0">
              <a:solidFill>
                <a:srgbClr val="000090"/>
              </a:solidFill>
            </a:endParaRPr>
          </a:p>
          <a:p>
            <a:r>
              <a:rPr lang="en-US" sz="3000" b="1" dirty="0">
                <a:solidFill>
                  <a:srgbClr val="000090"/>
                </a:solidFill>
              </a:rPr>
              <a:t>Experiment 2: </a:t>
            </a:r>
            <a:r>
              <a:rPr lang="en-US" sz="3000" dirty="0">
                <a:solidFill>
                  <a:srgbClr val="000090"/>
                </a:solidFill>
              </a:rPr>
              <a:t>Font-Size vs. Highlighting vs. Control (unrelated only)</a:t>
            </a:r>
          </a:p>
          <a:p>
            <a:endParaRPr lang="en-US" sz="1500" dirty="0">
              <a:solidFill>
                <a:srgbClr val="000090"/>
              </a:solidFill>
            </a:endParaRPr>
          </a:p>
          <a:p>
            <a:r>
              <a:rPr lang="en-US" sz="3000" b="1" dirty="0">
                <a:solidFill>
                  <a:srgbClr val="000090"/>
                </a:solidFill>
              </a:rPr>
              <a:t>Experiment 3</a:t>
            </a:r>
            <a:r>
              <a:rPr lang="en-US" sz="3000" dirty="0">
                <a:solidFill>
                  <a:srgbClr val="000090"/>
                </a:solidFill>
              </a:rPr>
              <a:t>: Sans Forgetica vs. Control (unrelated only)</a:t>
            </a:r>
          </a:p>
        </p:txBody>
      </p:sp>
      <p:sp>
        <p:nvSpPr>
          <p:cNvPr id="16" name="TextBox 15">
            <a:extLst>
              <a:ext uri="{FF2B5EF4-FFF2-40B4-BE49-F238E27FC236}">
                <a16:creationId xmlns:a16="http://schemas.microsoft.com/office/drawing/2014/main" id="{3C5EC5DF-A9A9-470A-8618-AC250CB99FE3}"/>
              </a:ext>
            </a:extLst>
          </p:cNvPr>
          <p:cNvSpPr txBox="1"/>
          <p:nvPr/>
        </p:nvSpPr>
        <p:spPr>
          <a:xfrm>
            <a:off x="19365069" y="6019800"/>
            <a:ext cx="2199531" cy="1446550"/>
          </a:xfrm>
          <a:prstGeom prst="rect">
            <a:avLst/>
          </a:prstGeom>
          <a:noFill/>
        </p:spPr>
        <p:txBody>
          <a:bodyPr wrap="square" rtlCol="0">
            <a:spAutoFit/>
          </a:bodyPr>
          <a:lstStyle/>
          <a:p>
            <a:pPr lvl="0" algn="ctr"/>
            <a:r>
              <a:rPr lang="en-US" sz="4400" b="1" dirty="0">
                <a:solidFill>
                  <a:prstClr val="white"/>
                </a:solidFill>
                <a:latin typeface="Calibri"/>
                <a:cs typeface="+mn-cs"/>
              </a:rPr>
              <a:t>Filler Task</a:t>
            </a:r>
            <a:endParaRPr lang="en-US" sz="4400" b="1" u="sng" dirty="0">
              <a:solidFill>
                <a:prstClr val="white"/>
              </a:solidFill>
              <a:latin typeface="Calibri"/>
              <a:cs typeface="+mn-cs"/>
            </a:endParaRPr>
          </a:p>
        </p:txBody>
      </p:sp>
      <p:sp>
        <p:nvSpPr>
          <p:cNvPr id="15374" name="TextBox 24"/>
          <p:cNvSpPr txBox="1">
            <a:spLocks noChangeArrowheads="1"/>
          </p:cNvSpPr>
          <p:nvPr/>
        </p:nvSpPr>
        <p:spPr bwMode="auto">
          <a:xfrm>
            <a:off x="15754223" y="12176250"/>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80FF"/>
                </a:solidFill>
              </a:rPr>
              <a:t>Results – Experiment 1</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6" name="Right Arrow 90">
            <a:extLst>
              <a:ext uri="{FF2B5EF4-FFF2-40B4-BE49-F238E27FC236}">
                <a16:creationId xmlns:a16="http://schemas.microsoft.com/office/drawing/2014/main" id="{4E9F21B5-DDFB-4481-8FE3-39037049359B}"/>
              </a:ext>
            </a:extLst>
          </p:cNvPr>
          <p:cNvSpPr/>
          <p:nvPr/>
        </p:nvSpPr>
        <p:spPr>
          <a:xfrm>
            <a:off x="21373058" y="6332625"/>
            <a:ext cx="1791742" cy="132906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30" name="TextBox 129">
            <a:extLst>
              <a:ext uri="{FF2B5EF4-FFF2-40B4-BE49-F238E27FC236}">
                <a16:creationId xmlns:a16="http://schemas.microsoft.com/office/drawing/2014/main" id="{BE118301-E727-413A-BB42-47203528E0D8}"/>
              </a:ext>
            </a:extLst>
          </p:cNvPr>
          <p:cNvSpPr txBox="1"/>
          <p:nvPr/>
        </p:nvSpPr>
        <p:spPr>
          <a:xfrm>
            <a:off x="38372965" y="21296303"/>
            <a:ext cx="1885453" cy="400110"/>
          </a:xfrm>
          <a:prstGeom prst="rect">
            <a:avLst/>
          </a:prstGeom>
          <a:noFill/>
        </p:spPr>
        <p:txBody>
          <a:bodyPr wrap="none" rtlCol="0">
            <a:spAutoFit/>
          </a:bodyPr>
          <a:lstStyle/>
          <a:p>
            <a:pPr algn="ctr"/>
            <a:r>
              <a:rPr lang="en-US" sz="2000" b="1" dirty="0"/>
              <a:t>Bars = 95% CI</a:t>
            </a: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63" name="TextBox 24">
            <a:extLst>
              <a:ext uri="{FF2B5EF4-FFF2-40B4-BE49-F238E27FC236}">
                <a16:creationId xmlns:a16="http://schemas.microsoft.com/office/drawing/2014/main" id="{18BE0BBA-7139-E247-8554-8A53BC48D31D}"/>
              </a:ext>
            </a:extLst>
          </p:cNvPr>
          <p:cNvSpPr txBox="1">
            <a:spLocks noChangeArrowheads="1"/>
          </p:cNvSpPr>
          <p:nvPr/>
        </p:nvSpPr>
        <p:spPr bwMode="auto">
          <a:xfrm>
            <a:off x="29943092" y="3580340"/>
            <a:ext cx="9372600" cy="1415772"/>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80FF"/>
                </a:solidFill>
              </a:rPr>
              <a:t>Results – Experiment 2</a:t>
            </a:r>
            <a:endParaRPr lang="en-US" sz="1200" b="1" dirty="0">
              <a:solidFill>
                <a:srgbClr val="0080FF"/>
              </a:solidFill>
            </a:endParaRPr>
          </a:p>
          <a:p>
            <a:pPr algn="ctr" defTabSz="1347788" eaLnBrk="0" hangingPunct="0"/>
            <a:endParaRPr lang="en-US" sz="3800" b="1" dirty="0">
              <a:solidFill>
                <a:srgbClr val="0000FF"/>
              </a:solidFill>
            </a:endParaRPr>
          </a:p>
        </p:txBody>
      </p:sp>
      <p:sp>
        <p:nvSpPr>
          <p:cNvPr id="2" name="TextBox 1">
            <a:extLst>
              <a:ext uri="{FF2B5EF4-FFF2-40B4-BE49-F238E27FC236}">
                <a16:creationId xmlns:a16="http://schemas.microsoft.com/office/drawing/2014/main" id="{A2BE185A-A81F-4E72-B1FE-D0FE9BB19CF3}"/>
              </a:ext>
            </a:extLst>
          </p:cNvPr>
          <p:cNvSpPr txBox="1"/>
          <p:nvPr/>
        </p:nvSpPr>
        <p:spPr>
          <a:xfrm>
            <a:off x="8314868" y="2430766"/>
            <a:ext cx="21488400" cy="707886"/>
          </a:xfrm>
          <a:prstGeom prst="rect">
            <a:avLst/>
          </a:prstGeom>
          <a:noFill/>
        </p:spPr>
        <p:txBody>
          <a:bodyPr wrap="square" rtlCol="0">
            <a:spAutoFit/>
          </a:bodyPr>
          <a:lstStyle/>
          <a:p>
            <a:r>
              <a:rPr lang="en-US" sz="4000" b="1" dirty="0">
                <a:solidFill>
                  <a:schemeClr val="bg1"/>
                </a:solidFill>
              </a:rPr>
              <a:t>Nicholas P. Maxwell, Trevor Perry, &amp; Mark J. Huff</a:t>
            </a:r>
          </a:p>
        </p:txBody>
      </p:sp>
      <p:sp>
        <p:nvSpPr>
          <p:cNvPr id="62" name="TextBox 61">
            <a:extLst>
              <a:ext uri="{FF2B5EF4-FFF2-40B4-BE49-F238E27FC236}">
                <a16:creationId xmlns:a16="http://schemas.microsoft.com/office/drawing/2014/main" id="{85B0EEC5-A7D9-48D8-A0F3-17803315599C}"/>
              </a:ext>
            </a:extLst>
          </p:cNvPr>
          <p:cNvSpPr txBox="1"/>
          <p:nvPr/>
        </p:nvSpPr>
        <p:spPr>
          <a:xfrm>
            <a:off x="293179" y="21538959"/>
            <a:ext cx="12895516" cy="1569660"/>
          </a:xfrm>
          <a:prstGeom prst="rect">
            <a:avLst/>
          </a:prstGeom>
          <a:noFill/>
        </p:spPr>
        <p:txBody>
          <a:bodyPr wrap="square" rtlCol="0">
            <a:spAutoFit/>
          </a:bodyPr>
          <a:lstStyle/>
          <a:p>
            <a:r>
              <a:rPr lang="en-US" sz="3200" b="1" dirty="0">
                <a:solidFill>
                  <a:srgbClr val="000090"/>
                </a:solidFill>
              </a:rPr>
              <a:t>Experiment 1: </a:t>
            </a:r>
            <a:r>
              <a:rPr lang="en-US" sz="3200" dirty="0">
                <a:solidFill>
                  <a:srgbClr val="000090"/>
                </a:solidFill>
              </a:rPr>
              <a:t>180 word pairs taken from Maxwell and Huff (2021).</a:t>
            </a:r>
          </a:p>
          <a:p>
            <a:r>
              <a:rPr lang="en-US" sz="3200" dirty="0">
                <a:solidFill>
                  <a:srgbClr val="000090"/>
                </a:solidFill>
              </a:rPr>
              <a:t>(Forward, backward, and symmetrical paired associates and unrelated pairs; 40 of each type)</a:t>
            </a:r>
          </a:p>
        </p:txBody>
      </p:sp>
      <p:sp>
        <p:nvSpPr>
          <p:cNvPr id="64" name="TextBox 63">
            <a:extLst>
              <a:ext uri="{FF2B5EF4-FFF2-40B4-BE49-F238E27FC236}">
                <a16:creationId xmlns:a16="http://schemas.microsoft.com/office/drawing/2014/main" id="{D20204AE-9A72-4505-A7D8-B907D8BD6441}"/>
              </a:ext>
            </a:extLst>
          </p:cNvPr>
          <p:cNvSpPr txBox="1"/>
          <p:nvPr/>
        </p:nvSpPr>
        <p:spPr>
          <a:xfrm>
            <a:off x="1611230" y="29089347"/>
            <a:ext cx="12895516" cy="461665"/>
          </a:xfrm>
          <a:prstGeom prst="rect">
            <a:avLst/>
          </a:prstGeom>
          <a:noFill/>
        </p:spPr>
        <p:txBody>
          <a:bodyPr wrap="square" rtlCol="0">
            <a:spAutoFit/>
          </a:bodyPr>
          <a:lstStyle/>
          <a:p>
            <a:r>
              <a:rPr lang="en-US" sz="2400" dirty="0">
                <a:solidFill>
                  <a:srgbClr val="000090"/>
                </a:solidFill>
              </a:rPr>
              <a:t>All pairs were matched on SUBLTEX frequency, concreteness, and length</a:t>
            </a:r>
          </a:p>
        </p:txBody>
      </p:sp>
      <p:sp>
        <p:nvSpPr>
          <p:cNvPr id="65" name="TextBox 24">
            <a:extLst>
              <a:ext uri="{FF2B5EF4-FFF2-40B4-BE49-F238E27FC236}">
                <a16:creationId xmlns:a16="http://schemas.microsoft.com/office/drawing/2014/main" id="{D19AAB39-ED8F-4C65-94A4-08D0E3FAF650}"/>
              </a:ext>
            </a:extLst>
          </p:cNvPr>
          <p:cNvSpPr txBox="1">
            <a:spLocks noChangeArrowheads="1"/>
          </p:cNvSpPr>
          <p:nvPr/>
        </p:nvSpPr>
        <p:spPr bwMode="auto">
          <a:xfrm>
            <a:off x="225930" y="24232850"/>
            <a:ext cx="5485781" cy="1446550"/>
          </a:xfrm>
          <a:prstGeom prst="rect">
            <a:avLst/>
          </a:prstGeom>
          <a:noFill/>
          <a:ln w="9525">
            <a:noFill/>
            <a:miter lim="800000"/>
            <a:headEnd/>
            <a:tailEnd/>
          </a:ln>
        </p:spPr>
        <p:txBody>
          <a:bodyPr wrap="square">
            <a:spAutoFit/>
          </a:bodyPr>
          <a:lstStyle/>
          <a:p>
            <a:pPr algn="ctr" defTabSz="1347788" eaLnBrk="0" hangingPunct="0"/>
            <a:r>
              <a:rPr lang="en-US" sz="4400" b="1" u="sng" dirty="0">
                <a:solidFill>
                  <a:srgbClr val="0080FF"/>
                </a:solidFill>
              </a:rPr>
              <a:t>Font-Size</a:t>
            </a:r>
          </a:p>
          <a:p>
            <a:pPr algn="ctr" defTabSz="1347788" eaLnBrk="0" hangingPunct="0"/>
            <a:endParaRPr lang="en-US" sz="4400" b="1" u="sng" dirty="0">
              <a:solidFill>
                <a:srgbClr val="0000FF"/>
              </a:solidFill>
            </a:endParaRPr>
          </a:p>
        </p:txBody>
      </p:sp>
      <p:sp>
        <p:nvSpPr>
          <p:cNvPr id="66" name="TextBox 24">
            <a:extLst>
              <a:ext uri="{FF2B5EF4-FFF2-40B4-BE49-F238E27FC236}">
                <a16:creationId xmlns:a16="http://schemas.microsoft.com/office/drawing/2014/main" id="{E9AF85B4-5230-4EE7-BEB8-4650F0F19BBB}"/>
              </a:ext>
            </a:extLst>
          </p:cNvPr>
          <p:cNvSpPr txBox="1">
            <a:spLocks noChangeArrowheads="1"/>
          </p:cNvSpPr>
          <p:nvPr/>
        </p:nvSpPr>
        <p:spPr bwMode="auto">
          <a:xfrm>
            <a:off x="7849219" y="24080450"/>
            <a:ext cx="5485781" cy="1446550"/>
          </a:xfrm>
          <a:prstGeom prst="rect">
            <a:avLst/>
          </a:prstGeom>
          <a:noFill/>
          <a:ln w="9525">
            <a:noFill/>
            <a:miter lim="800000"/>
            <a:headEnd/>
            <a:tailEnd/>
          </a:ln>
        </p:spPr>
        <p:txBody>
          <a:bodyPr wrap="square">
            <a:spAutoFit/>
          </a:bodyPr>
          <a:lstStyle/>
          <a:p>
            <a:pPr algn="ctr" defTabSz="1347788" eaLnBrk="0" hangingPunct="0"/>
            <a:r>
              <a:rPr lang="en-US" sz="4400" b="1" u="sng" dirty="0">
                <a:solidFill>
                  <a:srgbClr val="0080FF"/>
                </a:solidFill>
              </a:rPr>
              <a:t>Highlighting</a:t>
            </a:r>
          </a:p>
          <a:p>
            <a:pPr algn="ctr" defTabSz="1347788" eaLnBrk="0" hangingPunct="0"/>
            <a:endParaRPr lang="en-US" sz="4400" b="1" dirty="0">
              <a:solidFill>
                <a:srgbClr val="0000FF"/>
              </a:solidFill>
            </a:endParaRPr>
          </a:p>
        </p:txBody>
      </p:sp>
      <p:sp>
        <p:nvSpPr>
          <p:cNvPr id="67" name="TextBox 24">
            <a:extLst>
              <a:ext uri="{FF2B5EF4-FFF2-40B4-BE49-F238E27FC236}">
                <a16:creationId xmlns:a16="http://schemas.microsoft.com/office/drawing/2014/main" id="{8B38BCFC-7BCE-466E-B60B-832333BDEE48}"/>
              </a:ext>
            </a:extLst>
          </p:cNvPr>
          <p:cNvSpPr txBox="1">
            <a:spLocks noChangeArrowheads="1"/>
          </p:cNvSpPr>
          <p:nvPr/>
        </p:nvSpPr>
        <p:spPr bwMode="auto">
          <a:xfrm>
            <a:off x="21023" y="26518850"/>
            <a:ext cx="5485781" cy="1446550"/>
          </a:xfrm>
          <a:prstGeom prst="rect">
            <a:avLst/>
          </a:prstGeom>
          <a:noFill/>
          <a:ln w="9525">
            <a:noFill/>
            <a:miter lim="800000"/>
            <a:headEnd/>
            <a:tailEnd/>
          </a:ln>
        </p:spPr>
        <p:txBody>
          <a:bodyPr wrap="square">
            <a:spAutoFit/>
          </a:bodyPr>
          <a:lstStyle/>
          <a:p>
            <a:pPr algn="ctr" defTabSz="1347788" eaLnBrk="0" hangingPunct="0"/>
            <a:r>
              <a:rPr lang="en-US" sz="4400" b="1" u="sng" dirty="0">
                <a:solidFill>
                  <a:srgbClr val="0080FF"/>
                </a:solidFill>
              </a:rPr>
              <a:t>Sans Forgetica</a:t>
            </a:r>
          </a:p>
          <a:p>
            <a:pPr algn="ctr" defTabSz="1347788" eaLnBrk="0" hangingPunct="0"/>
            <a:endParaRPr lang="en-US" sz="4400" b="1" u="sng" dirty="0">
              <a:solidFill>
                <a:srgbClr val="0000FF"/>
              </a:solidFill>
            </a:endParaRPr>
          </a:p>
        </p:txBody>
      </p:sp>
      <p:sp>
        <p:nvSpPr>
          <p:cNvPr id="68" name="TextBox 24">
            <a:extLst>
              <a:ext uri="{FF2B5EF4-FFF2-40B4-BE49-F238E27FC236}">
                <a16:creationId xmlns:a16="http://schemas.microsoft.com/office/drawing/2014/main" id="{4BF2DEF4-9413-4723-897A-5E2DD301E99C}"/>
              </a:ext>
            </a:extLst>
          </p:cNvPr>
          <p:cNvSpPr txBox="1">
            <a:spLocks noChangeArrowheads="1"/>
          </p:cNvSpPr>
          <p:nvPr/>
        </p:nvSpPr>
        <p:spPr bwMode="auto">
          <a:xfrm>
            <a:off x="7773019" y="26442650"/>
            <a:ext cx="5485781" cy="1446550"/>
          </a:xfrm>
          <a:prstGeom prst="rect">
            <a:avLst/>
          </a:prstGeom>
          <a:noFill/>
          <a:ln w="9525">
            <a:noFill/>
            <a:miter lim="800000"/>
            <a:headEnd/>
            <a:tailEnd/>
          </a:ln>
        </p:spPr>
        <p:txBody>
          <a:bodyPr wrap="square">
            <a:spAutoFit/>
          </a:bodyPr>
          <a:lstStyle/>
          <a:p>
            <a:pPr algn="ctr" defTabSz="1347788" eaLnBrk="0" hangingPunct="0"/>
            <a:r>
              <a:rPr lang="en-US" sz="4400" b="1" u="sng" dirty="0">
                <a:solidFill>
                  <a:srgbClr val="0080FF"/>
                </a:solidFill>
              </a:rPr>
              <a:t>Control</a:t>
            </a:r>
          </a:p>
          <a:p>
            <a:pPr algn="ctr" defTabSz="1347788" eaLnBrk="0" hangingPunct="0"/>
            <a:endParaRPr lang="en-US" sz="4400" b="1" dirty="0">
              <a:solidFill>
                <a:srgbClr val="0000FF"/>
              </a:solidFill>
            </a:endParaRPr>
          </a:p>
        </p:txBody>
      </p:sp>
      <p:sp>
        <p:nvSpPr>
          <p:cNvPr id="76" name="TextBox 24">
            <a:extLst>
              <a:ext uri="{FF2B5EF4-FFF2-40B4-BE49-F238E27FC236}">
                <a16:creationId xmlns:a16="http://schemas.microsoft.com/office/drawing/2014/main" id="{12807C70-BC95-43B6-9B9A-3CB38C41CB6D}"/>
              </a:ext>
            </a:extLst>
          </p:cNvPr>
          <p:cNvSpPr txBox="1">
            <a:spLocks noChangeArrowheads="1"/>
          </p:cNvSpPr>
          <p:nvPr/>
        </p:nvSpPr>
        <p:spPr bwMode="auto">
          <a:xfrm>
            <a:off x="30423666" y="15146224"/>
            <a:ext cx="9372600" cy="1415772"/>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80FF"/>
                </a:solidFill>
              </a:rPr>
              <a:t>Results – Experiment 3</a:t>
            </a:r>
            <a:endParaRPr lang="en-US" sz="1200" b="1" dirty="0">
              <a:solidFill>
                <a:srgbClr val="0080FF"/>
              </a:solidFill>
            </a:endParaRPr>
          </a:p>
          <a:p>
            <a:pPr algn="ctr" defTabSz="1347788" eaLnBrk="0" hangingPunct="0"/>
            <a:endParaRPr lang="en-US" sz="3800" b="1" dirty="0">
              <a:solidFill>
                <a:srgbClr val="0000FF"/>
              </a:solidFill>
            </a:endParaRPr>
          </a:p>
        </p:txBody>
      </p:sp>
      <p:sp>
        <p:nvSpPr>
          <p:cNvPr id="77" name="TextBox 76">
            <a:extLst>
              <a:ext uri="{FF2B5EF4-FFF2-40B4-BE49-F238E27FC236}">
                <a16:creationId xmlns:a16="http://schemas.microsoft.com/office/drawing/2014/main" id="{AD16439E-1BC3-4A67-8E6F-411B5CE9DD81}"/>
              </a:ext>
            </a:extLst>
          </p:cNvPr>
          <p:cNvSpPr txBox="1"/>
          <p:nvPr/>
        </p:nvSpPr>
        <p:spPr>
          <a:xfrm>
            <a:off x="38660056" y="4008312"/>
            <a:ext cx="1885453" cy="400110"/>
          </a:xfrm>
          <a:prstGeom prst="rect">
            <a:avLst/>
          </a:prstGeom>
          <a:noFill/>
        </p:spPr>
        <p:txBody>
          <a:bodyPr wrap="none" rtlCol="0">
            <a:spAutoFit/>
          </a:bodyPr>
          <a:lstStyle/>
          <a:p>
            <a:pPr algn="ctr"/>
            <a:r>
              <a:rPr lang="en-US" sz="2000" b="1" dirty="0"/>
              <a:t>Bars = 95% CI</a:t>
            </a:r>
          </a:p>
        </p:txBody>
      </p:sp>
      <p:pic>
        <p:nvPicPr>
          <p:cNvPr id="14" name="Picture 13" descr="Chart, bar chart&#10;&#10;Description automatically generated">
            <a:extLst>
              <a:ext uri="{FF2B5EF4-FFF2-40B4-BE49-F238E27FC236}">
                <a16:creationId xmlns:a16="http://schemas.microsoft.com/office/drawing/2014/main" id="{F6916852-E052-49E4-91B3-407DE82CDF7C}"/>
              </a:ext>
            </a:extLst>
          </p:cNvPr>
          <p:cNvPicPr>
            <a:picLocks noChangeAspect="1"/>
          </p:cNvPicPr>
          <p:nvPr/>
        </p:nvPicPr>
        <p:blipFill rotWithShape="1">
          <a:blip r:embed="rId6"/>
          <a:srcRect l="6401" t="1505" r="8481" b="-1505"/>
          <a:stretch/>
        </p:blipFill>
        <p:spPr>
          <a:xfrm>
            <a:off x="14369081" y="13102987"/>
            <a:ext cx="11423917" cy="9586591"/>
          </a:xfrm>
          <a:prstGeom prst="rect">
            <a:avLst/>
          </a:prstGeom>
        </p:spPr>
      </p:pic>
      <p:pic>
        <p:nvPicPr>
          <p:cNvPr id="80" name="Picture 79">
            <a:extLst>
              <a:ext uri="{FF2B5EF4-FFF2-40B4-BE49-F238E27FC236}">
                <a16:creationId xmlns:a16="http://schemas.microsoft.com/office/drawing/2014/main" id="{CA597EEF-F7AA-45F3-839D-8937DB6C158A}"/>
              </a:ext>
            </a:extLst>
          </p:cNvPr>
          <p:cNvPicPr>
            <a:picLocks noChangeAspect="1"/>
          </p:cNvPicPr>
          <p:nvPr/>
        </p:nvPicPr>
        <p:blipFill rotWithShape="1">
          <a:blip r:embed="rId7"/>
          <a:srcRect l="7441" r="7441" b="6418"/>
          <a:stretch/>
        </p:blipFill>
        <p:spPr>
          <a:xfrm>
            <a:off x="14487696" y="21965823"/>
            <a:ext cx="11423917" cy="8971378"/>
          </a:xfrm>
          <a:prstGeom prst="rect">
            <a:avLst/>
          </a:prstGeom>
        </p:spPr>
      </p:pic>
      <p:sp>
        <p:nvSpPr>
          <p:cNvPr id="11" name="TextBox 10">
            <a:extLst>
              <a:ext uri="{FF2B5EF4-FFF2-40B4-BE49-F238E27FC236}">
                <a16:creationId xmlns:a16="http://schemas.microsoft.com/office/drawing/2014/main" id="{D6A2EED3-9446-44F0-A529-DD37A13D3D0C}"/>
              </a:ext>
            </a:extLst>
          </p:cNvPr>
          <p:cNvSpPr txBox="1"/>
          <p:nvPr/>
        </p:nvSpPr>
        <p:spPr>
          <a:xfrm>
            <a:off x="25163702" y="22107678"/>
            <a:ext cx="1885453" cy="400110"/>
          </a:xfrm>
          <a:prstGeom prst="rect">
            <a:avLst/>
          </a:prstGeom>
          <a:noFill/>
        </p:spPr>
        <p:txBody>
          <a:bodyPr wrap="none" rtlCol="0">
            <a:spAutoFit/>
          </a:bodyPr>
          <a:lstStyle/>
          <a:p>
            <a:pPr algn="ctr"/>
            <a:r>
              <a:rPr lang="en-US" sz="2000" b="1" dirty="0"/>
              <a:t>Bars = 95% CI</a:t>
            </a:r>
          </a:p>
        </p:txBody>
      </p:sp>
      <p:pic>
        <p:nvPicPr>
          <p:cNvPr id="23" name="Picture 22" descr="Chart&#10;&#10;Description automatically generated">
            <a:extLst>
              <a:ext uri="{FF2B5EF4-FFF2-40B4-BE49-F238E27FC236}">
                <a16:creationId xmlns:a16="http://schemas.microsoft.com/office/drawing/2014/main" id="{FE555EA6-3D14-45A4-B84B-BF5A50B9A2D7}"/>
              </a:ext>
            </a:extLst>
          </p:cNvPr>
          <p:cNvPicPr>
            <a:picLocks noChangeAspect="1"/>
          </p:cNvPicPr>
          <p:nvPr/>
        </p:nvPicPr>
        <p:blipFill>
          <a:blip r:embed="rId8"/>
          <a:stretch>
            <a:fillRect/>
          </a:stretch>
        </p:blipFill>
        <p:spPr>
          <a:xfrm>
            <a:off x="28900912" y="4628455"/>
            <a:ext cx="12090809" cy="5181775"/>
          </a:xfrm>
          <a:prstGeom prst="rect">
            <a:avLst/>
          </a:prstGeom>
        </p:spPr>
      </p:pic>
      <p:pic>
        <p:nvPicPr>
          <p:cNvPr id="84" name="Picture 83">
            <a:extLst>
              <a:ext uri="{FF2B5EF4-FFF2-40B4-BE49-F238E27FC236}">
                <a16:creationId xmlns:a16="http://schemas.microsoft.com/office/drawing/2014/main" id="{9EEFA9F1-B23E-4406-B734-22F77F19CA9A}"/>
              </a:ext>
            </a:extLst>
          </p:cNvPr>
          <p:cNvPicPr>
            <a:picLocks noChangeAspect="1"/>
          </p:cNvPicPr>
          <p:nvPr/>
        </p:nvPicPr>
        <p:blipFill>
          <a:blip r:embed="rId9"/>
          <a:srcRect/>
          <a:stretch/>
        </p:blipFill>
        <p:spPr>
          <a:xfrm>
            <a:off x="29083613" y="10012770"/>
            <a:ext cx="12090807" cy="5181775"/>
          </a:xfrm>
          <a:prstGeom prst="rect">
            <a:avLst/>
          </a:prstGeom>
        </p:spPr>
      </p:pic>
      <p:pic>
        <p:nvPicPr>
          <p:cNvPr id="85" name="Picture 84">
            <a:extLst>
              <a:ext uri="{FF2B5EF4-FFF2-40B4-BE49-F238E27FC236}">
                <a16:creationId xmlns:a16="http://schemas.microsoft.com/office/drawing/2014/main" id="{ACEACF64-D416-4C7F-9531-2A0325FDCC9F}"/>
              </a:ext>
            </a:extLst>
          </p:cNvPr>
          <p:cNvPicPr>
            <a:picLocks noChangeAspect="1"/>
          </p:cNvPicPr>
          <p:nvPr/>
        </p:nvPicPr>
        <p:blipFill rotWithShape="1">
          <a:blip r:embed="rId10"/>
          <a:srcRect r="4528"/>
          <a:stretch/>
        </p:blipFill>
        <p:spPr>
          <a:xfrm>
            <a:off x="29064564" y="16092536"/>
            <a:ext cx="11543322" cy="5181775"/>
          </a:xfrm>
          <a:prstGeom prst="rect">
            <a:avLst/>
          </a:prstGeom>
        </p:spPr>
      </p:pic>
      <p:sp>
        <p:nvSpPr>
          <p:cNvPr id="56" name="TextBox 55">
            <a:extLst>
              <a:ext uri="{FF2B5EF4-FFF2-40B4-BE49-F238E27FC236}">
                <a16:creationId xmlns:a16="http://schemas.microsoft.com/office/drawing/2014/main" id="{58EB69D4-206C-447E-BD8F-C68F6A0BEDD4}"/>
              </a:ext>
            </a:extLst>
          </p:cNvPr>
          <p:cNvSpPr txBox="1"/>
          <p:nvPr/>
        </p:nvSpPr>
        <p:spPr>
          <a:xfrm>
            <a:off x="467757" y="23278233"/>
            <a:ext cx="12895516" cy="584775"/>
          </a:xfrm>
          <a:prstGeom prst="rect">
            <a:avLst/>
          </a:prstGeom>
          <a:noFill/>
        </p:spPr>
        <p:txBody>
          <a:bodyPr wrap="square" rtlCol="0">
            <a:spAutoFit/>
          </a:bodyPr>
          <a:lstStyle/>
          <a:p>
            <a:r>
              <a:rPr lang="en-US" sz="3200" b="1" dirty="0">
                <a:solidFill>
                  <a:srgbClr val="000090"/>
                </a:solidFill>
              </a:rPr>
              <a:t>Experiments 2 and 3: </a:t>
            </a:r>
            <a:r>
              <a:rPr lang="en-US" sz="3200" dirty="0">
                <a:solidFill>
                  <a:srgbClr val="000090"/>
                </a:solidFill>
              </a:rPr>
              <a:t>180 unrelated word pairs.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6481</TotalTime>
  <Words>683</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Sans Forgetica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280</cp:revision>
  <dcterms:created xsi:type="dcterms:W3CDTF">2013-06-02T20:38:49Z</dcterms:created>
  <dcterms:modified xsi:type="dcterms:W3CDTF">2021-10-13T18:12:45Z</dcterms:modified>
</cp:coreProperties>
</file>