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heme/themeOverride1.xml" ContentType="application/vnd.openxmlformats-officedocument.themeOverride+xml"/>
  <Override PartName="/ppt/notesSlides/notesSlide45.xml" ContentType="application/vnd.openxmlformats-officedocument.presentationml.notesSlide+xml"/>
  <Override PartName="/ppt/theme/themeOverride2.xml" ContentType="application/vnd.openxmlformats-officedocument.themeOverride+xml"/>
  <Override PartName="/ppt/notesSlides/notesSlide46.xml" ContentType="application/vnd.openxmlformats-officedocument.presentationml.notesSlide+xml"/>
  <Override PartName="/ppt/theme/themeOverride3.xml" ContentType="application/vnd.openxmlformats-officedocument.themeOverr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notesMasterIdLst>
    <p:notesMasterId r:id="rId63"/>
  </p:notesMasterIdLst>
  <p:sldIdLst>
    <p:sldId id="256" r:id="rId2"/>
    <p:sldId id="355" r:id="rId3"/>
    <p:sldId id="461" r:id="rId4"/>
    <p:sldId id="462" r:id="rId5"/>
    <p:sldId id="541" r:id="rId6"/>
    <p:sldId id="546" r:id="rId7"/>
    <p:sldId id="493" r:id="rId8"/>
    <p:sldId id="515" r:id="rId9"/>
    <p:sldId id="542" r:id="rId10"/>
    <p:sldId id="412" r:id="rId11"/>
    <p:sldId id="544" r:id="rId12"/>
    <p:sldId id="543" r:id="rId13"/>
    <p:sldId id="455" r:id="rId14"/>
    <p:sldId id="548" r:id="rId15"/>
    <p:sldId id="500" r:id="rId16"/>
    <p:sldId id="547" r:id="rId17"/>
    <p:sldId id="540" r:id="rId18"/>
    <p:sldId id="518" r:id="rId19"/>
    <p:sldId id="309" r:id="rId20"/>
    <p:sldId id="517" r:id="rId21"/>
    <p:sldId id="471" r:id="rId22"/>
    <p:sldId id="349" r:id="rId23"/>
    <p:sldId id="519" r:id="rId24"/>
    <p:sldId id="563" r:id="rId25"/>
    <p:sldId id="562" r:id="rId26"/>
    <p:sldId id="552" r:id="rId27"/>
    <p:sldId id="520" r:id="rId28"/>
    <p:sldId id="566" r:id="rId29"/>
    <p:sldId id="567" r:id="rId30"/>
    <p:sldId id="348" r:id="rId31"/>
    <p:sldId id="502" r:id="rId32"/>
    <p:sldId id="501" r:id="rId33"/>
    <p:sldId id="503" r:id="rId34"/>
    <p:sldId id="545" r:id="rId35"/>
    <p:sldId id="521" r:id="rId36"/>
    <p:sldId id="556" r:id="rId37"/>
    <p:sldId id="568" r:id="rId38"/>
    <p:sldId id="570" r:id="rId39"/>
    <p:sldId id="571" r:id="rId40"/>
    <p:sldId id="554" r:id="rId41"/>
    <p:sldId id="525" r:id="rId42"/>
    <p:sldId id="573" r:id="rId43"/>
    <p:sldId id="572" r:id="rId44"/>
    <p:sldId id="506" r:id="rId45"/>
    <p:sldId id="507" r:id="rId46"/>
    <p:sldId id="539" r:id="rId47"/>
    <p:sldId id="561" r:id="rId48"/>
    <p:sldId id="549" r:id="rId49"/>
    <p:sldId id="530" r:id="rId50"/>
    <p:sldId id="526" r:id="rId51"/>
    <p:sldId id="529" r:id="rId52"/>
    <p:sldId id="527" r:id="rId53"/>
    <p:sldId id="558" r:id="rId54"/>
    <p:sldId id="531" r:id="rId55"/>
    <p:sldId id="574" r:id="rId56"/>
    <p:sldId id="575" r:id="rId57"/>
    <p:sldId id="511" r:id="rId58"/>
    <p:sldId id="512" r:id="rId59"/>
    <p:sldId id="550" r:id="rId60"/>
    <p:sldId id="560" r:id="rId61"/>
    <p:sldId id="327"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k Maxwell" initials="NM" lastIdx="3" clrIdx="0">
    <p:extLst>
      <p:ext uri="{19B8F6BF-5375-455C-9EA6-DF929625EA0E}">
        <p15:presenceInfo xmlns:p15="http://schemas.microsoft.com/office/powerpoint/2012/main" userId="8614ede61265de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25B30E-E6D2-4678-95BC-5C18031AE02E}" v="2820" dt="2019-11-17T16:29:05.5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03" autoAdjust="0"/>
    <p:restoredTop sz="81350" autoAdjust="0"/>
  </p:normalViewPr>
  <p:slideViewPr>
    <p:cSldViewPr snapToGrid="0">
      <p:cViewPr varScale="1">
        <p:scale>
          <a:sx n="59" d="100"/>
          <a:sy n="59" d="100"/>
        </p:scale>
        <p:origin x="1488"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20"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562312713995841"/>
          <c:y val="6.4991406736497601E-2"/>
          <c:w val="0.76317563205766958"/>
          <c:h val="0.64321057311872543"/>
        </c:manualLayout>
      </c:layout>
      <c:barChart>
        <c:barDir val="col"/>
        <c:grouping val="clustered"/>
        <c:varyColors val="0"/>
        <c:ser>
          <c:idx val="0"/>
          <c:order val="0"/>
          <c:tx>
            <c:strRef>
              <c:f>Sheet1!$B$1</c:f>
              <c:strCache>
                <c:ptCount val="1"/>
                <c:pt idx="0">
                  <c:v>JOL</c:v>
                </c:pt>
              </c:strCache>
            </c:strRef>
          </c:tx>
          <c:spPr>
            <a:solidFill>
              <a:schemeClr val="accent1"/>
            </a:solidFill>
            <a:ln>
              <a:noFill/>
            </a:ln>
            <a:effectLst/>
          </c:spPr>
          <c:invertIfNegative val="0"/>
          <c:cat>
            <c:strRef>
              <c:f>Sheet1!$A$2:$A$4</c:f>
              <c:strCache>
                <c:ptCount val="3"/>
                <c:pt idx="0">
                  <c:v>Forward</c:v>
                </c:pt>
                <c:pt idx="1">
                  <c:v>Backward</c:v>
                </c:pt>
                <c:pt idx="2">
                  <c:v>Unrelated</c:v>
                </c:pt>
              </c:strCache>
            </c:strRef>
          </c:cat>
          <c:val>
            <c:numRef>
              <c:f>Sheet1!$B$2:$B$4</c:f>
              <c:numCache>
                <c:formatCode>General</c:formatCode>
                <c:ptCount val="3"/>
                <c:pt idx="0">
                  <c:v>70</c:v>
                </c:pt>
                <c:pt idx="1">
                  <c:v>70</c:v>
                </c:pt>
                <c:pt idx="2">
                  <c:v>40</c:v>
                </c:pt>
              </c:numCache>
            </c:numRef>
          </c:val>
          <c:extLst>
            <c:ext xmlns:c16="http://schemas.microsoft.com/office/drawing/2014/chart" uri="{C3380CC4-5D6E-409C-BE32-E72D297353CC}">
              <c16:uniqueId val="{00000000-C04C-4F26-A826-A5498D0D5B82}"/>
            </c:ext>
          </c:extLst>
        </c:ser>
        <c:ser>
          <c:idx val="1"/>
          <c:order val="1"/>
          <c:tx>
            <c:strRef>
              <c:f>Sheet1!$C$1</c:f>
              <c:strCache>
                <c:ptCount val="1"/>
                <c:pt idx="0">
                  <c:v>Recall</c:v>
                </c:pt>
              </c:strCache>
            </c:strRef>
          </c:tx>
          <c:spPr>
            <a:solidFill>
              <a:schemeClr val="tx1"/>
            </a:solidFill>
            <a:ln>
              <a:noFill/>
            </a:ln>
            <a:effectLst/>
          </c:spPr>
          <c:invertIfNegative val="0"/>
          <c:cat>
            <c:strRef>
              <c:f>Sheet1!$A$2:$A$4</c:f>
              <c:strCache>
                <c:ptCount val="3"/>
                <c:pt idx="0">
                  <c:v>Forward</c:v>
                </c:pt>
                <c:pt idx="1">
                  <c:v>Backward</c:v>
                </c:pt>
                <c:pt idx="2">
                  <c:v>Unrelated</c:v>
                </c:pt>
              </c:strCache>
            </c:strRef>
          </c:cat>
          <c:val>
            <c:numRef>
              <c:f>Sheet1!$C$2:$C$4</c:f>
              <c:numCache>
                <c:formatCode>General</c:formatCode>
                <c:ptCount val="3"/>
                <c:pt idx="0">
                  <c:v>70</c:v>
                </c:pt>
                <c:pt idx="1">
                  <c:v>40</c:v>
                </c:pt>
                <c:pt idx="2">
                  <c:v>20</c:v>
                </c:pt>
              </c:numCache>
            </c:numRef>
          </c:val>
          <c:extLst>
            <c:ext xmlns:c16="http://schemas.microsoft.com/office/drawing/2014/chart" uri="{C3380CC4-5D6E-409C-BE32-E72D297353CC}">
              <c16:uniqueId val="{00000001-C04C-4F26-A826-A5498D0D5B82}"/>
            </c:ext>
          </c:extLst>
        </c:ser>
        <c:dLbls>
          <c:showLegendKey val="0"/>
          <c:showVal val="0"/>
          <c:showCatName val="0"/>
          <c:showSerName val="0"/>
          <c:showPercent val="0"/>
          <c:showBubbleSize val="0"/>
        </c:dLbls>
        <c:gapWidth val="219"/>
        <c:axId val="219543824"/>
        <c:axId val="219545792"/>
      </c:barChart>
      <c:catAx>
        <c:axId val="219543824"/>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b="1" dirty="0">
                    <a:solidFill>
                      <a:schemeClr val="tx2"/>
                    </a:solidFill>
                  </a:rPr>
                  <a:t>Pair Type</a:t>
                </a:r>
              </a:p>
            </c:rich>
          </c:tx>
          <c:layout>
            <c:manualLayout>
              <c:xMode val="edge"/>
              <c:yMode val="edge"/>
              <c:x val="0.44644578126310541"/>
              <c:y val="0.85362054591090653"/>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t" anchorCtr="0"/>
          <a:lstStyle/>
          <a:p>
            <a:pPr>
              <a:defRPr sz="1800" b="1" i="0" u="none" strike="noStrike" kern="1200" baseline="0">
                <a:solidFill>
                  <a:schemeClr val="tx1"/>
                </a:solidFill>
                <a:latin typeface="+mn-lt"/>
                <a:ea typeface="+mn-ea"/>
                <a:cs typeface="+mn-cs"/>
              </a:defRPr>
            </a:pPr>
            <a:endParaRPr lang="en-US"/>
          </a:p>
        </c:txPr>
        <c:crossAx val="219545792"/>
        <c:crosses val="autoZero"/>
        <c:auto val="1"/>
        <c:lblAlgn val="ctr"/>
        <c:lblOffset val="100"/>
        <c:noMultiLvlLbl val="0"/>
      </c:catAx>
      <c:valAx>
        <c:axId val="219545792"/>
        <c:scaling>
          <c:orientation val="minMax"/>
          <c:max val="100"/>
          <c:min val="0"/>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b="1" dirty="0">
                    <a:solidFill>
                      <a:schemeClr val="tx2"/>
                    </a:solidFill>
                  </a:rPr>
                  <a:t>Mean %</a:t>
                </a:r>
                <a:r>
                  <a:rPr lang="en-US" sz="2000" b="1" baseline="0" dirty="0">
                    <a:solidFill>
                      <a:schemeClr val="tx2"/>
                    </a:solidFill>
                  </a:rPr>
                  <a:t> JOL/Recall</a:t>
                </a:r>
                <a:endParaRPr lang="en-US" sz="2000" b="1" dirty="0">
                  <a:solidFill>
                    <a:schemeClr val="tx2"/>
                  </a:solidFill>
                </a:endParaRPr>
              </a:p>
            </c:rich>
          </c:tx>
          <c:layout>
            <c:manualLayout>
              <c:xMode val="edge"/>
              <c:yMode val="edge"/>
              <c:x val="2.7189660237050529E-2"/>
              <c:y val="1.6030586864638104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219543824"/>
        <c:crosses val="autoZero"/>
        <c:crossBetween val="between"/>
        <c:majorUnit val="20"/>
        <c:minorUnit val="5"/>
      </c:valAx>
      <c:spPr>
        <a:noFill/>
        <a:ln>
          <a:noFill/>
        </a:ln>
        <a:effectLst/>
      </c:spPr>
    </c:plotArea>
    <c:legend>
      <c:legendPos val="r"/>
      <c:layout>
        <c:manualLayout>
          <c:xMode val="edge"/>
          <c:yMode val="edge"/>
          <c:x val="0.86265181883287223"/>
          <c:y val="6.5481300380127574E-2"/>
          <c:w val="0.1260488251351376"/>
          <c:h val="0.22127637552217744"/>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575257638249766"/>
          <c:y val="5.7276161211897318E-2"/>
          <c:w val="0.6296277738010021"/>
          <c:h val="0.72430470629734389"/>
        </c:manualLayout>
      </c:layout>
      <c:barChart>
        <c:barDir val="col"/>
        <c:grouping val="clustered"/>
        <c:varyColors val="0"/>
        <c:ser>
          <c:idx val="0"/>
          <c:order val="0"/>
          <c:tx>
            <c:strRef>
              <c:f>Sheet1!$B$1</c:f>
              <c:strCache>
                <c:ptCount val="1"/>
                <c:pt idx="0">
                  <c:v>JOLs</c:v>
                </c:pt>
              </c:strCache>
            </c:strRef>
          </c:tx>
          <c:spPr>
            <a:solidFill>
              <a:schemeClr val="accent1"/>
            </a:solidFill>
            <a:ln>
              <a:noFill/>
            </a:ln>
            <a:effectLst/>
          </c:spPr>
          <c:invertIfNegative val="0"/>
          <c:cat>
            <c:strRef>
              <c:f>Sheet1!$A$2:$A$3</c:f>
              <c:strCache>
                <c:ptCount val="2"/>
                <c:pt idx="0">
                  <c:v>18-Point</c:v>
                </c:pt>
                <c:pt idx="1">
                  <c:v>48-Point</c:v>
                </c:pt>
              </c:strCache>
            </c:strRef>
          </c:cat>
          <c:val>
            <c:numRef>
              <c:f>Sheet1!$B$2:$B$3</c:f>
              <c:numCache>
                <c:formatCode>General</c:formatCode>
                <c:ptCount val="2"/>
                <c:pt idx="0">
                  <c:v>50</c:v>
                </c:pt>
                <c:pt idx="1">
                  <c:v>60</c:v>
                </c:pt>
              </c:numCache>
            </c:numRef>
          </c:val>
          <c:extLst>
            <c:ext xmlns:c16="http://schemas.microsoft.com/office/drawing/2014/chart" uri="{C3380CC4-5D6E-409C-BE32-E72D297353CC}">
              <c16:uniqueId val="{00000000-0230-407E-96CA-B748A15E9E95}"/>
            </c:ext>
          </c:extLst>
        </c:ser>
        <c:ser>
          <c:idx val="1"/>
          <c:order val="1"/>
          <c:tx>
            <c:strRef>
              <c:f>Sheet1!$C$1</c:f>
              <c:strCache>
                <c:ptCount val="1"/>
                <c:pt idx="0">
                  <c:v>Recall</c:v>
                </c:pt>
              </c:strCache>
            </c:strRef>
          </c:tx>
          <c:spPr>
            <a:solidFill>
              <a:schemeClr val="tx1"/>
            </a:solidFill>
            <a:ln>
              <a:noFill/>
            </a:ln>
            <a:effectLst/>
          </c:spPr>
          <c:invertIfNegative val="0"/>
          <c:cat>
            <c:strRef>
              <c:f>Sheet1!$A$2:$A$3</c:f>
              <c:strCache>
                <c:ptCount val="2"/>
                <c:pt idx="0">
                  <c:v>18-Point</c:v>
                </c:pt>
                <c:pt idx="1">
                  <c:v>48-Point</c:v>
                </c:pt>
              </c:strCache>
            </c:strRef>
          </c:cat>
          <c:val>
            <c:numRef>
              <c:f>Sheet1!$C$2:$C$3</c:f>
              <c:numCache>
                <c:formatCode>General</c:formatCode>
                <c:ptCount val="2"/>
                <c:pt idx="0">
                  <c:v>15</c:v>
                </c:pt>
                <c:pt idx="1">
                  <c:v>15</c:v>
                </c:pt>
              </c:numCache>
            </c:numRef>
          </c:val>
          <c:extLst>
            <c:ext xmlns:c16="http://schemas.microsoft.com/office/drawing/2014/chart" uri="{C3380CC4-5D6E-409C-BE32-E72D297353CC}">
              <c16:uniqueId val="{00000001-0230-407E-96CA-B748A15E9E95}"/>
            </c:ext>
          </c:extLst>
        </c:ser>
        <c:dLbls>
          <c:showLegendKey val="0"/>
          <c:showVal val="0"/>
          <c:showCatName val="0"/>
          <c:showSerName val="0"/>
          <c:showPercent val="0"/>
          <c:showBubbleSize val="0"/>
        </c:dLbls>
        <c:gapWidth val="219"/>
        <c:axId val="219543824"/>
        <c:axId val="219545792"/>
      </c:barChart>
      <c:catAx>
        <c:axId val="219543824"/>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2"/>
                    </a:solidFill>
                    <a:latin typeface="+mn-lt"/>
                    <a:ea typeface="+mn-ea"/>
                    <a:cs typeface="+mn-cs"/>
                  </a:defRPr>
                </a:pPr>
                <a:r>
                  <a:rPr lang="en-US" sz="2400" b="1" dirty="0">
                    <a:solidFill>
                      <a:schemeClr val="tx2"/>
                    </a:solidFill>
                  </a:rPr>
                  <a:t>Font Size</a:t>
                </a:r>
              </a:p>
            </c:rich>
          </c:tx>
          <c:layout>
            <c:manualLayout>
              <c:xMode val="edge"/>
              <c:yMode val="edge"/>
              <c:x val="0.46129324743497974"/>
              <c:y val="0.9005212510195920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t" anchorCtr="0"/>
          <a:lstStyle/>
          <a:p>
            <a:pPr>
              <a:defRPr sz="2400" b="1" i="0" u="none" strike="noStrike" kern="1200" baseline="0">
                <a:solidFill>
                  <a:schemeClr val="tx1"/>
                </a:solidFill>
                <a:latin typeface="+mn-lt"/>
                <a:ea typeface="+mn-ea"/>
                <a:cs typeface="+mn-cs"/>
              </a:defRPr>
            </a:pPr>
            <a:endParaRPr lang="en-US"/>
          </a:p>
        </c:txPr>
        <c:crossAx val="219545792"/>
        <c:crosses val="autoZero"/>
        <c:auto val="1"/>
        <c:lblAlgn val="ctr"/>
        <c:lblOffset val="100"/>
        <c:noMultiLvlLbl val="0"/>
      </c:catAx>
      <c:valAx>
        <c:axId val="219545792"/>
        <c:scaling>
          <c:orientation val="minMax"/>
          <c:max val="70"/>
          <c:min val="0"/>
        </c:scaling>
        <c:delete val="0"/>
        <c:axPos val="l"/>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b="1" dirty="0">
                    <a:solidFill>
                      <a:schemeClr val="tx2"/>
                    </a:solidFill>
                  </a:rPr>
                  <a:t>Mean JOL/ %</a:t>
                </a:r>
                <a:r>
                  <a:rPr lang="en-US" sz="2400" b="1" baseline="0" dirty="0">
                    <a:solidFill>
                      <a:schemeClr val="tx2"/>
                    </a:solidFill>
                  </a:rPr>
                  <a:t> Recall</a:t>
                </a:r>
                <a:endParaRPr lang="en-US" sz="2400" b="1" dirty="0">
                  <a:solidFill>
                    <a:schemeClr val="tx2"/>
                  </a:solidFill>
                </a:endParaRPr>
              </a:p>
            </c:rich>
          </c:tx>
          <c:layout>
            <c:manualLayout>
              <c:xMode val="edge"/>
              <c:yMode val="edge"/>
              <c:x val="4.7038324754860188E-2"/>
              <c:y val="0.11217892118323919"/>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219543824"/>
        <c:crosses val="autoZero"/>
        <c:crossBetween val="between"/>
        <c:majorUnit val="10"/>
        <c:minorUnit val="5"/>
      </c:valAx>
      <c:spPr>
        <a:noFill/>
        <a:ln>
          <a:noFill/>
        </a:ln>
        <a:effectLst/>
      </c:spPr>
    </c:plotArea>
    <c:legend>
      <c:legendPos val="r"/>
      <c:layout>
        <c:manualLayout>
          <c:xMode val="edge"/>
          <c:yMode val="edge"/>
          <c:x val="0.83667780163843142"/>
          <c:y val="7.3161822514121219E-2"/>
          <c:w val="0.13734818116712794"/>
          <c:h val="0.24038976420778024"/>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575257638249766"/>
          <c:y val="5.7276161211897318E-2"/>
          <c:w val="0.6296277738010021"/>
          <c:h val="0.72430470629734389"/>
        </c:manualLayout>
      </c:layout>
      <c:barChart>
        <c:barDir val="col"/>
        <c:grouping val="clustered"/>
        <c:varyColors val="0"/>
        <c:ser>
          <c:idx val="0"/>
          <c:order val="0"/>
          <c:tx>
            <c:strRef>
              <c:f>Sheet1!$B$1</c:f>
              <c:strCache>
                <c:ptCount val="1"/>
                <c:pt idx="0">
                  <c:v>JOLs</c:v>
                </c:pt>
              </c:strCache>
            </c:strRef>
          </c:tx>
          <c:spPr>
            <a:solidFill>
              <a:schemeClr val="accent1"/>
            </a:solidFill>
            <a:ln>
              <a:noFill/>
            </a:ln>
            <a:effectLst/>
          </c:spPr>
          <c:invertIfNegative val="0"/>
          <c:cat>
            <c:strRef>
              <c:f>Sheet1!$A$2:$A$3</c:f>
              <c:strCache>
                <c:ptCount val="2"/>
                <c:pt idx="0">
                  <c:v>18-Point</c:v>
                </c:pt>
                <c:pt idx="1">
                  <c:v>48-Point</c:v>
                </c:pt>
              </c:strCache>
            </c:strRef>
          </c:cat>
          <c:val>
            <c:numRef>
              <c:f>Sheet1!$B$2:$B$3</c:f>
              <c:numCache>
                <c:formatCode>General</c:formatCode>
                <c:ptCount val="2"/>
                <c:pt idx="0">
                  <c:v>50</c:v>
                </c:pt>
                <c:pt idx="1">
                  <c:v>60</c:v>
                </c:pt>
              </c:numCache>
            </c:numRef>
          </c:val>
          <c:extLst>
            <c:ext xmlns:c16="http://schemas.microsoft.com/office/drawing/2014/chart" uri="{C3380CC4-5D6E-409C-BE32-E72D297353CC}">
              <c16:uniqueId val="{00000000-0230-407E-96CA-B748A15E9E95}"/>
            </c:ext>
          </c:extLst>
        </c:ser>
        <c:ser>
          <c:idx val="1"/>
          <c:order val="1"/>
          <c:tx>
            <c:strRef>
              <c:f>Sheet1!$C$1</c:f>
              <c:strCache>
                <c:ptCount val="1"/>
                <c:pt idx="0">
                  <c:v>Recall</c:v>
                </c:pt>
              </c:strCache>
            </c:strRef>
          </c:tx>
          <c:spPr>
            <a:solidFill>
              <a:schemeClr val="tx1"/>
            </a:solidFill>
            <a:ln>
              <a:noFill/>
            </a:ln>
            <a:effectLst/>
          </c:spPr>
          <c:invertIfNegative val="0"/>
          <c:cat>
            <c:strRef>
              <c:f>Sheet1!$A$2:$A$3</c:f>
              <c:strCache>
                <c:ptCount val="2"/>
                <c:pt idx="0">
                  <c:v>18-Point</c:v>
                </c:pt>
                <c:pt idx="1">
                  <c:v>48-Point</c:v>
                </c:pt>
              </c:strCache>
            </c:strRef>
          </c:cat>
          <c:val>
            <c:numRef>
              <c:f>Sheet1!$C$2:$C$3</c:f>
              <c:numCache>
                <c:formatCode>General</c:formatCode>
                <c:ptCount val="2"/>
                <c:pt idx="0">
                  <c:v>15</c:v>
                </c:pt>
                <c:pt idx="1">
                  <c:v>15</c:v>
                </c:pt>
              </c:numCache>
            </c:numRef>
          </c:val>
          <c:extLst>
            <c:ext xmlns:c16="http://schemas.microsoft.com/office/drawing/2014/chart" uri="{C3380CC4-5D6E-409C-BE32-E72D297353CC}">
              <c16:uniqueId val="{00000001-0230-407E-96CA-B748A15E9E95}"/>
            </c:ext>
          </c:extLst>
        </c:ser>
        <c:dLbls>
          <c:showLegendKey val="0"/>
          <c:showVal val="0"/>
          <c:showCatName val="0"/>
          <c:showSerName val="0"/>
          <c:showPercent val="0"/>
          <c:showBubbleSize val="0"/>
        </c:dLbls>
        <c:gapWidth val="219"/>
        <c:axId val="219543824"/>
        <c:axId val="219545792"/>
      </c:barChart>
      <c:catAx>
        <c:axId val="219543824"/>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2"/>
                    </a:solidFill>
                    <a:latin typeface="+mn-lt"/>
                    <a:ea typeface="+mn-ea"/>
                    <a:cs typeface="+mn-cs"/>
                  </a:defRPr>
                </a:pPr>
                <a:r>
                  <a:rPr lang="en-US" sz="2400" b="1" dirty="0">
                    <a:solidFill>
                      <a:schemeClr val="tx2"/>
                    </a:solidFill>
                  </a:rPr>
                  <a:t>Font Size</a:t>
                </a:r>
              </a:p>
            </c:rich>
          </c:tx>
          <c:layout>
            <c:manualLayout>
              <c:xMode val="edge"/>
              <c:yMode val="edge"/>
              <c:x val="0.46129324743497974"/>
              <c:y val="0.9005212510195920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t" anchorCtr="0"/>
          <a:lstStyle/>
          <a:p>
            <a:pPr>
              <a:defRPr sz="2400" b="1" i="0" u="none" strike="noStrike" kern="1200" baseline="0">
                <a:solidFill>
                  <a:schemeClr val="tx1"/>
                </a:solidFill>
                <a:latin typeface="+mn-lt"/>
                <a:ea typeface="+mn-ea"/>
                <a:cs typeface="+mn-cs"/>
              </a:defRPr>
            </a:pPr>
            <a:endParaRPr lang="en-US"/>
          </a:p>
        </c:txPr>
        <c:crossAx val="219545792"/>
        <c:crosses val="autoZero"/>
        <c:auto val="1"/>
        <c:lblAlgn val="ctr"/>
        <c:lblOffset val="100"/>
        <c:noMultiLvlLbl val="0"/>
      </c:catAx>
      <c:valAx>
        <c:axId val="219545792"/>
        <c:scaling>
          <c:orientation val="minMax"/>
          <c:max val="70"/>
          <c:min val="0"/>
        </c:scaling>
        <c:delete val="0"/>
        <c:axPos val="l"/>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2400" b="1" dirty="0">
                    <a:solidFill>
                      <a:schemeClr val="tx2"/>
                    </a:solidFill>
                  </a:rPr>
                  <a:t>Mean JOL/ %</a:t>
                </a:r>
                <a:r>
                  <a:rPr lang="en-US" sz="2400" b="1" baseline="0" dirty="0">
                    <a:solidFill>
                      <a:schemeClr val="tx2"/>
                    </a:solidFill>
                  </a:rPr>
                  <a:t> Recall</a:t>
                </a:r>
                <a:endParaRPr lang="en-US" sz="2400" b="1" dirty="0">
                  <a:solidFill>
                    <a:schemeClr val="tx2"/>
                  </a:solidFill>
                </a:endParaRPr>
              </a:p>
            </c:rich>
          </c:tx>
          <c:layout>
            <c:manualLayout>
              <c:xMode val="edge"/>
              <c:yMode val="edge"/>
              <c:x val="4.7038324754860188E-2"/>
              <c:y val="0.11217892118323919"/>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219543824"/>
        <c:crosses val="autoZero"/>
        <c:crossBetween val="between"/>
        <c:majorUnit val="10"/>
        <c:minorUnit val="5"/>
      </c:valAx>
      <c:spPr>
        <a:noFill/>
        <a:ln>
          <a:noFill/>
        </a:ln>
        <a:effectLst/>
      </c:spPr>
    </c:plotArea>
    <c:legend>
      <c:legendPos val="r"/>
      <c:layout>
        <c:manualLayout>
          <c:xMode val="edge"/>
          <c:yMode val="edge"/>
          <c:x val="0.83667780163843142"/>
          <c:y val="7.3161822514121219E-2"/>
          <c:w val="0.13734818116712794"/>
          <c:h val="0.24038976420778024"/>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575257638249766"/>
          <c:y val="5.7276161211897318E-2"/>
          <c:w val="0.6296277738010021"/>
          <c:h val="0.72430470629734389"/>
        </c:manualLayout>
      </c:layout>
      <c:barChart>
        <c:barDir val="col"/>
        <c:grouping val="clustered"/>
        <c:varyColors val="0"/>
        <c:ser>
          <c:idx val="0"/>
          <c:order val="0"/>
          <c:tx>
            <c:strRef>
              <c:f>Sheet1!$B$1</c:f>
              <c:strCache>
                <c:ptCount val="1"/>
                <c:pt idx="0">
                  <c:v>JOLs</c:v>
                </c:pt>
              </c:strCache>
            </c:strRef>
          </c:tx>
          <c:spPr>
            <a:solidFill>
              <a:schemeClr val="accent1"/>
            </a:solidFill>
            <a:ln>
              <a:noFill/>
            </a:ln>
            <a:effectLst/>
          </c:spPr>
          <c:invertIfNegative val="0"/>
          <c:cat>
            <c:strRef>
              <c:f>Sheet1!$A$2:$A$3</c:f>
              <c:strCache>
                <c:ptCount val="2"/>
                <c:pt idx="0">
                  <c:v>18-Point</c:v>
                </c:pt>
                <c:pt idx="1">
                  <c:v>48-Point</c:v>
                </c:pt>
              </c:strCache>
            </c:strRef>
          </c:cat>
          <c:val>
            <c:numRef>
              <c:f>Sheet1!$B$2:$B$3</c:f>
              <c:numCache>
                <c:formatCode>General</c:formatCode>
                <c:ptCount val="2"/>
                <c:pt idx="0">
                  <c:v>50</c:v>
                </c:pt>
                <c:pt idx="1">
                  <c:v>60</c:v>
                </c:pt>
              </c:numCache>
            </c:numRef>
          </c:val>
          <c:extLst>
            <c:ext xmlns:c16="http://schemas.microsoft.com/office/drawing/2014/chart" uri="{C3380CC4-5D6E-409C-BE32-E72D297353CC}">
              <c16:uniqueId val="{00000000-0230-407E-96CA-B748A15E9E95}"/>
            </c:ext>
          </c:extLst>
        </c:ser>
        <c:ser>
          <c:idx val="1"/>
          <c:order val="1"/>
          <c:tx>
            <c:strRef>
              <c:f>Sheet1!$C$1</c:f>
              <c:strCache>
                <c:ptCount val="1"/>
                <c:pt idx="0">
                  <c:v>Recall</c:v>
                </c:pt>
              </c:strCache>
            </c:strRef>
          </c:tx>
          <c:spPr>
            <a:solidFill>
              <a:schemeClr val="tx1"/>
            </a:solidFill>
            <a:ln>
              <a:noFill/>
            </a:ln>
            <a:effectLst/>
          </c:spPr>
          <c:invertIfNegative val="0"/>
          <c:cat>
            <c:strRef>
              <c:f>Sheet1!$A$2:$A$3</c:f>
              <c:strCache>
                <c:ptCount val="2"/>
                <c:pt idx="0">
                  <c:v>18-Point</c:v>
                </c:pt>
                <c:pt idx="1">
                  <c:v>48-Point</c:v>
                </c:pt>
              </c:strCache>
            </c:strRef>
          </c:cat>
          <c:val>
            <c:numRef>
              <c:f>Sheet1!$C$2:$C$3</c:f>
              <c:numCache>
                <c:formatCode>General</c:formatCode>
                <c:ptCount val="2"/>
                <c:pt idx="0">
                  <c:v>15</c:v>
                </c:pt>
                <c:pt idx="1">
                  <c:v>15</c:v>
                </c:pt>
              </c:numCache>
            </c:numRef>
          </c:val>
          <c:extLst>
            <c:ext xmlns:c16="http://schemas.microsoft.com/office/drawing/2014/chart" uri="{C3380CC4-5D6E-409C-BE32-E72D297353CC}">
              <c16:uniqueId val="{00000001-0230-407E-96CA-B748A15E9E95}"/>
            </c:ext>
          </c:extLst>
        </c:ser>
        <c:dLbls>
          <c:showLegendKey val="0"/>
          <c:showVal val="0"/>
          <c:showCatName val="0"/>
          <c:showSerName val="0"/>
          <c:showPercent val="0"/>
          <c:showBubbleSize val="0"/>
        </c:dLbls>
        <c:gapWidth val="219"/>
        <c:axId val="219543824"/>
        <c:axId val="219545792"/>
      </c:barChart>
      <c:catAx>
        <c:axId val="219543824"/>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2"/>
                    </a:solidFill>
                    <a:latin typeface="+mn-lt"/>
                    <a:ea typeface="+mn-ea"/>
                    <a:cs typeface="+mn-cs"/>
                  </a:defRPr>
                </a:pPr>
                <a:r>
                  <a:rPr lang="en-US" sz="2400" b="1" dirty="0">
                    <a:solidFill>
                      <a:schemeClr val="tx2"/>
                    </a:solidFill>
                  </a:rPr>
                  <a:t>Font Size</a:t>
                </a:r>
              </a:p>
            </c:rich>
          </c:tx>
          <c:layout>
            <c:manualLayout>
              <c:xMode val="edge"/>
              <c:yMode val="edge"/>
              <c:x val="0.46129324743497974"/>
              <c:y val="0.9005212510195920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t" anchorCtr="0"/>
          <a:lstStyle/>
          <a:p>
            <a:pPr>
              <a:defRPr sz="2400" b="1" i="0" u="none" strike="noStrike" kern="1200" baseline="0">
                <a:solidFill>
                  <a:schemeClr val="tx1"/>
                </a:solidFill>
                <a:latin typeface="+mn-lt"/>
                <a:ea typeface="+mn-ea"/>
                <a:cs typeface="+mn-cs"/>
              </a:defRPr>
            </a:pPr>
            <a:endParaRPr lang="en-US"/>
          </a:p>
        </c:txPr>
        <c:crossAx val="219545792"/>
        <c:crosses val="autoZero"/>
        <c:auto val="1"/>
        <c:lblAlgn val="ctr"/>
        <c:lblOffset val="100"/>
        <c:noMultiLvlLbl val="0"/>
      </c:catAx>
      <c:valAx>
        <c:axId val="219545792"/>
        <c:scaling>
          <c:orientation val="minMax"/>
          <c:max val="70"/>
          <c:min val="0"/>
        </c:scaling>
        <c:delete val="0"/>
        <c:axPos val="l"/>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2400" b="1" dirty="0">
                    <a:solidFill>
                      <a:schemeClr val="tx2"/>
                    </a:solidFill>
                  </a:rPr>
                  <a:t>Mean JOL/ %</a:t>
                </a:r>
                <a:r>
                  <a:rPr lang="en-US" sz="2400" b="1" baseline="0" dirty="0">
                    <a:solidFill>
                      <a:schemeClr val="tx2"/>
                    </a:solidFill>
                  </a:rPr>
                  <a:t> Recall</a:t>
                </a:r>
                <a:endParaRPr lang="en-US" sz="2400" b="1" dirty="0">
                  <a:solidFill>
                    <a:schemeClr val="tx2"/>
                  </a:solidFill>
                </a:endParaRPr>
              </a:p>
            </c:rich>
          </c:tx>
          <c:layout>
            <c:manualLayout>
              <c:xMode val="edge"/>
              <c:yMode val="edge"/>
              <c:x val="4.7038324754860188E-2"/>
              <c:y val="0.11217892118323919"/>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219543824"/>
        <c:crosses val="autoZero"/>
        <c:crossBetween val="between"/>
        <c:majorUnit val="10"/>
        <c:minorUnit val="5"/>
      </c:valAx>
      <c:spPr>
        <a:noFill/>
        <a:ln>
          <a:noFill/>
        </a:ln>
        <a:effectLst/>
      </c:spPr>
    </c:plotArea>
    <c:legend>
      <c:legendPos val="r"/>
      <c:layout>
        <c:manualLayout>
          <c:xMode val="edge"/>
          <c:yMode val="edge"/>
          <c:x val="0.83667780163843142"/>
          <c:y val="7.3161822514121219E-2"/>
          <c:w val="0.13734818116712794"/>
          <c:h val="0.24038976420778024"/>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BBB7FE-699C-481E-8EE1-FFA5FC81ECFA}" type="doc">
      <dgm:prSet loTypeId="urn:microsoft.com/office/officeart/2005/8/layout/process1" loCatId="process" qsTypeId="urn:microsoft.com/office/officeart/2005/8/quickstyle/simple1" qsCatId="simple" csTypeId="urn:microsoft.com/office/officeart/2005/8/colors/accent1_2" csCatId="accent1" phldr="1"/>
      <dgm:spPr/>
    </dgm:pt>
    <dgm:pt modelId="{4782DDB9-B7EA-4119-8095-99411B5A570E}">
      <dgm:prSet phldrT="[Text]"/>
      <dgm:spPr/>
      <dgm:t>
        <a:bodyPr/>
        <a:lstStyle/>
        <a:p>
          <a:r>
            <a:rPr lang="en-US" b="1" dirty="0"/>
            <a:t>Study</a:t>
          </a:r>
        </a:p>
      </dgm:t>
    </dgm:pt>
    <dgm:pt modelId="{222C0E44-7D94-4D50-A7BB-5243753FBA62}" type="parTrans" cxnId="{0E3247DF-9A83-4A8B-9FB1-AF8D01C3311C}">
      <dgm:prSet/>
      <dgm:spPr/>
      <dgm:t>
        <a:bodyPr/>
        <a:lstStyle/>
        <a:p>
          <a:endParaRPr lang="en-US"/>
        </a:p>
      </dgm:t>
    </dgm:pt>
    <dgm:pt modelId="{30736700-6595-4C44-A172-5902D195A4C5}" type="sibTrans" cxnId="{0E3247DF-9A83-4A8B-9FB1-AF8D01C3311C}">
      <dgm:prSet/>
      <dgm:spPr>
        <a:solidFill>
          <a:schemeClr val="tx1"/>
        </a:solidFill>
      </dgm:spPr>
      <dgm:t>
        <a:bodyPr/>
        <a:lstStyle/>
        <a:p>
          <a:endParaRPr lang="en-US"/>
        </a:p>
      </dgm:t>
    </dgm:pt>
    <dgm:pt modelId="{44F1E382-42DD-4EDB-BF7D-8076A174FB8B}">
      <dgm:prSet phldrT="[Text]"/>
      <dgm:spPr/>
      <dgm:t>
        <a:bodyPr/>
        <a:lstStyle/>
        <a:p>
          <a:r>
            <a:rPr lang="en-US" b="1" dirty="0"/>
            <a:t>Arithmetic Filler Task</a:t>
          </a:r>
        </a:p>
      </dgm:t>
    </dgm:pt>
    <dgm:pt modelId="{2D753BD0-E5F7-41E7-939C-744594957707}" type="parTrans" cxnId="{B9F748BF-5219-4684-BD00-5714556626AC}">
      <dgm:prSet/>
      <dgm:spPr/>
      <dgm:t>
        <a:bodyPr/>
        <a:lstStyle/>
        <a:p>
          <a:endParaRPr lang="en-US"/>
        </a:p>
      </dgm:t>
    </dgm:pt>
    <dgm:pt modelId="{E6BD1D8A-0CA8-4AB7-8445-AE3B4F3B67C8}" type="sibTrans" cxnId="{B9F748BF-5219-4684-BD00-5714556626AC}">
      <dgm:prSet/>
      <dgm:spPr>
        <a:solidFill>
          <a:schemeClr val="tx1"/>
        </a:solidFill>
      </dgm:spPr>
      <dgm:t>
        <a:bodyPr/>
        <a:lstStyle/>
        <a:p>
          <a:endParaRPr lang="en-US"/>
        </a:p>
      </dgm:t>
    </dgm:pt>
    <dgm:pt modelId="{7B6DCE51-2C1F-4469-8447-712988C0E6B2}">
      <dgm:prSet phldrT="[Text]"/>
      <dgm:spPr/>
      <dgm:t>
        <a:bodyPr/>
        <a:lstStyle/>
        <a:p>
          <a:r>
            <a:rPr lang="en-US" b="1" dirty="0"/>
            <a:t>Recall</a:t>
          </a:r>
        </a:p>
      </dgm:t>
    </dgm:pt>
    <dgm:pt modelId="{ECCC4349-B894-4E67-8E41-FFC45FA9B356}" type="parTrans" cxnId="{4F6D3259-1FBD-48DF-B6FF-4E6970949A45}">
      <dgm:prSet/>
      <dgm:spPr/>
      <dgm:t>
        <a:bodyPr/>
        <a:lstStyle/>
        <a:p>
          <a:endParaRPr lang="en-US"/>
        </a:p>
      </dgm:t>
    </dgm:pt>
    <dgm:pt modelId="{842F1BCF-CB4E-43C9-A8C5-76FE196A6ADB}" type="sibTrans" cxnId="{4F6D3259-1FBD-48DF-B6FF-4E6970949A45}">
      <dgm:prSet/>
      <dgm:spPr/>
      <dgm:t>
        <a:bodyPr/>
        <a:lstStyle/>
        <a:p>
          <a:endParaRPr lang="en-US"/>
        </a:p>
      </dgm:t>
    </dgm:pt>
    <dgm:pt modelId="{440BEAA8-EB9A-4417-8F8E-0A77FB0F0C77}" type="pres">
      <dgm:prSet presAssocID="{14BBB7FE-699C-481E-8EE1-FFA5FC81ECFA}" presName="Name0" presStyleCnt="0">
        <dgm:presLayoutVars>
          <dgm:dir/>
          <dgm:resizeHandles val="exact"/>
        </dgm:presLayoutVars>
      </dgm:prSet>
      <dgm:spPr/>
    </dgm:pt>
    <dgm:pt modelId="{30548DF4-F572-445E-846F-C62105D6F0D2}" type="pres">
      <dgm:prSet presAssocID="{4782DDB9-B7EA-4119-8095-99411B5A570E}" presName="node" presStyleLbl="node1" presStyleIdx="0" presStyleCnt="3">
        <dgm:presLayoutVars>
          <dgm:bulletEnabled val="1"/>
        </dgm:presLayoutVars>
      </dgm:prSet>
      <dgm:spPr/>
    </dgm:pt>
    <dgm:pt modelId="{ED072CF8-EDA6-4D43-B06C-F763F1784C6B}" type="pres">
      <dgm:prSet presAssocID="{30736700-6595-4C44-A172-5902D195A4C5}" presName="sibTrans" presStyleLbl="sibTrans2D1" presStyleIdx="0" presStyleCnt="2"/>
      <dgm:spPr/>
    </dgm:pt>
    <dgm:pt modelId="{41CC6C50-B1B1-494D-B733-C7153FA53F40}" type="pres">
      <dgm:prSet presAssocID="{30736700-6595-4C44-A172-5902D195A4C5}" presName="connectorText" presStyleLbl="sibTrans2D1" presStyleIdx="0" presStyleCnt="2"/>
      <dgm:spPr/>
    </dgm:pt>
    <dgm:pt modelId="{ADD1959A-890D-4590-BDCA-C34279896A2C}" type="pres">
      <dgm:prSet presAssocID="{44F1E382-42DD-4EDB-BF7D-8076A174FB8B}" presName="node" presStyleLbl="node1" presStyleIdx="1" presStyleCnt="3">
        <dgm:presLayoutVars>
          <dgm:bulletEnabled val="1"/>
        </dgm:presLayoutVars>
      </dgm:prSet>
      <dgm:spPr/>
    </dgm:pt>
    <dgm:pt modelId="{FC7CD236-3585-4AD2-9CC8-EF1FC6023817}" type="pres">
      <dgm:prSet presAssocID="{E6BD1D8A-0CA8-4AB7-8445-AE3B4F3B67C8}" presName="sibTrans" presStyleLbl="sibTrans2D1" presStyleIdx="1" presStyleCnt="2"/>
      <dgm:spPr/>
    </dgm:pt>
    <dgm:pt modelId="{A6E86760-0EDA-4BD5-9FDA-4CA1CE04C699}" type="pres">
      <dgm:prSet presAssocID="{E6BD1D8A-0CA8-4AB7-8445-AE3B4F3B67C8}" presName="connectorText" presStyleLbl="sibTrans2D1" presStyleIdx="1" presStyleCnt="2"/>
      <dgm:spPr/>
    </dgm:pt>
    <dgm:pt modelId="{CC0444EB-7C5C-4395-852D-4E2A5CC837D8}" type="pres">
      <dgm:prSet presAssocID="{7B6DCE51-2C1F-4469-8447-712988C0E6B2}" presName="node" presStyleLbl="node1" presStyleIdx="2" presStyleCnt="3">
        <dgm:presLayoutVars>
          <dgm:bulletEnabled val="1"/>
        </dgm:presLayoutVars>
      </dgm:prSet>
      <dgm:spPr/>
    </dgm:pt>
  </dgm:ptLst>
  <dgm:cxnLst>
    <dgm:cxn modelId="{66698207-958F-4F81-8A80-A5FDF763C9EE}" type="presOf" srcId="{44F1E382-42DD-4EDB-BF7D-8076A174FB8B}" destId="{ADD1959A-890D-4590-BDCA-C34279896A2C}" srcOrd="0" destOrd="0" presId="urn:microsoft.com/office/officeart/2005/8/layout/process1"/>
    <dgm:cxn modelId="{CEC9896C-B656-4925-A6F0-61204A2E2F98}" type="presOf" srcId="{4782DDB9-B7EA-4119-8095-99411B5A570E}" destId="{30548DF4-F572-445E-846F-C62105D6F0D2}" srcOrd="0" destOrd="0" presId="urn:microsoft.com/office/officeart/2005/8/layout/process1"/>
    <dgm:cxn modelId="{E3286B6D-E9BE-41F4-A6E4-21FED3D1653C}" type="presOf" srcId="{7B6DCE51-2C1F-4469-8447-712988C0E6B2}" destId="{CC0444EB-7C5C-4395-852D-4E2A5CC837D8}" srcOrd="0" destOrd="0" presId="urn:microsoft.com/office/officeart/2005/8/layout/process1"/>
    <dgm:cxn modelId="{FA240B6F-42C2-43C3-BAD7-9DAB33F0CBC4}" type="presOf" srcId="{E6BD1D8A-0CA8-4AB7-8445-AE3B4F3B67C8}" destId="{FC7CD236-3585-4AD2-9CC8-EF1FC6023817}" srcOrd="0" destOrd="0" presId="urn:microsoft.com/office/officeart/2005/8/layout/process1"/>
    <dgm:cxn modelId="{3B73F357-C697-495C-8734-44413C3DE581}" type="presOf" srcId="{30736700-6595-4C44-A172-5902D195A4C5}" destId="{41CC6C50-B1B1-494D-B733-C7153FA53F40}" srcOrd="1" destOrd="0" presId="urn:microsoft.com/office/officeart/2005/8/layout/process1"/>
    <dgm:cxn modelId="{4F6D3259-1FBD-48DF-B6FF-4E6970949A45}" srcId="{14BBB7FE-699C-481E-8EE1-FFA5FC81ECFA}" destId="{7B6DCE51-2C1F-4469-8447-712988C0E6B2}" srcOrd="2" destOrd="0" parTransId="{ECCC4349-B894-4E67-8E41-FFC45FA9B356}" sibTransId="{842F1BCF-CB4E-43C9-A8C5-76FE196A6ADB}"/>
    <dgm:cxn modelId="{72CFD784-5F14-4033-83DB-D26C7640D4DC}" type="presOf" srcId="{30736700-6595-4C44-A172-5902D195A4C5}" destId="{ED072CF8-EDA6-4D43-B06C-F763F1784C6B}" srcOrd="0" destOrd="0" presId="urn:microsoft.com/office/officeart/2005/8/layout/process1"/>
    <dgm:cxn modelId="{1192FFA6-F9DA-4664-A02A-051FE2A060BF}" type="presOf" srcId="{E6BD1D8A-0CA8-4AB7-8445-AE3B4F3B67C8}" destId="{A6E86760-0EDA-4BD5-9FDA-4CA1CE04C699}" srcOrd="1" destOrd="0" presId="urn:microsoft.com/office/officeart/2005/8/layout/process1"/>
    <dgm:cxn modelId="{B9F748BF-5219-4684-BD00-5714556626AC}" srcId="{14BBB7FE-699C-481E-8EE1-FFA5FC81ECFA}" destId="{44F1E382-42DD-4EDB-BF7D-8076A174FB8B}" srcOrd="1" destOrd="0" parTransId="{2D753BD0-E5F7-41E7-939C-744594957707}" sibTransId="{E6BD1D8A-0CA8-4AB7-8445-AE3B4F3B67C8}"/>
    <dgm:cxn modelId="{F56404D8-32D8-435E-A1B0-A993E012F3F5}" type="presOf" srcId="{14BBB7FE-699C-481E-8EE1-FFA5FC81ECFA}" destId="{440BEAA8-EB9A-4417-8F8E-0A77FB0F0C77}" srcOrd="0" destOrd="0" presId="urn:microsoft.com/office/officeart/2005/8/layout/process1"/>
    <dgm:cxn modelId="{0E3247DF-9A83-4A8B-9FB1-AF8D01C3311C}" srcId="{14BBB7FE-699C-481E-8EE1-FFA5FC81ECFA}" destId="{4782DDB9-B7EA-4119-8095-99411B5A570E}" srcOrd="0" destOrd="0" parTransId="{222C0E44-7D94-4D50-A7BB-5243753FBA62}" sibTransId="{30736700-6595-4C44-A172-5902D195A4C5}"/>
    <dgm:cxn modelId="{6E62C7B2-D8CB-48B0-B064-1F993DECD3A6}" type="presParOf" srcId="{440BEAA8-EB9A-4417-8F8E-0A77FB0F0C77}" destId="{30548DF4-F572-445E-846F-C62105D6F0D2}" srcOrd="0" destOrd="0" presId="urn:microsoft.com/office/officeart/2005/8/layout/process1"/>
    <dgm:cxn modelId="{5BB1E658-D34D-48F9-9771-05F747CF2AFE}" type="presParOf" srcId="{440BEAA8-EB9A-4417-8F8E-0A77FB0F0C77}" destId="{ED072CF8-EDA6-4D43-B06C-F763F1784C6B}" srcOrd="1" destOrd="0" presId="urn:microsoft.com/office/officeart/2005/8/layout/process1"/>
    <dgm:cxn modelId="{2D5D1612-82AB-405A-8B4C-F1070B793533}" type="presParOf" srcId="{ED072CF8-EDA6-4D43-B06C-F763F1784C6B}" destId="{41CC6C50-B1B1-494D-B733-C7153FA53F40}" srcOrd="0" destOrd="0" presId="urn:microsoft.com/office/officeart/2005/8/layout/process1"/>
    <dgm:cxn modelId="{CFF23A3E-39DC-4D06-B541-08CD8E552387}" type="presParOf" srcId="{440BEAA8-EB9A-4417-8F8E-0A77FB0F0C77}" destId="{ADD1959A-890D-4590-BDCA-C34279896A2C}" srcOrd="2" destOrd="0" presId="urn:microsoft.com/office/officeart/2005/8/layout/process1"/>
    <dgm:cxn modelId="{1C85C80B-4595-414F-88EF-C53C1C0BEDB8}" type="presParOf" srcId="{440BEAA8-EB9A-4417-8F8E-0A77FB0F0C77}" destId="{FC7CD236-3585-4AD2-9CC8-EF1FC6023817}" srcOrd="3" destOrd="0" presId="urn:microsoft.com/office/officeart/2005/8/layout/process1"/>
    <dgm:cxn modelId="{4DE971E0-543D-4F74-B482-DFDE10BFCA83}" type="presParOf" srcId="{FC7CD236-3585-4AD2-9CC8-EF1FC6023817}" destId="{A6E86760-0EDA-4BD5-9FDA-4CA1CE04C699}" srcOrd="0" destOrd="0" presId="urn:microsoft.com/office/officeart/2005/8/layout/process1"/>
    <dgm:cxn modelId="{050124D6-9A2D-44AF-870B-798FB523FD75}" type="presParOf" srcId="{440BEAA8-EB9A-4417-8F8E-0A77FB0F0C77}" destId="{CC0444EB-7C5C-4395-852D-4E2A5CC837D8}"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BBB7FE-699C-481E-8EE1-FFA5FC81ECFA}" type="doc">
      <dgm:prSet loTypeId="urn:microsoft.com/office/officeart/2005/8/layout/process1" loCatId="process" qsTypeId="urn:microsoft.com/office/officeart/2005/8/quickstyle/simple1" qsCatId="simple" csTypeId="urn:microsoft.com/office/officeart/2005/8/colors/accent1_2" csCatId="accent1" phldr="1"/>
      <dgm:spPr/>
    </dgm:pt>
    <dgm:pt modelId="{4782DDB9-B7EA-4119-8095-99411B5A570E}">
      <dgm:prSet phldrT="[Text]"/>
      <dgm:spPr/>
      <dgm:t>
        <a:bodyPr/>
        <a:lstStyle/>
        <a:p>
          <a:r>
            <a:rPr lang="en-US" b="1" dirty="0"/>
            <a:t>Study</a:t>
          </a:r>
        </a:p>
      </dgm:t>
    </dgm:pt>
    <dgm:pt modelId="{222C0E44-7D94-4D50-A7BB-5243753FBA62}" type="parTrans" cxnId="{0E3247DF-9A83-4A8B-9FB1-AF8D01C3311C}">
      <dgm:prSet/>
      <dgm:spPr/>
      <dgm:t>
        <a:bodyPr/>
        <a:lstStyle/>
        <a:p>
          <a:endParaRPr lang="en-US"/>
        </a:p>
      </dgm:t>
    </dgm:pt>
    <dgm:pt modelId="{30736700-6595-4C44-A172-5902D195A4C5}" type="sibTrans" cxnId="{0E3247DF-9A83-4A8B-9FB1-AF8D01C3311C}">
      <dgm:prSet/>
      <dgm:spPr>
        <a:solidFill>
          <a:schemeClr val="tx1"/>
        </a:solidFill>
      </dgm:spPr>
      <dgm:t>
        <a:bodyPr/>
        <a:lstStyle/>
        <a:p>
          <a:endParaRPr lang="en-US"/>
        </a:p>
      </dgm:t>
    </dgm:pt>
    <dgm:pt modelId="{44F1E382-42DD-4EDB-BF7D-8076A174FB8B}">
      <dgm:prSet phldrT="[Text]"/>
      <dgm:spPr/>
      <dgm:t>
        <a:bodyPr/>
        <a:lstStyle/>
        <a:p>
          <a:r>
            <a:rPr lang="en-US" b="1" dirty="0"/>
            <a:t>Arithmetic Filler Task</a:t>
          </a:r>
        </a:p>
      </dgm:t>
    </dgm:pt>
    <dgm:pt modelId="{2D753BD0-E5F7-41E7-939C-744594957707}" type="parTrans" cxnId="{B9F748BF-5219-4684-BD00-5714556626AC}">
      <dgm:prSet/>
      <dgm:spPr/>
      <dgm:t>
        <a:bodyPr/>
        <a:lstStyle/>
        <a:p>
          <a:endParaRPr lang="en-US"/>
        </a:p>
      </dgm:t>
    </dgm:pt>
    <dgm:pt modelId="{E6BD1D8A-0CA8-4AB7-8445-AE3B4F3B67C8}" type="sibTrans" cxnId="{B9F748BF-5219-4684-BD00-5714556626AC}">
      <dgm:prSet/>
      <dgm:spPr>
        <a:solidFill>
          <a:schemeClr val="tx1"/>
        </a:solidFill>
      </dgm:spPr>
      <dgm:t>
        <a:bodyPr/>
        <a:lstStyle/>
        <a:p>
          <a:endParaRPr lang="en-US"/>
        </a:p>
      </dgm:t>
    </dgm:pt>
    <dgm:pt modelId="{7B6DCE51-2C1F-4469-8447-712988C0E6B2}">
      <dgm:prSet phldrT="[Text]"/>
      <dgm:spPr/>
      <dgm:t>
        <a:bodyPr/>
        <a:lstStyle/>
        <a:p>
          <a:r>
            <a:rPr lang="en-US" b="1" dirty="0"/>
            <a:t>Recall</a:t>
          </a:r>
        </a:p>
      </dgm:t>
    </dgm:pt>
    <dgm:pt modelId="{ECCC4349-B894-4E67-8E41-FFC45FA9B356}" type="parTrans" cxnId="{4F6D3259-1FBD-48DF-B6FF-4E6970949A45}">
      <dgm:prSet/>
      <dgm:spPr/>
      <dgm:t>
        <a:bodyPr/>
        <a:lstStyle/>
        <a:p>
          <a:endParaRPr lang="en-US"/>
        </a:p>
      </dgm:t>
    </dgm:pt>
    <dgm:pt modelId="{842F1BCF-CB4E-43C9-A8C5-76FE196A6ADB}" type="sibTrans" cxnId="{4F6D3259-1FBD-48DF-B6FF-4E6970949A45}">
      <dgm:prSet/>
      <dgm:spPr/>
      <dgm:t>
        <a:bodyPr/>
        <a:lstStyle/>
        <a:p>
          <a:endParaRPr lang="en-US"/>
        </a:p>
      </dgm:t>
    </dgm:pt>
    <dgm:pt modelId="{440BEAA8-EB9A-4417-8F8E-0A77FB0F0C77}" type="pres">
      <dgm:prSet presAssocID="{14BBB7FE-699C-481E-8EE1-FFA5FC81ECFA}" presName="Name0" presStyleCnt="0">
        <dgm:presLayoutVars>
          <dgm:dir/>
          <dgm:resizeHandles val="exact"/>
        </dgm:presLayoutVars>
      </dgm:prSet>
      <dgm:spPr/>
    </dgm:pt>
    <dgm:pt modelId="{30548DF4-F572-445E-846F-C62105D6F0D2}" type="pres">
      <dgm:prSet presAssocID="{4782DDB9-B7EA-4119-8095-99411B5A570E}" presName="node" presStyleLbl="node1" presStyleIdx="0" presStyleCnt="3">
        <dgm:presLayoutVars>
          <dgm:bulletEnabled val="1"/>
        </dgm:presLayoutVars>
      </dgm:prSet>
      <dgm:spPr/>
    </dgm:pt>
    <dgm:pt modelId="{ED072CF8-EDA6-4D43-B06C-F763F1784C6B}" type="pres">
      <dgm:prSet presAssocID="{30736700-6595-4C44-A172-5902D195A4C5}" presName="sibTrans" presStyleLbl="sibTrans2D1" presStyleIdx="0" presStyleCnt="2"/>
      <dgm:spPr/>
    </dgm:pt>
    <dgm:pt modelId="{41CC6C50-B1B1-494D-B733-C7153FA53F40}" type="pres">
      <dgm:prSet presAssocID="{30736700-6595-4C44-A172-5902D195A4C5}" presName="connectorText" presStyleLbl="sibTrans2D1" presStyleIdx="0" presStyleCnt="2"/>
      <dgm:spPr/>
    </dgm:pt>
    <dgm:pt modelId="{ADD1959A-890D-4590-BDCA-C34279896A2C}" type="pres">
      <dgm:prSet presAssocID="{44F1E382-42DD-4EDB-BF7D-8076A174FB8B}" presName="node" presStyleLbl="node1" presStyleIdx="1" presStyleCnt="3">
        <dgm:presLayoutVars>
          <dgm:bulletEnabled val="1"/>
        </dgm:presLayoutVars>
      </dgm:prSet>
      <dgm:spPr/>
    </dgm:pt>
    <dgm:pt modelId="{FC7CD236-3585-4AD2-9CC8-EF1FC6023817}" type="pres">
      <dgm:prSet presAssocID="{E6BD1D8A-0CA8-4AB7-8445-AE3B4F3B67C8}" presName="sibTrans" presStyleLbl="sibTrans2D1" presStyleIdx="1" presStyleCnt="2"/>
      <dgm:spPr/>
    </dgm:pt>
    <dgm:pt modelId="{A6E86760-0EDA-4BD5-9FDA-4CA1CE04C699}" type="pres">
      <dgm:prSet presAssocID="{E6BD1D8A-0CA8-4AB7-8445-AE3B4F3B67C8}" presName="connectorText" presStyleLbl="sibTrans2D1" presStyleIdx="1" presStyleCnt="2"/>
      <dgm:spPr/>
    </dgm:pt>
    <dgm:pt modelId="{CC0444EB-7C5C-4395-852D-4E2A5CC837D8}" type="pres">
      <dgm:prSet presAssocID="{7B6DCE51-2C1F-4469-8447-712988C0E6B2}" presName="node" presStyleLbl="node1" presStyleIdx="2" presStyleCnt="3">
        <dgm:presLayoutVars>
          <dgm:bulletEnabled val="1"/>
        </dgm:presLayoutVars>
      </dgm:prSet>
      <dgm:spPr/>
    </dgm:pt>
  </dgm:ptLst>
  <dgm:cxnLst>
    <dgm:cxn modelId="{66698207-958F-4F81-8A80-A5FDF763C9EE}" type="presOf" srcId="{44F1E382-42DD-4EDB-BF7D-8076A174FB8B}" destId="{ADD1959A-890D-4590-BDCA-C34279896A2C}" srcOrd="0" destOrd="0" presId="urn:microsoft.com/office/officeart/2005/8/layout/process1"/>
    <dgm:cxn modelId="{CEC9896C-B656-4925-A6F0-61204A2E2F98}" type="presOf" srcId="{4782DDB9-B7EA-4119-8095-99411B5A570E}" destId="{30548DF4-F572-445E-846F-C62105D6F0D2}" srcOrd="0" destOrd="0" presId="urn:microsoft.com/office/officeart/2005/8/layout/process1"/>
    <dgm:cxn modelId="{E3286B6D-E9BE-41F4-A6E4-21FED3D1653C}" type="presOf" srcId="{7B6DCE51-2C1F-4469-8447-712988C0E6B2}" destId="{CC0444EB-7C5C-4395-852D-4E2A5CC837D8}" srcOrd="0" destOrd="0" presId="urn:microsoft.com/office/officeart/2005/8/layout/process1"/>
    <dgm:cxn modelId="{FA240B6F-42C2-43C3-BAD7-9DAB33F0CBC4}" type="presOf" srcId="{E6BD1D8A-0CA8-4AB7-8445-AE3B4F3B67C8}" destId="{FC7CD236-3585-4AD2-9CC8-EF1FC6023817}" srcOrd="0" destOrd="0" presId="urn:microsoft.com/office/officeart/2005/8/layout/process1"/>
    <dgm:cxn modelId="{3B73F357-C697-495C-8734-44413C3DE581}" type="presOf" srcId="{30736700-6595-4C44-A172-5902D195A4C5}" destId="{41CC6C50-B1B1-494D-B733-C7153FA53F40}" srcOrd="1" destOrd="0" presId="urn:microsoft.com/office/officeart/2005/8/layout/process1"/>
    <dgm:cxn modelId="{4F6D3259-1FBD-48DF-B6FF-4E6970949A45}" srcId="{14BBB7FE-699C-481E-8EE1-FFA5FC81ECFA}" destId="{7B6DCE51-2C1F-4469-8447-712988C0E6B2}" srcOrd="2" destOrd="0" parTransId="{ECCC4349-B894-4E67-8E41-FFC45FA9B356}" sibTransId="{842F1BCF-CB4E-43C9-A8C5-76FE196A6ADB}"/>
    <dgm:cxn modelId="{72CFD784-5F14-4033-83DB-D26C7640D4DC}" type="presOf" srcId="{30736700-6595-4C44-A172-5902D195A4C5}" destId="{ED072CF8-EDA6-4D43-B06C-F763F1784C6B}" srcOrd="0" destOrd="0" presId="urn:microsoft.com/office/officeart/2005/8/layout/process1"/>
    <dgm:cxn modelId="{1192FFA6-F9DA-4664-A02A-051FE2A060BF}" type="presOf" srcId="{E6BD1D8A-0CA8-4AB7-8445-AE3B4F3B67C8}" destId="{A6E86760-0EDA-4BD5-9FDA-4CA1CE04C699}" srcOrd="1" destOrd="0" presId="urn:microsoft.com/office/officeart/2005/8/layout/process1"/>
    <dgm:cxn modelId="{B9F748BF-5219-4684-BD00-5714556626AC}" srcId="{14BBB7FE-699C-481E-8EE1-FFA5FC81ECFA}" destId="{44F1E382-42DD-4EDB-BF7D-8076A174FB8B}" srcOrd="1" destOrd="0" parTransId="{2D753BD0-E5F7-41E7-939C-744594957707}" sibTransId="{E6BD1D8A-0CA8-4AB7-8445-AE3B4F3B67C8}"/>
    <dgm:cxn modelId="{F56404D8-32D8-435E-A1B0-A993E012F3F5}" type="presOf" srcId="{14BBB7FE-699C-481E-8EE1-FFA5FC81ECFA}" destId="{440BEAA8-EB9A-4417-8F8E-0A77FB0F0C77}" srcOrd="0" destOrd="0" presId="urn:microsoft.com/office/officeart/2005/8/layout/process1"/>
    <dgm:cxn modelId="{0E3247DF-9A83-4A8B-9FB1-AF8D01C3311C}" srcId="{14BBB7FE-699C-481E-8EE1-FFA5FC81ECFA}" destId="{4782DDB9-B7EA-4119-8095-99411B5A570E}" srcOrd="0" destOrd="0" parTransId="{222C0E44-7D94-4D50-A7BB-5243753FBA62}" sibTransId="{30736700-6595-4C44-A172-5902D195A4C5}"/>
    <dgm:cxn modelId="{6E62C7B2-D8CB-48B0-B064-1F993DECD3A6}" type="presParOf" srcId="{440BEAA8-EB9A-4417-8F8E-0A77FB0F0C77}" destId="{30548DF4-F572-445E-846F-C62105D6F0D2}" srcOrd="0" destOrd="0" presId="urn:microsoft.com/office/officeart/2005/8/layout/process1"/>
    <dgm:cxn modelId="{5BB1E658-D34D-48F9-9771-05F747CF2AFE}" type="presParOf" srcId="{440BEAA8-EB9A-4417-8F8E-0A77FB0F0C77}" destId="{ED072CF8-EDA6-4D43-B06C-F763F1784C6B}" srcOrd="1" destOrd="0" presId="urn:microsoft.com/office/officeart/2005/8/layout/process1"/>
    <dgm:cxn modelId="{2D5D1612-82AB-405A-8B4C-F1070B793533}" type="presParOf" srcId="{ED072CF8-EDA6-4D43-B06C-F763F1784C6B}" destId="{41CC6C50-B1B1-494D-B733-C7153FA53F40}" srcOrd="0" destOrd="0" presId="urn:microsoft.com/office/officeart/2005/8/layout/process1"/>
    <dgm:cxn modelId="{CFF23A3E-39DC-4D06-B541-08CD8E552387}" type="presParOf" srcId="{440BEAA8-EB9A-4417-8F8E-0A77FB0F0C77}" destId="{ADD1959A-890D-4590-BDCA-C34279896A2C}" srcOrd="2" destOrd="0" presId="urn:microsoft.com/office/officeart/2005/8/layout/process1"/>
    <dgm:cxn modelId="{1C85C80B-4595-414F-88EF-C53C1C0BEDB8}" type="presParOf" srcId="{440BEAA8-EB9A-4417-8F8E-0A77FB0F0C77}" destId="{FC7CD236-3585-4AD2-9CC8-EF1FC6023817}" srcOrd="3" destOrd="0" presId="urn:microsoft.com/office/officeart/2005/8/layout/process1"/>
    <dgm:cxn modelId="{4DE971E0-543D-4F74-B482-DFDE10BFCA83}" type="presParOf" srcId="{FC7CD236-3585-4AD2-9CC8-EF1FC6023817}" destId="{A6E86760-0EDA-4BD5-9FDA-4CA1CE04C699}" srcOrd="0" destOrd="0" presId="urn:microsoft.com/office/officeart/2005/8/layout/process1"/>
    <dgm:cxn modelId="{050124D6-9A2D-44AF-870B-798FB523FD75}" type="presParOf" srcId="{440BEAA8-EB9A-4417-8F8E-0A77FB0F0C77}" destId="{CC0444EB-7C5C-4395-852D-4E2A5CC837D8}"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BBB7FE-699C-481E-8EE1-FFA5FC81ECFA}" type="doc">
      <dgm:prSet loTypeId="urn:microsoft.com/office/officeart/2005/8/layout/process1" loCatId="process" qsTypeId="urn:microsoft.com/office/officeart/2005/8/quickstyle/simple1" qsCatId="simple" csTypeId="urn:microsoft.com/office/officeart/2005/8/colors/accent1_2" csCatId="accent1" phldr="1"/>
      <dgm:spPr/>
    </dgm:pt>
    <dgm:pt modelId="{4782DDB9-B7EA-4119-8095-99411B5A570E}">
      <dgm:prSet phldrT="[Text]"/>
      <dgm:spPr/>
      <dgm:t>
        <a:bodyPr/>
        <a:lstStyle/>
        <a:p>
          <a:r>
            <a:rPr lang="en-US" b="1" dirty="0"/>
            <a:t>Study</a:t>
          </a:r>
        </a:p>
      </dgm:t>
    </dgm:pt>
    <dgm:pt modelId="{222C0E44-7D94-4D50-A7BB-5243753FBA62}" type="parTrans" cxnId="{0E3247DF-9A83-4A8B-9FB1-AF8D01C3311C}">
      <dgm:prSet/>
      <dgm:spPr/>
      <dgm:t>
        <a:bodyPr/>
        <a:lstStyle/>
        <a:p>
          <a:endParaRPr lang="en-US"/>
        </a:p>
      </dgm:t>
    </dgm:pt>
    <dgm:pt modelId="{30736700-6595-4C44-A172-5902D195A4C5}" type="sibTrans" cxnId="{0E3247DF-9A83-4A8B-9FB1-AF8D01C3311C}">
      <dgm:prSet/>
      <dgm:spPr>
        <a:solidFill>
          <a:schemeClr val="tx1"/>
        </a:solidFill>
      </dgm:spPr>
      <dgm:t>
        <a:bodyPr/>
        <a:lstStyle/>
        <a:p>
          <a:endParaRPr lang="en-US"/>
        </a:p>
      </dgm:t>
    </dgm:pt>
    <dgm:pt modelId="{44F1E382-42DD-4EDB-BF7D-8076A174FB8B}">
      <dgm:prSet phldrT="[Text]"/>
      <dgm:spPr/>
      <dgm:t>
        <a:bodyPr/>
        <a:lstStyle/>
        <a:p>
          <a:r>
            <a:rPr lang="en-US" b="1" dirty="0"/>
            <a:t>Arithmetic Filler Task</a:t>
          </a:r>
        </a:p>
      </dgm:t>
    </dgm:pt>
    <dgm:pt modelId="{2D753BD0-E5F7-41E7-939C-744594957707}" type="parTrans" cxnId="{B9F748BF-5219-4684-BD00-5714556626AC}">
      <dgm:prSet/>
      <dgm:spPr/>
      <dgm:t>
        <a:bodyPr/>
        <a:lstStyle/>
        <a:p>
          <a:endParaRPr lang="en-US"/>
        </a:p>
      </dgm:t>
    </dgm:pt>
    <dgm:pt modelId="{E6BD1D8A-0CA8-4AB7-8445-AE3B4F3B67C8}" type="sibTrans" cxnId="{B9F748BF-5219-4684-BD00-5714556626AC}">
      <dgm:prSet/>
      <dgm:spPr>
        <a:solidFill>
          <a:schemeClr val="tx1"/>
        </a:solidFill>
      </dgm:spPr>
      <dgm:t>
        <a:bodyPr/>
        <a:lstStyle/>
        <a:p>
          <a:endParaRPr lang="en-US"/>
        </a:p>
      </dgm:t>
    </dgm:pt>
    <dgm:pt modelId="{7B6DCE51-2C1F-4469-8447-712988C0E6B2}">
      <dgm:prSet phldrT="[Text]"/>
      <dgm:spPr/>
      <dgm:t>
        <a:bodyPr/>
        <a:lstStyle/>
        <a:p>
          <a:r>
            <a:rPr lang="en-US" b="1" dirty="0"/>
            <a:t>Recall</a:t>
          </a:r>
        </a:p>
      </dgm:t>
    </dgm:pt>
    <dgm:pt modelId="{ECCC4349-B894-4E67-8E41-FFC45FA9B356}" type="parTrans" cxnId="{4F6D3259-1FBD-48DF-B6FF-4E6970949A45}">
      <dgm:prSet/>
      <dgm:spPr/>
      <dgm:t>
        <a:bodyPr/>
        <a:lstStyle/>
        <a:p>
          <a:endParaRPr lang="en-US"/>
        </a:p>
      </dgm:t>
    </dgm:pt>
    <dgm:pt modelId="{842F1BCF-CB4E-43C9-A8C5-76FE196A6ADB}" type="sibTrans" cxnId="{4F6D3259-1FBD-48DF-B6FF-4E6970949A45}">
      <dgm:prSet/>
      <dgm:spPr/>
      <dgm:t>
        <a:bodyPr/>
        <a:lstStyle/>
        <a:p>
          <a:endParaRPr lang="en-US"/>
        </a:p>
      </dgm:t>
    </dgm:pt>
    <dgm:pt modelId="{440BEAA8-EB9A-4417-8F8E-0A77FB0F0C77}" type="pres">
      <dgm:prSet presAssocID="{14BBB7FE-699C-481E-8EE1-FFA5FC81ECFA}" presName="Name0" presStyleCnt="0">
        <dgm:presLayoutVars>
          <dgm:dir/>
          <dgm:resizeHandles val="exact"/>
        </dgm:presLayoutVars>
      </dgm:prSet>
      <dgm:spPr/>
    </dgm:pt>
    <dgm:pt modelId="{30548DF4-F572-445E-846F-C62105D6F0D2}" type="pres">
      <dgm:prSet presAssocID="{4782DDB9-B7EA-4119-8095-99411B5A570E}" presName="node" presStyleLbl="node1" presStyleIdx="0" presStyleCnt="3">
        <dgm:presLayoutVars>
          <dgm:bulletEnabled val="1"/>
        </dgm:presLayoutVars>
      </dgm:prSet>
      <dgm:spPr/>
    </dgm:pt>
    <dgm:pt modelId="{ED072CF8-EDA6-4D43-B06C-F763F1784C6B}" type="pres">
      <dgm:prSet presAssocID="{30736700-6595-4C44-A172-5902D195A4C5}" presName="sibTrans" presStyleLbl="sibTrans2D1" presStyleIdx="0" presStyleCnt="2"/>
      <dgm:spPr/>
    </dgm:pt>
    <dgm:pt modelId="{41CC6C50-B1B1-494D-B733-C7153FA53F40}" type="pres">
      <dgm:prSet presAssocID="{30736700-6595-4C44-A172-5902D195A4C5}" presName="connectorText" presStyleLbl="sibTrans2D1" presStyleIdx="0" presStyleCnt="2"/>
      <dgm:spPr/>
    </dgm:pt>
    <dgm:pt modelId="{ADD1959A-890D-4590-BDCA-C34279896A2C}" type="pres">
      <dgm:prSet presAssocID="{44F1E382-42DD-4EDB-BF7D-8076A174FB8B}" presName="node" presStyleLbl="node1" presStyleIdx="1" presStyleCnt="3">
        <dgm:presLayoutVars>
          <dgm:bulletEnabled val="1"/>
        </dgm:presLayoutVars>
      </dgm:prSet>
      <dgm:spPr/>
    </dgm:pt>
    <dgm:pt modelId="{FC7CD236-3585-4AD2-9CC8-EF1FC6023817}" type="pres">
      <dgm:prSet presAssocID="{E6BD1D8A-0CA8-4AB7-8445-AE3B4F3B67C8}" presName="sibTrans" presStyleLbl="sibTrans2D1" presStyleIdx="1" presStyleCnt="2"/>
      <dgm:spPr/>
    </dgm:pt>
    <dgm:pt modelId="{A6E86760-0EDA-4BD5-9FDA-4CA1CE04C699}" type="pres">
      <dgm:prSet presAssocID="{E6BD1D8A-0CA8-4AB7-8445-AE3B4F3B67C8}" presName="connectorText" presStyleLbl="sibTrans2D1" presStyleIdx="1" presStyleCnt="2"/>
      <dgm:spPr/>
    </dgm:pt>
    <dgm:pt modelId="{CC0444EB-7C5C-4395-852D-4E2A5CC837D8}" type="pres">
      <dgm:prSet presAssocID="{7B6DCE51-2C1F-4469-8447-712988C0E6B2}" presName="node" presStyleLbl="node1" presStyleIdx="2" presStyleCnt="3">
        <dgm:presLayoutVars>
          <dgm:bulletEnabled val="1"/>
        </dgm:presLayoutVars>
      </dgm:prSet>
      <dgm:spPr/>
    </dgm:pt>
  </dgm:ptLst>
  <dgm:cxnLst>
    <dgm:cxn modelId="{66698207-958F-4F81-8A80-A5FDF763C9EE}" type="presOf" srcId="{44F1E382-42DD-4EDB-BF7D-8076A174FB8B}" destId="{ADD1959A-890D-4590-BDCA-C34279896A2C}" srcOrd="0" destOrd="0" presId="urn:microsoft.com/office/officeart/2005/8/layout/process1"/>
    <dgm:cxn modelId="{CEC9896C-B656-4925-A6F0-61204A2E2F98}" type="presOf" srcId="{4782DDB9-B7EA-4119-8095-99411B5A570E}" destId="{30548DF4-F572-445E-846F-C62105D6F0D2}" srcOrd="0" destOrd="0" presId="urn:microsoft.com/office/officeart/2005/8/layout/process1"/>
    <dgm:cxn modelId="{E3286B6D-E9BE-41F4-A6E4-21FED3D1653C}" type="presOf" srcId="{7B6DCE51-2C1F-4469-8447-712988C0E6B2}" destId="{CC0444EB-7C5C-4395-852D-4E2A5CC837D8}" srcOrd="0" destOrd="0" presId="urn:microsoft.com/office/officeart/2005/8/layout/process1"/>
    <dgm:cxn modelId="{FA240B6F-42C2-43C3-BAD7-9DAB33F0CBC4}" type="presOf" srcId="{E6BD1D8A-0CA8-4AB7-8445-AE3B4F3B67C8}" destId="{FC7CD236-3585-4AD2-9CC8-EF1FC6023817}" srcOrd="0" destOrd="0" presId="urn:microsoft.com/office/officeart/2005/8/layout/process1"/>
    <dgm:cxn modelId="{3B73F357-C697-495C-8734-44413C3DE581}" type="presOf" srcId="{30736700-6595-4C44-A172-5902D195A4C5}" destId="{41CC6C50-B1B1-494D-B733-C7153FA53F40}" srcOrd="1" destOrd="0" presId="urn:microsoft.com/office/officeart/2005/8/layout/process1"/>
    <dgm:cxn modelId="{4F6D3259-1FBD-48DF-B6FF-4E6970949A45}" srcId="{14BBB7FE-699C-481E-8EE1-FFA5FC81ECFA}" destId="{7B6DCE51-2C1F-4469-8447-712988C0E6B2}" srcOrd="2" destOrd="0" parTransId="{ECCC4349-B894-4E67-8E41-FFC45FA9B356}" sibTransId="{842F1BCF-CB4E-43C9-A8C5-76FE196A6ADB}"/>
    <dgm:cxn modelId="{72CFD784-5F14-4033-83DB-D26C7640D4DC}" type="presOf" srcId="{30736700-6595-4C44-A172-5902D195A4C5}" destId="{ED072CF8-EDA6-4D43-B06C-F763F1784C6B}" srcOrd="0" destOrd="0" presId="urn:microsoft.com/office/officeart/2005/8/layout/process1"/>
    <dgm:cxn modelId="{1192FFA6-F9DA-4664-A02A-051FE2A060BF}" type="presOf" srcId="{E6BD1D8A-0CA8-4AB7-8445-AE3B4F3B67C8}" destId="{A6E86760-0EDA-4BD5-9FDA-4CA1CE04C699}" srcOrd="1" destOrd="0" presId="urn:microsoft.com/office/officeart/2005/8/layout/process1"/>
    <dgm:cxn modelId="{B9F748BF-5219-4684-BD00-5714556626AC}" srcId="{14BBB7FE-699C-481E-8EE1-FFA5FC81ECFA}" destId="{44F1E382-42DD-4EDB-BF7D-8076A174FB8B}" srcOrd="1" destOrd="0" parTransId="{2D753BD0-E5F7-41E7-939C-744594957707}" sibTransId="{E6BD1D8A-0CA8-4AB7-8445-AE3B4F3B67C8}"/>
    <dgm:cxn modelId="{F56404D8-32D8-435E-A1B0-A993E012F3F5}" type="presOf" srcId="{14BBB7FE-699C-481E-8EE1-FFA5FC81ECFA}" destId="{440BEAA8-EB9A-4417-8F8E-0A77FB0F0C77}" srcOrd="0" destOrd="0" presId="urn:microsoft.com/office/officeart/2005/8/layout/process1"/>
    <dgm:cxn modelId="{0E3247DF-9A83-4A8B-9FB1-AF8D01C3311C}" srcId="{14BBB7FE-699C-481E-8EE1-FFA5FC81ECFA}" destId="{4782DDB9-B7EA-4119-8095-99411B5A570E}" srcOrd="0" destOrd="0" parTransId="{222C0E44-7D94-4D50-A7BB-5243753FBA62}" sibTransId="{30736700-6595-4C44-A172-5902D195A4C5}"/>
    <dgm:cxn modelId="{6E62C7B2-D8CB-48B0-B064-1F993DECD3A6}" type="presParOf" srcId="{440BEAA8-EB9A-4417-8F8E-0A77FB0F0C77}" destId="{30548DF4-F572-445E-846F-C62105D6F0D2}" srcOrd="0" destOrd="0" presId="urn:microsoft.com/office/officeart/2005/8/layout/process1"/>
    <dgm:cxn modelId="{5BB1E658-D34D-48F9-9771-05F747CF2AFE}" type="presParOf" srcId="{440BEAA8-EB9A-4417-8F8E-0A77FB0F0C77}" destId="{ED072CF8-EDA6-4D43-B06C-F763F1784C6B}" srcOrd="1" destOrd="0" presId="urn:microsoft.com/office/officeart/2005/8/layout/process1"/>
    <dgm:cxn modelId="{2D5D1612-82AB-405A-8B4C-F1070B793533}" type="presParOf" srcId="{ED072CF8-EDA6-4D43-B06C-F763F1784C6B}" destId="{41CC6C50-B1B1-494D-B733-C7153FA53F40}" srcOrd="0" destOrd="0" presId="urn:microsoft.com/office/officeart/2005/8/layout/process1"/>
    <dgm:cxn modelId="{CFF23A3E-39DC-4D06-B541-08CD8E552387}" type="presParOf" srcId="{440BEAA8-EB9A-4417-8F8E-0A77FB0F0C77}" destId="{ADD1959A-890D-4590-BDCA-C34279896A2C}" srcOrd="2" destOrd="0" presId="urn:microsoft.com/office/officeart/2005/8/layout/process1"/>
    <dgm:cxn modelId="{1C85C80B-4595-414F-88EF-C53C1C0BEDB8}" type="presParOf" srcId="{440BEAA8-EB9A-4417-8F8E-0A77FB0F0C77}" destId="{FC7CD236-3585-4AD2-9CC8-EF1FC6023817}" srcOrd="3" destOrd="0" presId="urn:microsoft.com/office/officeart/2005/8/layout/process1"/>
    <dgm:cxn modelId="{4DE971E0-543D-4F74-B482-DFDE10BFCA83}" type="presParOf" srcId="{FC7CD236-3585-4AD2-9CC8-EF1FC6023817}" destId="{A6E86760-0EDA-4BD5-9FDA-4CA1CE04C699}" srcOrd="0" destOrd="0" presId="urn:microsoft.com/office/officeart/2005/8/layout/process1"/>
    <dgm:cxn modelId="{050124D6-9A2D-44AF-870B-798FB523FD75}" type="presParOf" srcId="{440BEAA8-EB9A-4417-8F8E-0A77FB0F0C77}" destId="{CC0444EB-7C5C-4395-852D-4E2A5CC837D8}"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48DF4-F572-445E-846F-C62105D6F0D2}">
      <dsp:nvSpPr>
        <dsp:cNvPr id="0" name=""/>
        <dsp:cNvSpPr/>
      </dsp:nvSpPr>
      <dsp:spPr>
        <a:xfrm>
          <a:off x="7591" y="1392150"/>
          <a:ext cx="2268904" cy="13613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t>Study</a:t>
          </a:r>
        </a:p>
      </dsp:txBody>
      <dsp:txXfrm>
        <a:off x="47463" y="1432022"/>
        <a:ext cx="2189160" cy="1281598"/>
      </dsp:txXfrm>
    </dsp:sp>
    <dsp:sp modelId="{ED072CF8-EDA6-4D43-B06C-F763F1784C6B}">
      <dsp:nvSpPr>
        <dsp:cNvPr id="0" name=""/>
        <dsp:cNvSpPr/>
      </dsp:nvSpPr>
      <dsp:spPr>
        <a:xfrm>
          <a:off x="2503386" y="1791477"/>
          <a:ext cx="481007" cy="56268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2503386" y="1904015"/>
        <a:ext cx="336705" cy="337612"/>
      </dsp:txXfrm>
    </dsp:sp>
    <dsp:sp modelId="{ADD1959A-890D-4590-BDCA-C34279896A2C}">
      <dsp:nvSpPr>
        <dsp:cNvPr id="0" name=""/>
        <dsp:cNvSpPr/>
      </dsp:nvSpPr>
      <dsp:spPr>
        <a:xfrm>
          <a:off x="3184057" y="1392150"/>
          <a:ext cx="2268904" cy="13613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t>Arithmetic Filler Task</a:t>
          </a:r>
        </a:p>
      </dsp:txBody>
      <dsp:txXfrm>
        <a:off x="3223929" y="1432022"/>
        <a:ext cx="2189160" cy="1281598"/>
      </dsp:txXfrm>
    </dsp:sp>
    <dsp:sp modelId="{FC7CD236-3585-4AD2-9CC8-EF1FC6023817}">
      <dsp:nvSpPr>
        <dsp:cNvPr id="0" name=""/>
        <dsp:cNvSpPr/>
      </dsp:nvSpPr>
      <dsp:spPr>
        <a:xfrm>
          <a:off x="5679852" y="1791477"/>
          <a:ext cx="481007" cy="56268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679852" y="1904015"/>
        <a:ext cx="336705" cy="337612"/>
      </dsp:txXfrm>
    </dsp:sp>
    <dsp:sp modelId="{CC0444EB-7C5C-4395-852D-4E2A5CC837D8}">
      <dsp:nvSpPr>
        <dsp:cNvPr id="0" name=""/>
        <dsp:cNvSpPr/>
      </dsp:nvSpPr>
      <dsp:spPr>
        <a:xfrm>
          <a:off x="6360524" y="1392150"/>
          <a:ext cx="2268904" cy="13613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t>Recall</a:t>
          </a:r>
        </a:p>
      </dsp:txBody>
      <dsp:txXfrm>
        <a:off x="6400396" y="1432022"/>
        <a:ext cx="2189160" cy="12815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48DF4-F572-445E-846F-C62105D6F0D2}">
      <dsp:nvSpPr>
        <dsp:cNvPr id="0" name=""/>
        <dsp:cNvSpPr/>
      </dsp:nvSpPr>
      <dsp:spPr>
        <a:xfrm>
          <a:off x="7591" y="1392150"/>
          <a:ext cx="2268904" cy="13613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t>Study</a:t>
          </a:r>
        </a:p>
      </dsp:txBody>
      <dsp:txXfrm>
        <a:off x="47463" y="1432022"/>
        <a:ext cx="2189160" cy="1281598"/>
      </dsp:txXfrm>
    </dsp:sp>
    <dsp:sp modelId="{ED072CF8-EDA6-4D43-B06C-F763F1784C6B}">
      <dsp:nvSpPr>
        <dsp:cNvPr id="0" name=""/>
        <dsp:cNvSpPr/>
      </dsp:nvSpPr>
      <dsp:spPr>
        <a:xfrm>
          <a:off x="2503386" y="1791477"/>
          <a:ext cx="481007" cy="56268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2503386" y="1904015"/>
        <a:ext cx="336705" cy="337612"/>
      </dsp:txXfrm>
    </dsp:sp>
    <dsp:sp modelId="{ADD1959A-890D-4590-BDCA-C34279896A2C}">
      <dsp:nvSpPr>
        <dsp:cNvPr id="0" name=""/>
        <dsp:cNvSpPr/>
      </dsp:nvSpPr>
      <dsp:spPr>
        <a:xfrm>
          <a:off x="3184057" y="1392150"/>
          <a:ext cx="2268904" cy="13613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t>Arithmetic Filler Task</a:t>
          </a:r>
        </a:p>
      </dsp:txBody>
      <dsp:txXfrm>
        <a:off x="3223929" y="1432022"/>
        <a:ext cx="2189160" cy="1281598"/>
      </dsp:txXfrm>
    </dsp:sp>
    <dsp:sp modelId="{FC7CD236-3585-4AD2-9CC8-EF1FC6023817}">
      <dsp:nvSpPr>
        <dsp:cNvPr id="0" name=""/>
        <dsp:cNvSpPr/>
      </dsp:nvSpPr>
      <dsp:spPr>
        <a:xfrm>
          <a:off x="5679852" y="1791477"/>
          <a:ext cx="481007" cy="56268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679852" y="1904015"/>
        <a:ext cx="336705" cy="337612"/>
      </dsp:txXfrm>
    </dsp:sp>
    <dsp:sp modelId="{CC0444EB-7C5C-4395-852D-4E2A5CC837D8}">
      <dsp:nvSpPr>
        <dsp:cNvPr id="0" name=""/>
        <dsp:cNvSpPr/>
      </dsp:nvSpPr>
      <dsp:spPr>
        <a:xfrm>
          <a:off x="6360524" y="1392150"/>
          <a:ext cx="2268904" cy="13613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t>Recall</a:t>
          </a:r>
        </a:p>
      </dsp:txBody>
      <dsp:txXfrm>
        <a:off x="6400396" y="1432022"/>
        <a:ext cx="2189160" cy="12815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48DF4-F572-445E-846F-C62105D6F0D2}">
      <dsp:nvSpPr>
        <dsp:cNvPr id="0" name=""/>
        <dsp:cNvSpPr/>
      </dsp:nvSpPr>
      <dsp:spPr>
        <a:xfrm>
          <a:off x="7591" y="1392150"/>
          <a:ext cx="2268904" cy="13613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t>Study</a:t>
          </a:r>
        </a:p>
      </dsp:txBody>
      <dsp:txXfrm>
        <a:off x="47463" y="1432022"/>
        <a:ext cx="2189160" cy="1281598"/>
      </dsp:txXfrm>
    </dsp:sp>
    <dsp:sp modelId="{ED072CF8-EDA6-4D43-B06C-F763F1784C6B}">
      <dsp:nvSpPr>
        <dsp:cNvPr id="0" name=""/>
        <dsp:cNvSpPr/>
      </dsp:nvSpPr>
      <dsp:spPr>
        <a:xfrm>
          <a:off x="2503386" y="1791477"/>
          <a:ext cx="481007" cy="56268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2503386" y="1904015"/>
        <a:ext cx="336705" cy="337612"/>
      </dsp:txXfrm>
    </dsp:sp>
    <dsp:sp modelId="{ADD1959A-890D-4590-BDCA-C34279896A2C}">
      <dsp:nvSpPr>
        <dsp:cNvPr id="0" name=""/>
        <dsp:cNvSpPr/>
      </dsp:nvSpPr>
      <dsp:spPr>
        <a:xfrm>
          <a:off x="3184057" y="1392150"/>
          <a:ext cx="2268904" cy="13613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t>Arithmetic Filler Task</a:t>
          </a:r>
        </a:p>
      </dsp:txBody>
      <dsp:txXfrm>
        <a:off x="3223929" y="1432022"/>
        <a:ext cx="2189160" cy="1281598"/>
      </dsp:txXfrm>
    </dsp:sp>
    <dsp:sp modelId="{FC7CD236-3585-4AD2-9CC8-EF1FC6023817}">
      <dsp:nvSpPr>
        <dsp:cNvPr id="0" name=""/>
        <dsp:cNvSpPr/>
      </dsp:nvSpPr>
      <dsp:spPr>
        <a:xfrm>
          <a:off x="5679852" y="1791477"/>
          <a:ext cx="481007" cy="56268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679852" y="1904015"/>
        <a:ext cx="336705" cy="337612"/>
      </dsp:txXfrm>
    </dsp:sp>
    <dsp:sp modelId="{CC0444EB-7C5C-4395-852D-4E2A5CC837D8}">
      <dsp:nvSpPr>
        <dsp:cNvPr id="0" name=""/>
        <dsp:cNvSpPr/>
      </dsp:nvSpPr>
      <dsp:spPr>
        <a:xfrm>
          <a:off x="6360524" y="1392150"/>
          <a:ext cx="2268904" cy="13613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t>Recall</a:t>
          </a:r>
        </a:p>
      </dsp:txBody>
      <dsp:txXfrm>
        <a:off x="6400396" y="1432022"/>
        <a:ext cx="2189160" cy="128159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0.66089</cdr:x>
      <cdr:y>0</cdr:y>
    </cdr:from>
    <cdr:to>
      <cdr:x>0.66089</cdr:x>
      <cdr:y>0.12862</cdr:y>
    </cdr:to>
    <cdr:cxnSp macro="">
      <cdr:nvCxnSpPr>
        <cdr:cNvPr id="2" name="Straight Arrow Connector 1">
          <a:extLst xmlns:a="http://schemas.openxmlformats.org/drawingml/2006/main">
            <a:ext uri="{FF2B5EF4-FFF2-40B4-BE49-F238E27FC236}">
              <a16:creationId xmlns:a16="http://schemas.microsoft.com/office/drawing/2014/main" id="{10AA59D9-0146-412A-8A7E-BE7FA262B60B}"/>
            </a:ext>
          </a:extLst>
        </cdr:cNvPr>
        <cdr:cNvCxnSpPr>
          <a:cxnSpLocks xmlns:a="http://schemas.openxmlformats.org/drawingml/2006/main"/>
        </cdr:cNvCxnSpPr>
      </cdr:nvCxnSpPr>
      <cdr:spPr>
        <a:xfrm xmlns:a="http://schemas.openxmlformats.org/drawingml/2006/main">
          <a:off x="5816600" y="-1436914"/>
          <a:ext cx="0" cy="653143"/>
        </a:xfrm>
        <a:prstGeom xmlns:a="http://schemas.openxmlformats.org/drawingml/2006/main" prst="straightConnector1">
          <a:avLst/>
        </a:prstGeom>
        <a:ln xmlns:a="http://schemas.openxmlformats.org/drawingml/2006/main" w="76200">
          <a:solidFill>
            <a:srgbClr val="C00000"/>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0.74974</cdr:x>
      <cdr:y>0.39228</cdr:y>
    </cdr:from>
    <cdr:to>
      <cdr:x>0.74974</cdr:x>
      <cdr:y>0.5209</cdr:y>
    </cdr:to>
    <cdr:cxnSp macro="">
      <cdr:nvCxnSpPr>
        <cdr:cNvPr id="3" name="Straight Arrow Connector 2">
          <a:extLst xmlns:a="http://schemas.openxmlformats.org/drawingml/2006/main">
            <a:ext uri="{FF2B5EF4-FFF2-40B4-BE49-F238E27FC236}">
              <a16:creationId xmlns:a16="http://schemas.microsoft.com/office/drawing/2014/main" id="{58EF1859-39AE-4F2D-A0A5-4A8880773A52}"/>
            </a:ext>
          </a:extLst>
        </cdr:cNvPr>
        <cdr:cNvCxnSpPr>
          <a:cxnSpLocks xmlns:a="http://schemas.openxmlformats.org/drawingml/2006/main"/>
        </cdr:cNvCxnSpPr>
      </cdr:nvCxnSpPr>
      <cdr:spPr>
        <a:xfrm xmlns:a="http://schemas.openxmlformats.org/drawingml/2006/main">
          <a:off x="6598557" y="1992086"/>
          <a:ext cx="0" cy="653143"/>
        </a:xfrm>
        <a:prstGeom xmlns:a="http://schemas.openxmlformats.org/drawingml/2006/main" prst="straightConnector1">
          <a:avLst/>
        </a:prstGeom>
        <a:ln xmlns:a="http://schemas.openxmlformats.org/drawingml/2006/main" w="76200">
          <a:solidFill>
            <a:srgbClr val="C00000"/>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0.42898</cdr:x>
      <cdr:y>0.39228</cdr:y>
    </cdr:from>
    <cdr:to>
      <cdr:x>0.42898</cdr:x>
      <cdr:y>0.5209</cdr:y>
    </cdr:to>
    <cdr:cxnSp macro="">
      <cdr:nvCxnSpPr>
        <cdr:cNvPr id="4" name="Straight Arrow Connector 3">
          <a:extLst xmlns:a="http://schemas.openxmlformats.org/drawingml/2006/main">
            <a:ext uri="{FF2B5EF4-FFF2-40B4-BE49-F238E27FC236}">
              <a16:creationId xmlns:a16="http://schemas.microsoft.com/office/drawing/2014/main" id="{10AA59D9-0146-412A-8A7E-BE7FA262B60B}"/>
            </a:ext>
          </a:extLst>
        </cdr:cNvPr>
        <cdr:cNvCxnSpPr>
          <a:cxnSpLocks xmlns:a="http://schemas.openxmlformats.org/drawingml/2006/main"/>
        </cdr:cNvCxnSpPr>
      </cdr:nvCxnSpPr>
      <cdr:spPr>
        <a:xfrm xmlns:a="http://schemas.openxmlformats.org/drawingml/2006/main">
          <a:off x="3775528" y="1992086"/>
          <a:ext cx="0" cy="653143"/>
        </a:xfrm>
        <a:prstGeom xmlns:a="http://schemas.openxmlformats.org/drawingml/2006/main" prst="straightConnector1">
          <a:avLst/>
        </a:prstGeom>
        <a:ln xmlns:a="http://schemas.openxmlformats.org/drawingml/2006/main" w="76200">
          <a:solidFill>
            <a:srgbClr val="C00000"/>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D9C6E-8558-4E45-9FD2-E40A6C3A1B50}" type="datetimeFigureOut">
              <a:rPr lang="en-US" smtClean="0"/>
              <a:t>2/12/2021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8894ED-2154-4FF6-9548-4D9D74B3FA49}" type="slidenum">
              <a:rPr lang="en-US" smtClean="0"/>
              <a:t>‹#›</a:t>
            </a:fld>
            <a:endParaRPr lang="en-US"/>
          </a:p>
        </p:txBody>
      </p:sp>
    </p:spTree>
    <p:extLst>
      <p:ext uri="{BB962C8B-B14F-4D97-AF65-F5344CB8AC3E}">
        <p14:creationId xmlns:p14="http://schemas.microsoft.com/office/powerpoint/2010/main" val="2008927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Acknowledge Trevor here!</a:t>
            </a:r>
          </a:p>
        </p:txBody>
      </p:sp>
      <p:sp>
        <p:nvSpPr>
          <p:cNvPr id="4" name="Slide Number Placeholder 3"/>
          <p:cNvSpPr>
            <a:spLocks noGrp="1"/>
          </p:cNvSpPr>
          <p:nvPr>
            <p:ph type="sldNum" sz="quarter" idx="10"/>
          </p:nvPr>
        </p:nvSpPr>
        <p:spPr/>
        <p:txBody>
          <a:bodyPr/>
          <a:lstStyle/>
          <a:p>
            <a:fld id="{138894ED-2154-4FF6-9548-4D9D74B3FA49}" type="slidenum">
              <a:rPr lang="en-US" smtClean="0"/>
              <a:t>1</a:t>
            </a:fld>
            <a:endParaRPr lang="en-US"/>
          </a:p>
        </p:txBody>
      </p:sp>
    </p:spTree>
    <p:extLst>
      <p:ext uri="{BB962C8B-B14F-4D97-AF65-F5344CB8AC3E}">
        <p14:creationId xmlns:p14="http://schemas.microsoft.com/office/powerpoint/2010/main" val="2219540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a:p>
            <a:r>
              <a:rPr lang="en-US" dirty="0"/>
              <a:t>Participants studied all unrelated items and took a free recall test</a:t>
            </a:r>
          </a:p>
        </p:txBody>
      </p:sp>
      <p:sp>
        <p:nvSpPr>
          <p:cNvPr id="4" name="Slide Number Placeholder 3"/>
          <p:cNvSpPr>
            <a:spLocks noGrp="1"/>
          </p:cNvSpPr>
          <p:nvPr>
            <p:ph type="sldNum" sz="quarter" idx="5"/>
          </p:nvPr>
        </p:nvSpPr>
        <p:spPr/>
        <p:txBody>
          <a:bodyPr/>
          <a:lstStyle/>
          <a:p>
            <a:fld id="{138894ED-2154-4FF6-9548-4D9D74B3FA49}" type="slidenum">
              <a:rPr lang="en-US" smtClean="0"/>
              <a:t>10</a:t>
            </a:fld>
            <a:endParaRPr lang="en-US"/>
          </a:p>
        </p:txBody>
      </p:sp>
    </p:spTree>
    <p:extLst>
      <p:ext uri="{BB962C8B-B14F-4D97-AF65-F5344CB8AC3E}">
        <p14:creationId xmlns:p14="http://schemas.microsoft.com/office/powerpoint/2010/main" val="1807157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11</a:t>
            </a:fld>
            <a:endParaRPr lang="en-US"/>
          </a:p>
        </p:txBody>
      </p:sp>
    </p:spTree>
    <p:extLst>
      <p:ext uri="{BB962C8B-B14F-4D97-AF65-F5344CB8AC3E}">
        <p14:creationId xmlns:p14="http://schemas.microsoft.com/office/powerpoint/2010/main" val="1419640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JOLs increase for large font relative to small</a:t>
            </a:r>
          </a:p>
        </p:txBody>
      </p:sp>
      <p:sp>
        <p:nvSpPr>
          <p:cNvPr id="4" name="Slide Number Placeholder 3"/>
          <p:cNvSpPr>
            <a:spLocks noGrp="1"/>
          </p:cNvSpPr>
          <p:nvPr>
            <p:ph type="sldNum" sz="quarter" idx="5"/>
          </p:nvPr>
        </p:nvSpPr>
        <p:spPr/>
        <p:txBody>
          <a:bodyPr/>
          <a:lstStyle/>
          <a:p>
            <a:fld id="{138894ED-2154-4FF6-9548-4D9D74B3FA49}" type="slidenum">
              <a:rPr lang="en-US" smtClean="0"/>
              <a:t>12</a:t>
            </a:fld>
            <a:endParaRPr lang="en-US"/>
          </a:p>
        </p:txBody>
      </p:sp>
    </p:spTree>
    <p:extLst>
      <p:ext uri="{BB962C8B-B14F-4D97-AF65-F5344CB8AC3E}">
        <p14:creationId xmlns:p14="http://schemas.microsoft.com/office/powerpoint/2010/main" val="3838300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But recall stays the same. Notice that recall is much lower than JOLs. This is because Castel et al used unrelated word pairs, which participants tend to judge high but are bad at recalling</a:t>
            </a:r>
          </a:p>
        </p:txBody>
      </p:sp>
      <p:sp>
        <p:nvSpPr>
          <p:cNvPr id="4" name="Slide Number Placeholder 3"/>
          <p:cNvSpPr>
            <a:spLocks noGrp="1"/>
          </p:cNvSpPr>
          <p:nvPr>
            <p:ph type="sldNum" sz="quarter" idx="5"/>
          </p:nvPr>
        </p:nvSpPr>
        <p:spPr/>
        <p:txBody>
          <a:bodyPr/>
          <a:lstStyle/>
          <a:p>
            <a:fld id="{138894ED-2154-4FF6-9548-4D9D74B3FA49}" type="slidenum">
              <a:rPr lang="en-US" smtClean="0"/>
              <a:t>13</a:t>
            </a:fld>
            <a:endParaRPr lang="en-US"/>
          </a:p>
        </p:txBody>
      </p:sp>
    </p:spTree>
    <p:extLst>
      <p:ext uri="{BB962C8B-B14F-4D97-AF65-F5344CB8AC3E}">
        <p14:creationId xmlns:p14="http://schemas.microsoft.com/office/powerpoint/2010/main" val="2286246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Fluency: JOLs are inflated because stim is easier to encode</a:t>
            </a:r>
          </a:p>
          <a:p>
            <a:r>
              <a:rPr lang="en-US" dirty="0"/>
              <a:t>Beliefs: JOLs are inflated because participants believe large words are easier to recall at test.</a:t>
            </a:r>
          </a:p>
        </p:txBody>
      </p:sp>
      <p:sp>
        <p:nvSpPr>
          <p:cNvPr id="4" name="Slide Number Placeholder 3"/>
          <p:cNvSpPr>
            <a:spLocks noGrp="1"/>
          </p:cNvSpPr>
          <p:nvPr>
            <p:ph type="sldNum" sz="quarter" idx="5"/>
          </p:nvPr>
        </p:nvSpPr>
        <p:spPr/>
        <p:txBody>
          <a:bodyPr/>
          <a:lstStyle/>
          <a:p>
            <a:fld id="{138894ED-2154-4FF6-9548-4D9D74B3FA49}" type="slidenum">
              <a:rPr lang="en-US" smtClean="0"/>
              <a:t>14</a:t>
            </a:fld>
            <a:endParaRPr lang="en-US"/>
          </a:p>
        </p:txBody>
      </p:sp>
    </p:spTree>
    <p:extLst>
      <p:ext uri="{BB962C8B-B14F-4D97-AF65-F5344CB8AC3E}">
        <p14:creationId xmlns:p14="http://schemas.microsoft.com/office/powerpoint/2010/main" val="3237996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mention what SF is</a:t>
            </a:r>
          </a:p>
        </p:txBody>
      </p:sp>
      <p:sp>
        <p:nvSpPr>
          <p:cNvPr id="4" name="Slide Number Placeholder 3"/>
          <p:cNvSpPr>
            <a:spLocks noGrp="1"/>
          </p:cNvSpPr>
          <p:nvPr>
            <p:ph type="sldNum" sz="quarter" idx="5"/>
          </p:nvPr>
        </p:nvSpPr>
        <p:spPr/>
        <p:txBody>
          <a:bodyPr/>
          <a:lstStyle/>
          <a:p>
            <a:fld id="{138894ED-2154-4FF6-9548-4D9D74B3FA49}" type="slidenum">
              <a:rPr lang="en-US" smtClean="0"/>
              <a:t>16</a:t>
            </a:fld>
            <a:endParaRPr lang="en-US"/>
          </a:p>
        </p:txBody>
      </p:sp>
    </p:spTree>
    <p:extLst>
      <p:ext uri="{BB962C8B-B14F-4D97-AF65-F5344CB8AC3E}">
        <p14:creationId xmlns:p14="http://schemas.microsoft.com/office/powerpoint/2010/main" val="2419890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Selected highlighting because its typically done to denote important information (e.g., highlighting while studying)</a:t>
            </a:r>
          </a:p>
        </p:txBody>
      </p:sp>
      <p:sp>
        <p:nvSpPr>
          <p:cNvPr id="4" name="Slide Number Placeholder 3"/>
          <p:cNvSpPr>
            <a:spLocks noGrp="1"/>
          </p:cNvSpPr>
          <p:nvPr>
            <p:ph type="sldNum" sz="quarter" idx="5"/>
          </p:nvPr>
        </p:nvSpPr>
        <p:spPr/>
        <p:txBody>
          <a:bodyPr/>
          <a:lstStyle/>
          <a:p>
            <a:fld id="{138894ED-2154-4FF6-9548-4D9D74B3FA49}" type="slidenum">
              <a:rPr lang="en-US" smtClean="0"/>
              <a:t>17</a:t>
            </a:fld>
            <a:endParaRPr lang="en-US"/>
          </a:p>
        </p:txBody>
      </p:sp>
    </p:spTree>
    <p:extLst>
      <p:ext uri="{BB962C8B-B14F-4D97-AF65-F5344CB8AC3E}">
        <p14:creationId xmlns:p14="http://schemas.microsoft.com/office/powerpoint/2010/main" val="1015067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predictions are based on Rhodes &amp; Castel, 2008.  (Font-size by measure interaction)</a:t>
            </a:r>
          </a:p>
        </p:txBody>
      </p:sp>
      <p:sp>
        <p:nvSpPr>
          <p:cNvPr id="4" name="Slide Number Placeholder 3"/>
          <p:cNvSpPr>
            <a:spLocks noGrp="1"/>
          </p:cNvSpPr>
          <p:nvPr>
            <p:ph type="sldNum" sz="quarter" idx="5"/>
          </p:nvPr>
        </p:nvSpPr>
        <p:spPr/>
        <p:txBody>
          <a:bodyPr/>
          <a:lstStyle/>
          <a:p>
            <a:fld id="{138894ED-2154-4FF6-9548-4D9D74B3FA49}" type="slidenum">
              <a:rPr lang="en-US" smtClean="0"/>
              <a:t>18</a:t>
            </a:fld>
            <a:endParaRPr lang="en-US"/>
          </a:p>
        </p:txBody>
      </p:sp>
    </p:spTree>
    <p:extLst>
      <p:ext uri="{BB962C8B-B14F-4D97-AF65-F5344CB8AC3E}">
        <p14:creationId xmlns:p14="http://schemas.microsoft.com/office/powerpoint/2010/main" val="2724307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Participants completed the study online</a:t>
            </a:r>
          </a:p>
          <a:p>
            <a:r>
              <a:rPr lang="en-US" dirty="0"/>
              <a:t>Pairs split into two study lists, 20 of each pair type plus 10 buffers</a:t>
            </a:r>
          </a:p>
          <a:p>
            <a:r>
              <a:rPr lang="en-US" dirty="0"/>
              <a:t>Pairs controlled for concreteness, length, and frequency. Lists were matched on Forward and backward associative strengths.</a:t>
            </a:r>
          </a:p>
          <a:p>
            <a:r>
              <a:rPr lang="en-US" dirty="0"/>
              <a:t>Four counterbalances that swapped block order and flipped pairs within lists (forward pairs in version 1 would be backward in version 2)</a:t>
            </a:r>
          </a:p>
        </p:txBody>
      </p:sp>
      <p:sp>
        <p:nvSpPr>
          <p:cNvPr id="4" name="Slide Number Placeholder 3"/>
          <p:cNvSpPr>
            <a:spLocks noGrp="1"/>
          </p:cNvSpPr>
          <p:nvPr>
            <p:ph type="sldNum" sz="quarter" idx="5"/>
          </p:nvPr>
        </p:nvSpPr>
        <p:spPr/>
        <p:txBody>
          <a:bodyPr/>
          <a:lstStyle/>
          <a:p>
            <a:fld id="{138894ED-2154-4FF6-9548-4D9D74B3FA49}" type="slidenum">
              <a:rPr lang="en-US" smtClean="0"/>
              <a:t>19</a:t>
            </a:fld>
            <a:endParaRPr lang="en-US"/>
          </a:p>
        </p:txBody>
      </p:sp>
    </p:spTree>
    <p:extLst>
      <p:ext uri="{BB962C8B-B14F-4D97-AF65-F5344CB8AC3E}">
        <p14:creationId xmlns:p14="http://schemas.microsoft.com/office/powerpoint/2010/main" val="220045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Font-size group: Mixed list where half of the pairs were presented in 54 </a:t>
            </a:r>
            <a:r>
              <a:rPr lang="en-US" dirty="0" err="1"/>
              <a:t>pt</a:t>
            </a:r>
            <a:r>
              <a:rPr lang="en-US" dirty="0"/>
              <a:t> font, other half in 12 </a:t>
            </a:r>
            <a:r>
              <a:rPr lang="en-US" dirty="0" err="1"/>
              <a:t>pt</a:t>
            </a:r>
            <a:r>
              <a:rPr lang="en-US" dirty="0"/>
              <a:t> font</a:t>
            </a:r>
          </a:p>
          <a:p>
            <a:r>
              <a:rPr lang="en-US" dirty="0"/>
              <a:t>Highlight: half of the pairs were highlighted in yellow, other half were not. All pairs presented in 32 point font</a:t>
            </a:r>
          </a:p>
          <a:p>
            <a:r>
              <a:rPr lang="en-US" dirty="0"/>
              <a:t>Control: All pairs presented in 32 point font. No highlights</a:t>
            </a:r>
          </a:p>
          <a:p>
            <a:r>
              <a:rPr lang="en-US" dirty="0"/>
              <a:t>All participants studied each of the four pair types</a:t>
            </a:r>
          </a:p>
        </p:txBody>
      </p:sp>
      <p:sp>
        <p:nvSpPr>
          <p:cNvPr id="4" name="Slide Number Placeholder 3"/>
          <p:cNvSpPr>
            <a:spLocks noGrp="1"/>
          </p:cNvSpPr>
          <p:nvPr>
            <p:ph type="sldNum" sz="quarter" idx="5"/>
          </p:nvPr>
        </p:nvSpPr>
        <p:spPr/>
        <p:txBody>
          <a:bodyPr/>
          <a:lstStyle/>
          <a:p>
            <a:fld id="{138894ED-2154-4FF6-9548-4D9D74B3FA49}" type="slidenum">
              <a:rPr lang="en-US" smtClean="0"/>
              <a:t>20</a:t>
            </a:fld>
            <a:endParaRPr lang="en-US"/>
          </a:p>
        </p:txBody>
      </p:sp>
    </p:spTree>
    <p:extLst>
      <p:ext uri="{BB962C8B-B14F-4D97-AF65-F5344CB8AC3E}">
        <p14:creationId xmlns:p14="http://schemas.microsoft.com/office/powerpoint/2010/main" val="1117332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2</a:t>
            </a:fld>
            <a:endParaRPr lang="en-US"/>
          </a:p>
        </p:txBody>
      </p:sp>
    </p:spTree>
    <p:extLst>
      <p:ext uri="{BB962C8B-B14F-4D97-AF65-F5344CB8AC3E}">
        <p14:creationId xmlns:p14="http://schemas.microsoft.com/office/powerpoint/2010/main" val="3505910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was conducted online w/ Collector. Participants completed two study/test blocks.</a:t>
            </a:r>
          </a:p>
        </p:txBody>
      </p:sp>
      <p:sp>
        <p:nvSpPr>
          <p:cNvPr id="4" name="Slide Number Placeholder 3"/>
          <p:cNvSpPr>
            <a:spLocks noGrp="1"/>
          </p:cNvSpPr>
          <p:nvPr>
            <p:ph type="sldNum" sz="quarter" idx="5"/>
          </p:nvPr>
        </p:nvSpPr>
        <p:spPr/>
        <p:txBody>
          <a:bodyPr/>
          <a:lstStyle/>
          <a:p>
            <a:fld id="{138894ED-2154-4FF6-9548-4D9D74B3FA49}" type="slidenum">
              <a:rPr lang="en-US" smtClean="0"/>
              <a:t>21</a:t>
            </a:fld>
            <a:endParaRPr lang="en-US"/>
          </a:p>
        </p:txBody>
      </p:sp>
    </p:spTree>
    <p:extLst>
      <p:ext uri="{BB962C8B-B14F-4D97-AF65-F5344CB8AC3E}">
        <p14:creationId xmlns:p14="http://schemas.microsoft.com/office/powerpoint/2010/main" val="2412806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tested font-size effect</a:t>
            </a:r>
          </a:p>
          <a:p>
            <a:r>
              <a:rPr lang="en-US" dirty="0"/>
              <a:t>Then compared Small and large font to control separately</a:t>
            </a:r>
          </a:p>
        </p:txBody>
      </p:sp>
      <p:sp>
        <p:nvSpPr>
          <p:cNvPr id="4" name="Slide Number Placeholder 3"/>
          <p:cNvSpPr>
            <a:spLocks noGrp="1"/>
          </p:cNvSpPr>
          <p:nvPr>
            <p:ph type="sldNum" sz="quarter" idx="5"/>
          </p:nvPr>
        </p:nvSpPr>
        <p:spPr/>
        <p:txBody>
          <a:bodyPr/>
          <a:lstStyle/>
          <a:p>
            <a:fld id="{138894ED-2154-4FF6-9548-4D9D74B3FA49}" type="slidenum">
              <a:rPr lang="en-US" smtClean="0"/>
              <a:t>22</a:t>
            </a:fld>
            <a:endParaRPr lang="en-US"/>
          </a:p>
        </p:txBody>
      </p:sp>
    </p:spTree>
    <p:extLst>
      <p:ext uri="{BB962C8B-B14F-4D97-AF65-F5344CB8AC3E}">
        <p14:creationId xmlns:p14="http://schemas.microsoft.com/office/powerpoint/2010/main" val="2819332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Looking at Small and Large:</a:t>
            </a:r>
          </a:p>
          <a:p>
            <a:r>
              <a:rPr lang="en-US" sz="1200" dirty="0">
                <a:solidFill>
                  <a:schemeClr val="tx1"/>
                </a:solidFill>
              </a:rPr>
              <a:t>Main Effect of Measure</a:t>
            </a:r>
          </a:p>
          <a:p>
            <a:r>
              <a:rPr lang="en-US" sz="1200" dirty="0">
                <a:solidFill>
                  <a:schemeClr val="tx1"/>
                </a:solidFill>
              </a:rPr>
              <a:t>Main Effect of Pair Type</a:t>
            </a:r>
          </a:p>
          <a:p>
            <a:r>
              <a:rPr lang="en-US" sz="1200" dirty="0">
                <a:solidFill>
                  <a:schemeClr val="tx1"/>
                </a:solidFill>
              </a:rPr>
              <a:t>Main Effect of Font-Size</a:t>
            </a:r>
          </a:p>
          <a:p>
            <a:r>
              <a:rPr lang="en-US" sz="1200" dirty="0">
                <a:solidFill>
                  <a:schemeClr val="tx1"/>
                </a:solidFill>
              </a:rPr>
              <a:t>No Interactions with Font-Size</a:t>
            </a:r>
          </a:p>
        </p:txBody>
      </p:sp>
      <p:sp>
        <p:nvSpPr>
          <p:cNvPr id="4" name="Slide Number Placeholder 3"/>
          <p:cNvSpPr>
            <a:spLocks noGrp="1"/>
          </p:cNvSpPr>
          <p:nvPr>
            <p:ph type="sldNum" sz="quarter" idx="5"/>
          </p:nvPr>
        </p:nvSpPr>
        <p:spPr/>
        <p:txBody>
          <a:bodyPr/>
          <a:lstStyle/>
          <a:p>
            <a:fld id="{138894ED-2154-4FF6-9548-4D9D74B3FA49}" type="slidenum">
              <a:rPr lang="en-US" smtClean="0"/>
              <a:t>23</a:t>
            </a:fld>
            <a:endParaRPr lang="en-US"/>
          </a:p>
        </p:txBody>
      </p:sp>
    </p:spTree>
    <p:extLst>
      <p:ext uri="{BB962C8B-B14F-4D97-AF65-F5344CB8AC3E}">
        <p14:creationId xmlns:p14="http://schemas.microsoft.com/office/powerpoint/2010/main" val="1979039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JOLs/Recall small font did not significantly differ from control</a:t>
            </a:r>
          </a:p>
          <a:p>
            <a:r>
              <a:rPr lang="en-US" dirty="0"/>
              <a:t>**Font-size effect failed to replicate as both JOLs and Recall increased equivalently for large font items</a:t>
            </a:r>
          </a:p>
          <a:p>
            <a:r>
              <a:rPr lang="en-US" dirty="0"/>
              <a:t>Rather than only boosting JOLs as predicted**</a:t>
            </a:r>
          </a:p>
        </p:txBody>
      </p:sp>
      <p:sp>
        <p:nvSpPr>
          <p:cNvPr id="4" name="Slide Number Placeholder 3"/>
          <p:cNvSpPr>
            <a:spLocks noGrp="1"/>
          </p:cNvSpPr>
          <p:nvPr>
            <p:ph type="sldNum" sz="quarter" idx="5"/>
          </p:nvPr>
        </p:nvSpPr>
        <p:spPr/>
        <p:txBody>
          <a:bodyPr/>
          <a:lstStyle/>
          <a:p>
            <a:fld id="{138894ED-2154-4FF6-9548-4D9D74B3FA49}" type="slidenum">
              <a:rPr lang="en-US" smtClean="0"/>
              <a:t>24</a:t>
            </a:fld>
            <a:endParaRPr lang="en-US"/>
          </a:p>
        </p:txBody>
      </p:sp>
    </p:spTree>
    <p:extLst>
      <p:ext uri="{BB962C8B-B14F-4D97-AF65-F5344CB8AC3E}">
        <p14:creationId xmlns:p14="http://schemas.microsoft.com/office/powerpoint/2010/main" val="3838974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JOLs/Recall for large font did not significantly differ from control</a:t>
            </a:r>
          </a:p>
          <a:p>
            <a:r>
              <a:rPr lang="en-US" dirty="0"/>
              <a:t>**Font-size effect failed to replicate as both JOLs and Recall increased equivalently for large font items</a:t>
            </a:r>
          </a:p>
          <a:p>
            <a:r>
              <a:rPr lang="en-US" dirty="0"/>
              <a:t>Rather than only boosting JOLs as predicted**</a:t>
            </a:r>
          </a:p>
        </p:txBody>
      </p:sp>
      <p:sp>
        <p:nvSpPr>
          <p:cNvPr id="4" name="Slide Number Placeholder 3"/>
          <p:cNvSpPr>
            <a:spLocks noGrp="1"/>
          </p:cNvSpPr>
          <p:nvPr>
            <p:ph type="sldNum" sz="quarter" idx="5"/>
          </p:nvPr>
        </p:nvSpPr>
        <p:spPr/>
        <p:txBody>
          <a:bodyPr/>
          <a:lstStyle/>
          <a:p>
            <a:fld id="{138894ED-2154-4FF6-9548-4D9D74B3FA49}" type="slidenum">
              <a:rPr lang="en-US" smtClean="0"/>
              <a:t>25</a:t>
            </a:fld>
            <a:endParaRPr lang="en-US"/>
          </a:p>
        </p:txBody>
      </p:sp>
    </p:spTree>
    <p:extLst>
      <p:ext uri="{BB962C8B-B14F-4D97-AF65-F5344CB8AC3E}">
        <p14:creationId xmlns:p14="http://schemas.microsoft.com/office/powerpoint/2010/main" val="2028430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tested whether JOLs and Recall differed as a function of highlighting</a:t>
            </a:r>
          </a:p>
          <a:p>
            <a:r>
              <a:rPr lang="en-US" dirty="0"/>
              <a:t>Then compared highlight and no highlight separately to the </a:t>
            </a:r>
            <a:r>
              <a:rPr lang="en-US"/>
              <a:t>control group</a:t>
            </a:r>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26</a:t>
            </a:fld>
            <a:endParaRPr lang="en-US"/>
          </a:p>
        </p:txBody>
      </p:sp>
    </p:spTree>
    <p:extLst>
      <p:ext uri="{BB962C8B-B14F-4D97-AF65-F5344CB8AC3E}">
        <p14:creationId xmlns:p14="http://schemas.microsoft.com/office/powerpoint/2010/main" val="272586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First Looking at Highlights and no-highlights</a:t>
            </a:r>
          </a:p>
          <a:p>
            <a:r>
              <a:rPr lang="en-US" sz="1200" dirty="0">
                <a:solidFill>
                  <a:schemeClr val="tx1"/>
                </a:solidFill>
              </a:rPr>
              <a:t>Main Effect of Measure</a:t>
            </a:r>
          </a:p>
          <a:p>
            <a:r>
              <a:rPr lang="en-US" sz="1200" dirty="0">
                <a:solidFill>
                  <a:schemeClr val="tx1"/>
                </a:solidFill>
              </a:rPr>
              <a:t>Main Effect of Pair Type</a:t>
            </a:r>
          </a:p>
          <a:p>
            <a:r>
              <a:rPr lang="en-US" sz="1200" dirty="0">
                <a:solidFill>
                  <a:schemeClr val="tx1"/>
                </a:solidFill>
              </a:rPr>
              <a:t>No Main Effect of Highlighting</a:t>
            </a:r>
          </a:p>
          <a:p>
            <a:r>
              <a:rPr lang="en-US" sz="1200" dirty="0">
                <a:solidFill>
                  <a:schemeClr val="tx1"/>
                </a:solidFill>
              </a:rPr>
              <a:t>No Interactions with Highlighting</a:t>
            </a:r>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27</a:t>
            </a:fld>
            <a:endParaRPr lang="en-US"/>
          </a:p>
        </p:txBody>
      </p:sp>
    </p:spTree>
    <p:extLst>
      <p:ext uri="{BB962C8B-B14F-4D97-AF65-F5344CB8AC3E}">
        <p14:creationId xmlns:p14="http://schemas.microsoft.com/office/powerpoint/2010/main" val="195427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Now comparing non-highlighted to control</a:t>
            </a:r>
          </a:p>
          <a:p>
            <a:r>
              <a:rPr lang="en-US" sz="1200" dirty="0">
                <a:solidFill>
                  <a:schemeClr val="tx1"/>
                </a:solidFill>
              </a:rPr>
              <a:t>JOLs/Recall for not-highlighted pairs did not significantly differ from control</a:t>
            </a:r>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28</a:t>
            </a:fld>
            <a:endParaRPr lang="en-US"/>
          </a:p>
        </p:txBody>
      </p:sp>
    </p:spTree>
    <p:extLst>
      <p:ext uri="{BB962C8B-B14F-4D97-AF65-F5344CB8AC3E}">
        <p14:creationId xmlns:p14="http://schemas.microsoft.com/office/powerpoint/2010/main" val="22340565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Now comparing highlighted pairs to control</a:t>
            </a:r>
          </a:p>
          <a:p>
            <a:r>
              <a:rPr lang="en-US" sz="1200" dirty="0">
                <a:solidFill>
                  <a:schemeClr val="tx1"/>
                </a:solidFill>
              </a:rPr>
              <a:t>JOLs/Recall for highlighted pairs did not significantly differ from control</a:t>
            </a:r>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29</a:t>
            </a:fld>
            <a:endParaRPr lang="en-US"/>
          </a:p>
        </p:txBody>
      </p:sp>
    </p:spTree>
    <p:extLst>
      <p:ext uri="{BB962C8B-B14F-4D97-AF65-F5344CB8AC3E}">
        <p14:creationId xmlns:p14="http://schemas.microsoft.com/office/powerpoint/2010/main" val="2788390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increase to JOLs/Recalls (averaged together) but no interaction between Font-size and measure as predicted by font-size effect</a:t>
            </a:r>
          </a:p>
        </p:txBody>
      </p:sp>
      <p:sp>
        <p:nvSpPr>
          <p:cNvPr id="4" name="Slide Number Placeholder 3"/>
          <p:cNvSpPr>
            <a:spLocks noGrp="1"/>
          </p:cNvSpPr>
          <p:nvPr>
            <p:ph type="sldNum" sz="quarter" idx="5"/>
          </p:nvPr>
        </p:nvSpPr>
        <p:spPr/>
        <p:txBody>
          <a:bodyPr/>
          <a:lstStyle/>
          <a:p>
            <a:fld id="{138894ED-2154-4FF6-9548-4D9D74B3FA49}" type="slidenum">
              <a:rPr lang="en-US" smtClean="0"/>
              <a:t>30</a:t>
            </a:fld>
            <a:endParaRPr lang="en-US"/>
          </a:p>
        </p:txBody>
      </p:sp>
    </p:spTree>
    <p:extLst>
      <p:ext uri="{BB962C8B-B14F-4D97-AF65-F5344CB8AC3E}">
        <p14:creationId xmlns:p14="http://schemas.microsoft.com/office/powerpoint/2010/main" val="837701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Prospective = made at encoding – how likely are you to remember this thing we’re showing you?</a:t>
            </a:r>
          </a:p>
          <a:p>
            <a:r>
              <a:rPr lang="en-US" dirty="0"/>
              <a:t>Retrospective = made at retrieval – how confident are you that your answer is correct?</a:t>
            </a:r>
          </a:p>
        </p:txBody>
      </p:sp>
      <p:sp>
        <p:nvSpPr>
          <p:cNvPr id="4" name="Slide Number Placeholder 3"/>
          <p:cNvSpPr>
            <a:spLocks noGrp="1"/>
          </p:cNvSpPr>
          <p:nvPr>
            <p:ph type="sldNum" sz="quarter" idx="5"/>
          </p:nvPr>
        </p:nvSpPr>
        <p:spPr/>
        <p:txBody>
          <a:bodyPr/>
          <a:lstStyle/>
          <a:p>
            <a:fld id="{138894ED-2154-4FF6-9548-4D9D74B3FA49}" type="slidenum">
              <a:rPr lang="en-US" smtClean="0"/>
              <a:t>3</a:t>
            </a:fld>
            <a:endParaRPr lang="en-US"/>
          </a:p>
        </p:txBody>
      </p:sp>
    </p:spTree>
    <p:extLst>
      <p:ext uri="{BB962C8B-B14F-4D97-AF65-F5344CB8AC3E}">
        <p14:creationId xmlns:p14="http://schemas.microsoft.com/office/powerpoint/2010/main" val="17875509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Ex 2 provides a direct replication</a:t>
            </a:r>
          </a:p>
        </p:txBody>
      </p:sp>
      <p:sp>
        <p:nvSpPr>
          <p:cNvPr id="4" name="Slide Number Placeholder 3"/>
          <p:cNvSpPr>
            <a:spLocks noGrp="1"/>
          </p:cNvSpPr>
          <p:nvPr>
            <p:ph type="sldNum" sz="quarter" idx="5"/>
          </p:nvPr>
        </p:nvSpPr>
        <p:spPr/>
        <p:txBody>
          <a:bodyPr/>
          <a:lstStyle/>
          <a:p>
            <a:fld id="{138894ED-2154-4FF6-9548-4D9D74B3FA49}" type="slidenum">
              <a:rPr lang="en-US" smtClean="0"/>
              <a:t>31</a:t>
            </a:fld>
            <a:endParaRPr lang="en-US"/>
          </a:p>
        </p:txBody>
      </p:sp>
    </p:spTree>
    <p:extLst>
      <p:ext uri="{BB962C8B-B14F-4D97-AF65-F5344CB8AC3E}">
        <p14:creationId xmlns:p14="http://schemas.microsoft.com/office/powerpoint/2010/main" val="10926437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predictions as Ex 1</a:t>
            </a:r>
          </a:p>
        </p:txBody>
      </p:sp>
      <p:sp>
        <p:nvSpPr>
          <p:cNvPr id="4" name="Slide Number Placeholder 3"/>
          <p:cNvSpPr>
            <a:spLocks noGrp="1"/>
          </p:cNvSpPr>
          <p:nvPr>
            <p:ph type="sldNum" sz="quarter" idx="5"/>
          </p:nvPr>
        </p:nvSpPr>
        <p:spPr/>
        <p:txBody>
          <a:bodyPr/>
          <a:lstStyle/>
          <a:p>
            <a:fld id="{138894ED-2154-4FF6-9548-4D9D74B3FA49}" type="slidenum">
              <a:rPr lang="en-US" smtClean="0"/>
              <a:t>32</a:t>
            </a:fld>
            <a:endParaRPr lang="en-US"/>
          </a:p>
        </p:txBody>
      </p:sp>
    </p:spTree>
    <p:extLst>
      <p:ext uri="{BB962C8B-B14F-4D97-AF65-F5344CB8AC3E}">
        <p14:creationId xmlns:p14="http://schemas.microsoft.com/office/powerpoint/2010/main" val="35989878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33</a:t>
            </a:fld>
            <a:endParaRPr lang="en-US"/>
          </a:p>
        </p:txBody>
      </p:sp>
    </p:spTree>
    <p:extLst>
      <p:ext uri="{BB962C8B-B14F-4D97-AF65-F5344CB8AC3E}">
        <p14:creationId xmlns:p14="http://schemas.microsoft.com/office/powerpoint/2010/main" val="15593130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design as EX 1 except this time participants only studied unrelated pairs.</a:t>
            </a:r>
          </a:p>
        </p:txBody>
      </p:sp>
      <p:sp>
        <p:nvSpPr>
          <p:cNvPr id="4" name="Slide Number Placeholder 3"/>
          <p:cNvSpPr>
            <a:spLocks noGrp="1"/>
          </p:cNvSpPr>
          <p:nvPr>
            <p:ph type="sldNum" sz="quarter" idx="5"/>
          </p:nvPr>
        </p:nvSpPr>
        <p:spPr/>
        <p:txBody>
          <a:bodyPr/>
          <a:lstStyle/>
          <a:p>
            <a:fld id="{138894ED-2154-4FF6-9548-4D9D74B3FA49}" type="slidenum">
              <a:rPr lang="en-US" smtClean="0"/>
              <a:t>34</a:t>
            </a:fld>
            <a:endParaRPr lang="en-US"/>
          </a:p>
        </p:txBody>
      </p:sp>
    </p:spTree>
    <p:extLst>
      <p:ext uri="{BB962C8B-B14F-4D97-AF65-F5344CB8AC3E}">
        <p14:creationId xmlns:p14="http://schemas.microsoft.com/office/powerpoint/2010/main" val="23415403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procedure as Ex 1, the only difference was the stimuli used</a:t>
            </a:r>
          </a:p>
          <a:p>
            <a:r>
              <a:rPr lang="en-US" dirty="0"/>
              <a:t>Participants completed two blocks</a:t>
            </a:r>
          </a:p>
        </p:txBody>
      </p:sp>
      <p:sp>
        <p:nvSpPr>
          <p:cNvPr id="4" name="Slide Number Placeholder 3"/>
          <p:cNvSpPr>
            <a:spLocks noGrp="1"/>
          </p:cNvSpPr>
          <p:nvPr>
            <p:ph type="sldNum" sz="quarter" idx="5"/>
          </p:nvPr>
        </p:nvSpPr>
        <p:spPr/>
        <p:txBody>
          <a:bodyPr/>
          <a:lstStyle/>
          <a:p>
            <a:fld id="{138894ED-2154-4FF6-9548-4D9D74B3FA49}" type="slidenum">
              <a:rPr lang="en-US" smtClean="0"/>
              <a:t>35</a:t>
            </a:fld>
            <a:endParaRPr lang="en-US"/>
          </a:p>
        </p:txBody>
      </p:sp>
    </p:spTree>
    <p:extLst>
      <p:ext uri="{BB962C8B-B14F-4D97-AF65-F5344CB8AC3E}">
        <p14:creationId xmlns:p14="http://schemas.microsoft.com/office/powerpoint/2010/main" val="707864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tested font-size effect</a:t>
            </a:r>
          </a:p>
        </p:txBody>
      </p:sp>
      <p:sp>
        <p:nvSpPr>
          <p:cNvPr id="4" name="Slide Number Placeholder 3"/>
          <p:cNvSpPr>
            <a:spLocks noGrp="1"/>
          </p:cNvSpPr>
          <p:nvPr>
            <p:ph type="sldNum" sz="quarter" idx="5"/>
          </p:nvPr>
        </p:nvSpPr>
        <p:spPr/>
        <p:txBody>
          <a:bodyPr/>
          <a:lstStyle/>
          <a:p>
            <a:fld id="{138894ED-2154-4FF6-9548-4D9D74B3FA49}" type="slidenum">
              <a:rPr lang="en-US" smtClean="0"/>
              <a:t>36</a:t>
            </a:fld>
            <a:endParaRPr lang="en-US"/>
          </a:p>
        </p:txBody>
      </p:sp>
    </p:spTree>
    <p:extLst>
      <p:ext uri="{BB962C8B-B14F-4D97-AF65-F5344CB8AC3E}">
        <p14:creationId xmlns:p14="http://schemas.microsoft.com/office/powerpoint/2010/main" val="9329364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No Main Effect of Measure</a:t>
            </a:r>
          </a:p>
          <a:p>
            <a:r>
              <a:rPr lang="en-US" sz="1200" dirty="0">
                <a:solidFill>
                  <a:schemeClr val="tx1"/>
                </a:solidFill>
              </a:rPr>
              <a:t>Effect of Font-Size</a:t>
            </a:r>
          </a:p>
          <a:p>
            <a:r>
              <a:rPr lang="en-US" sz="1200" dirty="0">
                <a:solidFill>
                  <a:schemeClr val="tx1"/>
                </a:solidFill>
              </a:rPr>
              <a:t>No Interaction</a:t>
            </a:r>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37</a:t>
            </a:fld>
            <a:endParaRPr lang="en-US"/>
          </a:p>
        </p:txBody>
      </p:sp>
    </p:spTree>
    <p:extLst>
      <p:ext uri="{BB962C8B-B14F-4D97-AF65-F5344CB8AC3E}">
        <p14:creationId xmlns:p14="http://schemas.microsoft.com/office/powerpoint/2010/main" val="9078513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For Large font:</a:t>
            </a:r>
          </a:p>
          <a:p>
            <a:r>
              <a:rPr lang="en-US" sz="1200" dirty="0">
                <a:solidFill>
                  <a:schemeClr val="tx1"/>
                </a:solidFill>
              </a:rPr>
              <a:t>JOLs/Recall for </a:t>
            </a:r>
            <a:r>
              <a:rPr lang="en-US" sz="1200" dirty="0" err="1">
                <a:solidFill>
                  <a:schemeClr val="tx1"/>
                </a:solidFill>
              </a:rPr>
              <a:t>largepairs</a:t>
            </a:r>
            <a:r>
              <a:rPr lang="en-US" sz="1200" dirty="0">
                <a:solidFill>
                  <a:schemeClr val="tx1"/>
                </a:solidFill>
              </a:rPr>
              <a:t> did not significantly differ from control</a:t>
            </a:r>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38</a:t>
            </a:fld>
            <a:endParaRPr lang="en-US"/>
          </a:p>
        </p:txBody>
      </p:sp>
    </p:spTree>
    <p:extLst>
      <p:ext uri="{BB962C8B-B14F-4D97-AF65-F5344CB8AC3E}">
        <p14:creationId xmlns:p14="http://schemas.microsoft.com/office/powerpoint/2010/main" val="32850101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For Small font:</a:t>
            </a:r>
          </a:p>
          <a:p>
            <a:r>
              <a:rPr lang="en-US" sz="1200" dirty="0">
                <a:solidFill>
                  <a:schemeClr val="tx1"/>
                </a:solidFill>
              </a:rPr>
              <a:t>JOLs/Recall for small pairs did not significantly differ from control</a:t>
            </a:r>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39</a:t>
            </a:fld>
            <a:endParaRPr lang="en-US"/>
          </a:p>
        </p:txBody>
      </p:sp>
    </p:spTree>
    <p:extLst>
      <p:ext uri="{BB962C8B-B14F-4D97-AF65-F5344CB8AC3E}">
        <p14:creationId xmlns:p14="http://schemas.microsoft.com/office/powerpoint/2010/main" val="42477845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40</a:t>
            </a:fld>
            <a:endParaRPr lang="en-US"/>
          </a:p>
        </p:txBody>
      </p:sp>
    </p:spTree>
    <p:extLst>
      <p:ext uri="{BB962C8B-B14F-4D97-AF65-F5344CB8AC3E}">
        <p14:creationId xmlns:p14="http://schemas.microsoft.com/office/powerpoint/2010/main" val="322936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Judgments of learning are one of the most commonly used types of prospective judgments</a:t>
            </a:r>
          </a:p>
          <a:p>
            <a:r>
              <a:rPr lang="en-US" dirty="0"/>
              <a:t>So how likely would you remember mouse if you were just shown cheese?</a:t>
            </a:r>
          </a:p>
        </p:txBody>
      </p:sp>
      <p:sp>
        <p:nvSpPr>
          <p:cNvPr id="4" name="Slide Number Placeholder 3"/>
          <p:cNvSpPr>
            <a:spLocks noGrp="1"/>
          </p:cNvSpPr>
          <p:nvPr>
            <p:ph type="sldNum" sz="quarter" idx="5"/>
          </p:nvPr>
        </p:nvSpPr>
        <p:spPr/>
        <p:txBody>
          <a:bodyPr/>
          <a:lstStyle/>
          <a:p>
            <a:fld id="{138894ED-2154-4FF6-9548-4D9D74B3FA49}" type="slidenum">
              <a:rPr lang="en-US" smtClean="0"/>
              <a:t>4</a:t>
            </a:fld>
            <a:endParaRPr lang="en-US"/>
          </a:p>
        </p:txBody>
      </p:sp>
    </p:spTree>
    <p:extLst>
      <p:ext uri="{BB962C8B-B14F-4D97-AF65-F5344CB8AC3E}">
        <p14:creationId xmlns:p14="http://schemas.microsoft.com/office/powerpoint/2010/main" val="5491015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No Main Effect of Measure</a:t>
            </a:r>
          </a:p>
          <a:p>
            <a:r>
              <a:rPr lang="en-US" sz="1200" dirty="0">
                <a:solidFill>
                  <a:schemeClr val="tx1"/>
                </a:solidFill>
              </a:rPr>
              <a:t>No Main Effect of Highlighting</a:t>
            </a:r>
          </a:p>
          <a:p>
            <a:r>
              <a:rPr lang="en-US" sz="1200" dirty="0">
                <a:solidFill>
                  <a:schemeClr val="tx1"/>
                </a:solidFill>
              </a:rPr>
              <a:t>No Interactions with Highlighting</a:t>
            </a:r>
          </a:p>
          <a:p>
            <a:r>
              <a:rPr lang="en-US" sz="1200" dirty="0">
                <a:solidFill>
                  <a:schemeClr val="tx1"/>
                </a:solidFill>
              </a:rPr>
              <a:t>JOLs/Recall for highlighted and not-highlighted pairs did not significantly differ from control</a:t>
            </a:r>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41</a:t>
            </a:fld>
            <a:endParaRPr lang="en-US"/>
          </a:p>
        </p:txBody>
      </p:sp>
    </p:spTree>
    <p:extLst>
      <p:ext uri="{BB962C8B-B14F-4D97-AF65-F5344CB8AC3E}">
        <p14:creationId xmlns:p14="http://schemas.microsoft.com/office/powerpoint/2010/main" val="33213662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For highlighted pairs</a:t>
            </a:r>
          </a:p>
          <a:p>
            <a:r>
              <a:rPr lang="en-US" sz="1200" dirty="0">
                <a:solidFill>
                  <a:schemeClr val="tx1"/>
                </a:solidFill>
              </a:rPr>
              <a:t>JOLs/Recall for highlighted pairs did not significantly differ from control</a:t>
            </a:r>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42</a:t>
            </a:fld>
            <a:endParaRPr lang="en-US"/>
          </a:p>
        </p:txBody>
      </p:sp>
    </p:spTree>
    <p:extLst>
      <p:ext uri="{BB962C8B-B14F-4D97-AF65-F5344CB8AC3E}">
        <p14:creationId xmlns:p14="http://schemas.microsoft.com/office/powerpoint/2010/main" val="40939714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For non-highlighted pairs</a:t>
            </a:r>
          </a:p>
          <a:p>
            <a:r>
              <a:rPr lang="en-US" sz="1200" dirty="0">
                <a:solidFill>
                  <a:schemeClr val="tx1"/>
                </a:solidFill>
              </a:rPr>
              <a:t>JOLs/Recall not-highlighted pairs did not significantly differ from control</a:t>
            </a:r>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43</a:t>
            </a:fld>
            <a:endParaRPr lang="en-US"/>
          </a:p>
        </p:txBody>
      </p:sp>
    </p:spTree>
    <p:extLst>
      <p:ext uri="{BB962C8B-B14F-4D97-AF65-F5344CB8AC3E}">
        <p14:creationId xmlns:p14="http://schemas.microsoft.com/office/powerpoint/2010/main" val="2764837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when using only unrelated pairs! JOLs and Recall were both increased for large font</a:t>
            </a:r>
          </a:p>
        </p:txBody>
      </p:sp>
      <p:sp>
        <p:nvSpPr>
          <p:cNvPr id="4" name="Slide Number Placeholder 3"/>
          <p:cNvSpPr>
            <a:spLocks noGrp="1"/>
          </p:cNvSpPr>
          <p:nvPr>
            <p:ph type="sldNum" sz="quarter" idx="5"/>
          </p:nvPr>
        </p:nvSpPr>
        <p:spPr/>
        <p:txBody>
          <a:bodyPr/>
          <a:lstStyle/>
          <a:p>
            <a:fld id="{138894ED-2154-4FF6-9548-4D9D74B3FA49}" type="slidenum">
              <a:rPr lang="en-US" smtClean="0"/>
              <a:t>44</a:t>
            </a:fld>
            <a:endParaRPr lang="en-US"/>
          </a:p>
        </p:txBody>
      </p:sp>
    </p:spTree>
    <p:extLst>
      <p:ext uri="{BB962C8B-B14F-4D97-AF65-F5344CB8AC3E}">
        <p14:creationId xmlns:p14="http://schemas.microsoft.com/office/powerpoint/2010/main" val="21382583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45</a:t>
            </a:fld>
            <a:endParaRPr lang="en-US"/>
          </a:p>
        </p:txBody>
      </p:sp>
    </p:spTree>
    <p:extLst>
      <p:ext uri="{BB962C8B-B14F-4D97-AF65-F5344CB8AC3E}">
        <p14:creationId xmlns:p14="http://schemas.microsoft.com/office/powerpoint/2010/main" val="9134025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having to put more effort into encoding should result in better memory. SF should benefit memory because its harder to read.</a:t>
            </a:r>
          </a:p>
        </p:txBody>
      </p:sp>
      <p:sp>
        <p:nvSpPr>
          <p:cNvPr id="4" name="Slide Number Placeholder 3"/>
          <p:cNvSpPr>
            <a:spLocks noGrp="1"/>
          </p:cNvSpPr>
          <p:nvPr>
            <p:ph type="sldNum" sz="quarter" idx="5"/>
          </p:nvPr>
        </p:nvSpPr>
        <p:spPr/>
        <p:txBody>
          <a:bodyPr/>
          <a:lstStyle/>
          <a:p>
            <a:fld id="{138894ED-2154-4FF6-9548-4D9D74B3FA49}" type="slidenum">
              <a:rPr lang="en-US" smtClean="0"/>
              <a:t>46</a:t>
            </a:fld>
            <a:endParaRPr lang="en-US"/>
          </a:p>
        </p:txBody>
      </p:sp>
    </p:spTree>
    <p:extLst>
      <p:ext uri="{BB962C8B-B14F-4D97-AF65-F5344CB8AC3E}">
        <p14:creationId xmlns:p14="http://schemas.microsoft.com/office/powerpoint/2010/main" val="40162798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47</a:t>
            </a:fld>
            <a:endParaRPr lang="en-US"/>
          </a:p>
        </p:txBody>
      </p:sp>
    </p:spTree>
    <p:extLst>
      <p:ext uri="{BB962C8B-B14F-4D97-AF65-F5344CB8AC3E}">
        <p14:creationId xmlns:p14="http://schemas.microsoft.com/office/powerpoint/2010/main" val="20846955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seems to be the case w/ SF</a:t>
            </a:r>
          </a:p>
        </p:txBody>
      </p:sp>
      <p:sp>
        <p:nvSpPr>
          <p:cNvPr id="4" name="Slide Number Placeholder 3"/>
          <p:cNvSpPr>
            <a:spLocks noGrp="1"/>
          </p:cNvSpPr>
          <p:nvPr>
            <p:ph type="sldNum" sz="quarter" idx="5"/>
          </p:nvPr>
        </p:nvSpPr>
        <p:spPr/>
        <p:txBody>
          <a:bodyPr/>
          <a:lstStyle/>
          <a:p>
            <a:fld id="{138894ED-2154-4FF6-9548-4D9D74B3FA49}" type="slidenum">
              <a:rPr lang="en-US" smtClean="0"/>
              <a:t>48</a:t>
            </a:fld>
            <a:endParaRPr lang="en-US"/>
          </a:p>
        </p:txBody>
      </p:sp>
    </p:spTree>
    <p:extLst>
      <p:ext uri="{BB962C8B-B14F-4D97-AF65-F5344CB8AC3E}">
        <p14:creationId xmlns:p14="http://schemas.microsoft.com/office/powerpoint/2010/main" val="19549699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studies showing SF doesn’t benefit memory and aligns w/ predictions from font-size effect.</a:t>
            </a:r>
          </a:p>
        </p:txBody>
      </p:sp>
      <p:sp>
        <p:nvSpPr>
          <p:cNvPr id="4" name="Slide Number Placeholder 3"/>
          <p:cNvSpPr>
            <a:spLocks noGrp="1"/>
          </p:cNvSpPr>
          <p:nvPr>
            <p:ph type="sldNum" sz="quarter" idx="5"/>
          </p:nvPr>
        </p:nvSpPr>
        <p:spPr/>
        <p:txBody>
          <a:bodyPr/>
          <a:lstStyle/>
          <a:p>
            <a:fld id="{138894ED-2154-4FF6-9548-4D9D74B3FA49}" type="slidenum">
              <a:rPr lang="en-US" smtClean="0"/>
              <a:t>49</a:t>
            </a:fld>
            <a:endParaRPr lang="en-US"/>
          </a:p>
        </p:txBody>
      </p:sp>
    </p:spTree>
    <p:extLst>
      <p:ext uri="{BB962C8B-B14F-4D97-AF65-F5344CB8AC3E}">
        <p14:creationId xmlns:p14="http://schemas.microsoft.com/office/powerpoint/2010/main" val="30242131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a:p>
            <a:r>
              <a:rPr lang="en-US" dirty="0"/>
              <a:t>No differences were found as a function of recruitment platform</a:t>
            </a:r>
          </a:p>
          <a:p>
            <a:r>
              <a:rPr lang="en-US" dirty="0"/>
              <a:t>80 Participants in the final dataset.</a:t>
            </a:r>
          </a:p>
          <a:p>
            <a:r>
              <a:rPr lang="en-US" dirty="0"/>
              <a:t>All done online</a:t>
            </a:r>
          </a:p>
        </p:txBody>
      </p:sp>
      <p:sp>
        <p:nvSpPr>
          <p:cNvPr id="4" name="Slide Number Placeholder 3"/>
          <p:cNvSpPr>
            <a:spLocks noGrp="1"/>
          </p:cNvSpPr>
          <p:nvPr>
            <p:ph type="sldNum" sz="quarter" idx="5"/>
          </p:nvPr>
        </p:nvSpPr>
        <p:spPr/>
        <p:txBody>
          <a:bodyPr/>
          <a:lstStyle/>
          <a:p>
            <a:fld id="{138894ED-2154-4FF6-9548-4D9D74B3FA49}" type="slidenum">
              <a:rPr lang="en-US" smtClean="0"/>
              <a:t>50</a:t>
            </a:fld>
            <a:endParaRPr lang="en-US"/>
          </a:p>
        </p:txBody>
      </p:sp>
    </p:spTree>
    <p:extLst>
      <p:ext uri="{BB962C8B-B14F-4D97-AF65-F5344CB8AC3E}">
        <p14:creationId xmlns:p14="http://schemas.microsoft.com/office/powerpoint/2010/main" val="1920671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Overconfidence  = JOLs  overpredict memory, </a:t>
            </a:r>
            <a:r>
              <a:rPr lang="en-US" dirty="0" err="1"/>
              <a:t>underconfidence</a:t>
            </a:r>
            <a:r>
              <a:rPr lang="en-US" dirty="0"/>
              <a:t> = JOLs under predict memory</a:t>
            </a:r>
          </a:p>
        </p:txBody>
      </p:sp>
      <p:sp>
        <p:nvSpPr>
          <p:cNvPr id="4" name="Slide Number Placeholder 3"/>
          <p:cNvSpPr>
            <a:spLocks noGrp="1"/>
          </p:cNvSpPr>
          <p:nvPr>
            <p:ph type="sldNum" sz="quarter" idx="5"/>
          </p:nvPr>
        </p:nvSpPr>
        <p:spPr/>
        <p:txBody>
          <a:bodyPr/>
          <a:lstStyle/>
          <a:p>
            <a:fld id="{138894ED-2154-4FF6-9548-4D9D74B3FA49}" type="slidenum">
              <a:rPr lang="en-US" smtClean="0"/>
              <a:t>5</a:t>
            </a:fld>
            <a:endParaRPr lang="en-US"/>
          </a:p>
        </p:txBody>
      </p:sp>
    </p:spTree>
    <p:extLst>
      <p:ext uri="{BB962C8B-B14F-4D97-AF65-F5344CB8AC3E}">
        <p14:creationId xmlns:p14="http://schemas.microsoft.com/office/powerpoint/2010/main" val="30718084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 group: All pairs presented in standard 32 </a:t>
            </a:r>
            <a:r>
              <a:rPr lang="en-US" dirty="0" err="1"/>
              <a:t>pt</a:t>
            </a:r>
            <a:r>
              <a:rPr lang="en-US" dirty="0"/>
              <a:t> Arial font</a:t>
            </a:r>
          </a:p>
          <a:p>
            <a:r>
              <a:rPr lang="en-US" dirty="0"/>
              <a:t>SF Group: Half of the pairs presented in SF, half presented in 32 </a:t>
            </a:r>
            <a:r>
              <a:rPr lang="en-US" dirty="0" err="1"/>
              <a:t>pt</a:t>
            </a:r>
            <a:r>
              <a:rPr lang="en-US" dirty="0"/>
              <a:t> Arial</a:t>
            </a:r>
          </a:p>
          <a:p>
            <a:r>
              <a:rPr lang="en-US" dirty="0"/>
              <a:t>Sans </a:t>
            </a:r>
            <a:r>
              <a:rPr lang="en-US" dirty="0" err="1"/>
              <a:t>Forgetica</a:t>
            </a:r>
            <a:r>
              <a:rPr lang="en-US" dirty="0"/>
              <a:t> and standard font pairs were matched on size (32 </a:t>
            </a:r>
            <a:r>
              <a:rPr lang="en-US" dirty="0" err="1"/>
              <a:t>pt</a:t>
            </a:r>
            <a:r>
              <a:rPr lang="en-US" dirty="0"/>
              <a:t>). The font type was the only thing that differed.</a:t>
            </a:r>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51</a:t>
            </a:fld>
            <a:endParaRPr lang="en-US"/>
          </a:p>
        </p:txBody>
      </p:sp>
    </p:spTree>
    <p:extLst>
      <p:ext uri="{BB962C8B-B14F-4D97-AF65-F5344CB8AC3E}">
        <p14:creationId xmlns:p14="http://schemas.microsoft.com/office/powerpoint/2010/main" val="42464224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general procedure previous two experiments</a:t>
            </a:r>
          </a:p>
        </p:txBody>
      </p:sp>
      <p:sp>
        <p:nvSpPr>
          <p:cNvPr id="4" name="Slide Number Placeholder 3"/>
          <p:cNvSpPr>
            <a:spLocks noGrp="1"/>
          </p:cNvSpPr>
          <p:nvPr>
            <p:ph type="sldNum" sz="quarter" idx="5"/>
          </p:nvPr>
        </p:nvSpPr>
        <p:spPr/>
        <p:txBody>
          <a:bodyPr/>
          <a:lstStyle/>
          <a:p>
            <a:fld id="{138894ED-2154-4FF6-9548-4D9D74B3FA49}" type="slidenum">
              <a:rPr lang="en-US" smtClean="0"/>
              <a:t>52</a:t>
            </a:fld>
            <a:endParaRPr lang="en-US"/>
          </a:p>
        </p:txBody>
      </p:sp>
    </p:spTree>
    <p:extLst>
      <p:ext uri="{BB962C8B-B14F-4D97-AF65-F5344CB8AC3E}">
        <p14:creationId xmlns:p14="http://schemas.microsoft.com/office/powerpoint/2010/main" val="41691456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analyses followed the same design</a:t>
            </a:r>
          </a:p>
        </p:txBody>
      </p:sp>
      <p:sp>
        <p:nvSpPr>
          <p:cNvPr id="4" name="Slide Number Placeholder 3"/>
          <p:cNvSpPr>
            <a:spLocks noGrp="1"/>
          </p:cNvSpPr>
          <p:nvPr>
            <p:ph type="sldNum" sz="quarter" idx="5"/>
          </p:nvPr>
        </p:nvSpPr>
        <p:spPr/>
        <p:txBody>
          <a:bodyPr/>
          <a:lstStyle/>
          <a:p>
            <a:fld id="{138894ED-2154-4FF6-9548-4D9D74B3FA49}" type="slidenum">
              <a:rPr lang="en-US" smtClean="0"/>
              <a:t>53</a:t>
            </a:fld>
            <a:endParaRPr lang="en-US"/>
          </a:p>
        </p:txBody>
      </p:sp>
    </p:spTree>
    <p:extLst>
      <p:ext uri="{BB962C8B-B14F-4D97-AF65-F5344CB8AC3E}">
        <p14:creationId xmlns:p14="http://schemas.microsoft.com/office/powerpoint/2010/main" val="32645282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Sans </a:t>
            </a:r>
            <a:r>
              <a:rPr lang="en-US" sz="1200" dirty="0" err="1">
                <a:solidFill>
                  <a:schemeClr val="tx1"/>
                </a:solidFill>
              </a:rPr>
              <a:t>Forgetica</a:t>
            </a:r>
            <a:r>
              <a:rPr lang="en-US" sz="1200" dirty="0">
                <a:solidFill>
                  <a:schemeClr val="tx1"/>
                </a:solidFill>
              </a:rPr>
              <a:t> vs Arial:</a:t>
            </a:r>
          </a:p>
          <a:p>
            <a:r>
              <a:rPr lang="en-US" sz="1200" dirty="0">
                <a:solidFill>
                  <a:schemeClr val="tx1"/>
                </a:solidFill>
              </a:rPr>
              <a:t>Main Effect of Measure</a:t>
            </a:r>
          </a:p>
          <a:p>
            <a:r>
              <a:rPr lang="en-US" sz="1200" dirty="0">
                <a:solidFill>
                  <a:schemeClr val="tx1"/>
                </a:solidFill>
              </a:rPr>
              <a:t>Main Effect of Font</a:t>
            </a:r>
          </a:p>
          <a:p>
            <a:r>
              <a:rPr lang="en-US" sz="1200" dirty="0">
                <a:solidFill>
                  <a:schemeClr val="tx1"/>
                </a:solidFill>
              </a:rPr>
              <a:t>No Interaction</a:t>
            </a:r>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54</a:t>
            </a:fld>
            <a:endParaRPr lang="en-US"/>
          </a:p>
        </p:txBody>
      </p:sp>
    </p:spTree>
    <p:extLst>
      <p:ext uri="{BB962C8B-B14F-4D97-AF65-F5344CB8AC3E}">
        <p14:creationId xmlns:p14="http://schemas.microsoft.com/office/powerpoint/2010/main" val="39841949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For SF vs Control</a:t>
            </a:r>
          </a:p>
          <a:p>
            <a:r>
              <a:rPr lang="en-US" sz="1200" dirty="0">
                <a:solidFill>
                  <a:schemeClr val="tx1"/>
                </a:solidFill>
              </a:rPr>
              <a:t>No difference between SF pairs and Control</a:t>
            </a:r>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55</a:t>
            </a:fld>
            <a:endParaRPr lang="en-US"/>
          </a:p>
        </p:txBody>
      </p:sp>
    </p:spTree>
    <p:extLst>
      <p:ext uri="{BB962C8B-B14F-4D97-AF65-F5344CB8AC3E}">
        <p14:creationId xmlns:p14="http://schemas.microsoft.com/office/powerpoint/2010/main" val="37053247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For Arial vs Control:</a:t>
            </a:r>
          </a:p>
          <a:p>
            <a:r>
              <a:rPr lang="en-US" sz="1200" dirty="0">
                <a:solidFill>
                  <a:schemeClr val="tx1"/>
                </a:solidFill>
              </a:rPr>
              <a:t>Arial pairs had higher JOLs/Recall relative to Control</a:t>
            </a:r>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56</a:t>
            </a:fld>
            <a:endParaRPr lang="en-US"/>
          </a:p>
        </p:txBody>
      </p:sp>
    </p:spTree>
    <p:extLst>
      <p:ext uri="{BB962C8B-B14F-4D97-AF65-F5344CB8AC3E}">
        <p14:creationId xmlns:p14="http://schemas.microsoft.com/office/powerpoint/2010/main" val="32470988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57</a:t>
            </a:fld>
            <a:endParaRPr lang="en-US"/>
          </a:p>
        </p:txBody>
      </p:sp>
    </p:spTree>
    <p:extLst>
      <p:ext uri="{BB962C8B-B14F-4D97-AF65-F5344CB8AC3E}">
        <p14:creationId xmlns:p14="http://schemas.microsoft.com/office/powerpoint/2010/main" val="26629498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not memory!</a:t>
            </a:r>
          </a:p>
        </p:txBody>
      </p:sp>
      <p:sp>
        <p:nvSpPr>
          <p:cNvPr id="4" name="Slide Number Placeholder 3"/>
          <p:cNvSpPr>
            <a:spLocks noGrp="1"/>
          </p:cNvSpPr>
          <p:nvPr>
            <p:ph type="sldNum" sz="quarter" idx="5"/>
          </p:nvPr>
        </p:nvSpPr>
        <p:spPr/>
        <p:txBody>
          <a:bodyPr/>
          <a:lstStyle/>
          <a:p>
            <a:fld id="{138894ED-2154-4FF6-9548-4D9D74B3FA49}" type="slidenum">
              <a:rPr lang="en-US" smtClean="0"/>
              <a:t>58</a:t>
            </a:fld>
            <a:endParaRPr lang="en-US"/>
          </a:p>
        </p:txBody>
      </p:sp>
    </p:spTree>
    <p:extLst>
      <p:ext uri="{BB962C8B-B14F-4D97-AF65-F5344CB8AC3E}">
        <p14:creationId xmlns:p14="http://schemas.microsoft.com/office/powerpoint/2010/main" val="8890961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Castel &amp; Rhodes found the effect using free-recall whereas we used cued-recall</a:t>
            </a:r>
          </a:p>
        </p:txBody>
      </p:sp>
      <p:sp>
        <p:nvSpPr>
          <p:cNvPr id="4" name="Slide Number Placeholder 3"/>
          <p:cNvSpPr>
            <a:spLocks noGrp="1"/>
          </p:cNvSpPr>
          <p:nvPr>
            <p:ph type="sldNum" sz="quarter" idx="5"/>
          </p:nvPr>
        </p:nvSpPr>
        <p:spPr/>
        <p:txBody>
          <a:bodyPr/>
          <a:lstStyle/>
          <a:p>
            <a:fld id="{138894ED-2154-4FF6-9548-4D9D74B3FA49}" type="slidenum">
              <a:rPr lang="en-US" smtClean="0"/>
              <a:t>60</a:t>
            </a:fld>
            <a:endParaRPr lang="en-US"/>
          </a:p>
        </p:txBody>
      </p:sp>
    </p:spTree>
    <p:extLst>
      <p:ext uri="{BB962C8B-B14F-4D97-AF65-F5344CB8AC3E}">
        <p14:creationId xmlns:p14="http://schemas.microsoft.com/office/powerpoint/2010/main" val="34699505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61</a:t>
            </a:fld>
            <a:endParaRPr lang="en-US"/>
          </a:p>
        </p:txBody>
      </p:sp>
    </p:spTree>
    <p:extLst>
      <p:ext uri="{BB962C8B-B14F-4D97-AF65-F5344CB8AC3E}">
        <p14:creationId xmlns:p14="http://schemas.microsoft.com/office/powerpoint/2010/main" val="3209962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6</a:t>
            </a:fld>
            <a:endParaRPr lang="en-US"/>
          </a:p>
        </p:txBody>
      </p:sp>
    </p:spTree>
    <p:extLst>
      <p:ext uri="{BB962C8B-B14F-4D97-AF65-F5344CB8AC3E}">
        <p14:creationId xmlns:p14="http://schemas.microsoft.com/office/powerpoint/2010/main" val="2760327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Backward and symmetrical pairs are tricky because participants perceive these pairs as related and assume they will be easy to remember at test.  However they do poorly at test for these types</a:t>
            </a:r>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7</a:t>
            </a:fld>
            <a:endParaRPr lang="en-US"/>
          </a:p>
        </p:txBody>
      </p:sp>
    </p:spTree>
    <p:extLst>
      <p:ext uri="{BB962C8B-B14F-4D97-AF65-F5344CB8AC3E}">
        <p14:creationId xmlns:p14="http://schemas.microsoft.com/office/powerpoint/2010/main" val="3721411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JOLs =  predicted memory, Recall = actual memory</a:t>
            </a:r>
          </a:p>
          <a:p>
            <a:r>
              <a:rPr lang="en-US" dirty="0"/>
              <a:t>Maxwell and Huff extended this to include symmetrical pairs (KING-QUEEN)</a:t>
            </a:r>
          </a:p>
        </p:txBody>
      </p:sp>
      <p:sp>
        <p:nvSpPr>
          <p:cNvPr id="4" name="Slide Number Placeholder 3"/>
          <p:cNvSpPr>
            <a:spLocks noGrp="1"/>
          </p:cNvSpPr>
          <p:nvPr>
            <p:ph type="sldNum" sz="quarter" idx="5"/>
          </p:nvPr>
        </p:nvSpPr>
        <p:spPr/>
        <p:txBody>
          <a:bodyPr/>
          <a:lstStyle/>
          <a:p>
            <a:fld id="{138894ED-2154-4FF6-9548-4D9D74B3FA49}" type="slidenum">
              <a:rPr lang="en-US" smtClean="0"/>
              <a:t>8</a:t>
            </a:fld>
            <a:endParaRPr lang="en-US"/>
          </a:p>
        </p:txBody>
      </p:sp>
    </p:spTree>
    <p:extLst>
      <p:ext uri="{BB962C8B-B14F-4D97-AF65-F5344CB8AC3E}">
        <p14:creationId xmlns:p14="http://schemas.microsoft.com/office/powerpoint/2010/main" val="658081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a:p>
            <a:r>
              <a:rPr lang="en-US" dirty="0"/>
              <a:t>Perceptual clarity has been shown to affect magnitude of judgments</a:t>
            </a:r>
          </a:p>
          <a:p>
            <a:r>
              <a:rPr lang="en-US" dirty="0"/>
              <a:t>Even when judging two unrelated concepts (font clarity and author intelligence)</a:t>
            </a:r>
          </a:p>
        </p:txBody>
      </p:sp>
      <p:sp>
        <p:nvSpPr>
          <p:cNvPr id="4" name="Slide Number Placeholder 3"/>
          <p:cNvSpPr>
            <a:spLocks noGrp="1"/>
          </p:cNvSpPr>
          <p:nvPr>
            <p:ph type="sldNum" sz="quarter" idx="5"/>
          </p:nvPr>
        </p:nvSpPr>
        <p:spPr/>
        <p:txBody>
          <a:bodyPr/>
          <a:lstStyle/>
          <a:p>
            <a:fld id="{138894ED-2154-4FF6-9548-4D9D74B3FA49}" type="slidenum">
              <a:rPr lang="en-US" smtClean="0"/>
              <a:t>9</a:t>
            </a:fld>
            <a:endParaRPr lang="en-US"/>
          </a:p>
        </p:txBody>
      </p:sp>
    </p:spTree>
    <p:extLst>
      <p:ext uri="{BB962C8B-B14F-4D97-AF65-F5344CB8AC3E}">
        <p14:creationId xmlns:p14="http://schemas.microsoft.com/office/powerpoint/2010/main" val="30090152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8" name="Rectangle 7"/>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1" y="2222623"/>
            <a:ext cx="5917679" cy="2554983"/>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bwMode="gray">
          <a:xfrm>
            <a:off x="866441"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76937" y="1828799"/>
            <a:ext cx="990599" cy="228659"/>
          </a:xfrm>
        </p:spPr>
        <p:txBody>
          <a:bodyPr/>
          <a:lstStyle>
            <a:lvl1pPr algn="l">
              <a:defRPr b="0" i="0">
                <a:solidFill>
                  <a:schemeClr val="bg1"/>
                </a:solidFill>
              </a:defRPr>
            </a:lvl1pPr>
          </a:lstStyle>
          <a:p>
            <a:fld id="{E9462EF3-3C4F-43EE-ACEE-D4B806740EA3}" type="datetimeFigureOut">
              <a:rPr lang="en-US" smtClean="0"/>
              <a:pPr/>
              <a:t>2/12/2021</a:t>
            </a:fld>
            <a:endParaRPr lang="en-US" dirty="0"/>
          </a:p>
        </p:txBody>
      </p:sp>
      <p:sp>
        <p:nvSpPr>
          <p:cNvPr id="5" name="Footer Placeholder 4"/>
          <p:cNvSpPr>
            <a:spLocks noGrp="1"/>
          </p:cNvSpPr>
          <p:nvPr>
            <p:ph type="ftr" sz="quarter" idx="11"/>
          </p:nvPr>
        </p:nvSpPr>
        <p:spPr bwMode="gray">
          <a:xfrm rot="5400000">
            <a:off x="6236210" y="3264407"/>
            <a:ext cx="3859795" cy="228659"/>
          </a:xfrm>
        </p:spPr>
        <p:txBody>
          <a:bodyPr/>
          <a:lstStyle>
            <a:lvl1pPr>
              <a:defRPr b="0" i="0">
                <a:solidFill>
                  <a:schemeClr val="bg1"/>
                </a:solidFill>
              </a:defRPr>
            </a:lvl1pPr>
          </a:lstStyle>
          <a:p>
            <a:r>
              <a:rPr lang="en-US"/>
              <a:t>
              </a:t>
            </a:r>
            <a:endParaRPr lang="en-US" dirty="0"/>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294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5" y="4961453"/>
            <a:ext cx="6422002"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3"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smtClean="0"/>
              <a:t>2/12/2021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3768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927101"/>
            <a:ext cx="6422004" cy="1692720"/>
          </a:xfrm>
        </p:spPr>
        <p:txBody>
          <a:bodyPr anchor="ct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8"/>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smtClean="0"/>
              <a:t>2/12/2021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4858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4" name="Rectangle 13"/>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12"/>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3"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12" name="TextBox 11"/>
          <p:cNvSpPr txBox="1"/>
          <p:nvPr/>
        </p:nvSpPr>
        <p:spPr bwMode="gray">
          <a:xfrm>
            <a:off x="7033422" y="2898648"/>
            <a:ext cx="660550"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bwMode="gray">
          <a:xfrm>
            <a:off x="651683" y="589767"/>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128058" y="903421"/>
            <a:ext cx="6160385" cy="2895658"/>
          </a:xfrm>
        </p:spPr>
        <p:txBody>
          <a:bodyP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9" y="3809278"/>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5"/>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smtClean="0"/>
              <a:t>2/12/2021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397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60799"/>
            <a:chOff x="0" y="0"/>
            <a:chExt cx="9144000" cy="6860799"/>
          </a:xfrm>
        </p:grpSpPr>
        <p:sp>
          <p:nvSpPr>
            <p:cNvPr id="10" name="Rectangle 9"/>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057400"/>
            <a:ext cx="6422004" cy="2095500"/>
          </a:xfrm>
        </p:spPr>
        <p:txBody>
          <a:bodyPr anchor="b"/>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normAutofit/>
          </a:bodyPr>
          <a:lstStyle>
            <a:lvl1pPr marL="0" indent="0" algn="l">
              <a:buNone/>
              <a:defRPr sz="18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smtClean="0"/>
              <a:t>2/12/2021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7133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2305"/>
            <a:ext cx="6423592" cy="714660"/>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1" y="2489200"/>
            <a:ext cx="231343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5"/>
            <a:ext cx="2313432" cy="2877714"/>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8472" y="2489200"/>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2" y="3147165"/>
            <a:ext cx="2326749" cy="286987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0" y="2489201"/>
            <a:ext cx="231374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3821" y="3147164"/>
            <a:ext cx="231374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smtClean="0"/>
              <a:t>2/12/2021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5516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7101"/>
            <a:ext cx="6423592"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81461" y="4180095"/>
            <a:ext cx="229904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012743" y="2486221"/>
            <a:ext cx="2021456" cy="14503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0" name="Text Placeholder 3"/>
          <p:cNvSpPr>
            <a:spLocks noGrp="1"/>
          </p:cNvSpPr>
          <p:nvPr>
            <p:ph type="body" sz="half" idx="21"/>
          </p:nvPr>
        </p:nvSpPr>
        <p:spPr>
          <a:xfrm>
            <a:off x="881461" y="4837558"/>
            <a:ext cx="2298410"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4318" y="4179596"/>
            <a:ext cx="231779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16"/>
          </p:nvPr>
        </p:nvSpPr>
        <p:spPr>
          <a:xfrm>
            <a:off x="3550622" y="2509453"/>
            <a:ext cx="2025182"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04318" y="4837558"/>
            <a:ext cx="2330903"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1" y="4179595"/>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17"/>
          </p:nvPr>
        </p:nvSpPr>
        <p:spPr>
          <a:xfrm>
            <a:off x="6104946" y="2509453"/>
            <a:ext cx="2018839"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63821" y="4837558"/>
            <a:ext cx="229949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786BE5-D2A3-4BF0-8B30-D7403E61B3DC}" type="datetimeFigureOut">
              <a:rPr lang="en-US" smtClean="0"/>
              <a:t>2/12/2021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543412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2/12/2021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8146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8" name="Rectangle 7"/>
            <p:cNvSpPr/>
            <p:nvPr/>
          </p:nvSpPr>
          <p:spPr bwMode="gray">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077347" cy="457199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440" y="1447799"/>
            <a:ext cx="4417234"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2/12/2021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5866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smtClean="0"/>
              <a:t>2/12/2021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9"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860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9" name="Rectangle 8"/>
            <p:cNvSpPr/>
            <p:nvPr/>
          </p:nvSpPr>
          <p:spPr bwMode="gray">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257588"/>
            <a:ext cx="3101765" cy="3020343"/>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7"/>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smtClean="0"/>
              <a:t>2/12/2021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5" name="Rectangle 14"/>
          <p:cNvSpPr/>
          <p:nvPr/>
        </p:nvSpPr>
        <p:spPr>
          <a:xfrm>
            <a:off x="7738039" y="7605"/>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585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489199"/>
            <a:ext cx="3636981" cy="35306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2/12/2021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8"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0052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440" y="2494298"/>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39" y="3253588"/>
            <a:ext cx="3636981" cy="276621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2/12/2021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10" name="Slide Number Placeholder 5"/>
          <p:cNvSpPr>
            <a:spLocks noGrp="1"/>
          </p:cNvSpPr>
          <p:nvPr>
            <p:ph type="sldNum" sz="quarter" idx="12"/>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068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smtClean="0"/>
              <a:t>2/12/2021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022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smtClean="0"/>
              <a:t>2/12/2021</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6" name="Rectangle 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3629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89"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1182"/>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0" y="3086845"/>
            <a:ext cx="2712589" cy="2938036"/>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smtClean="0"/>
              <a:t>2/12/2021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6815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51591" y="1340000"/>
            <a:ext cx="3001938" cy="161619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51591" y="3086100"/>
            <a:ext cx="3001938" cy="24511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smtClean="0"/>
              <a:t>2/12/2021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2203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25" name="Rectangle 24"/>
            <p:cNvSpPr/>
            <p:nvPr/>
          </p:nvSpPr>
          <p:spPr>
            <a:xfrm>
              <a:off x="0" y="0"/>
              <a:ext cx="9118832"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18"/>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3202"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441" y="2489200"/>
            <a:ext cx="6343201" cy="3530600"/>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39638" y="6365499"/>
            <a:ext cx="990599" cy="228659"/>
          </a:xfrm>
          <a:prstGeom prst="rect">
            <a:avLst/>
          </a:prstGeom>
        </p:spPr>
        <p:txBody>
          <a:bodyPr vert="horz" lIns="91440" tIns="45720" rIns="91440" bIns="45720" rtlCol="0" anchor="b"/>
          <a:lstStyle>
            <a:lvl1pPr algn="r">
              <a:defRPr sz="900" b="1" i="0">
                <a:solidFill>
                  <a:schemeClr val="accent1"/>
                </a:solidFill>
                <a:latin typeface="+mn-lt"/>
              </a:defRPr>
            </a:lvl1pPr>
          </a:lstStyle>
          <a:p>
            <a:fld id="{90786BE5-D2A3-4BF0-8B30-D7403E61B3DC}" type="datetimeFigureOut">
              <a:rPr lang="en-US" smtClean="0"/>
              <a:t>2/12/2021</a:t>
            </a:fld>
            <a:endParaRPr lang="en-US" dirty="0"/>
          </a:p>
        </p:txBody>
      </p:sp>
      <p:sp>
        <p:nvSpPr>
          <p:cNvPr id="5" name="Footer Placeholder 4"/>
          <p:cNvSpPr>
            <a:spLocks noGrp="1"/>
          </p:cNvSpPr>
          <p:nvPr>
            <p:ph type="ftr" sz="quarter" idx="3"/>
          </p:nvPr>
        </p:nvSpPr>
        <p:spPr>
          <a:xfrm>
            <a:off x="590843" y="6365498"/>
            <a:ext cx="3859795" cy="228660"/>
          </a:xfrm>
          <a:prstGeom prst="rect">
            <a:avLst/>
          </a:prstGeom>
        </p:spPr>
        <p:txBody>
          <a:bodyPr vert="horz" lIns="91440" tIns="45720" rIns="91440" bIns="45720" rtlCol="0" anchor="b"/>
          <a:lstStyle>
            <a:lvl1pPr algn="l">
              <a:defRPr sz="900" b="1" i="0">
                <a:solidFill>
                  <a:schemeClr val="accent1"/>
                </a:solidFill>
              </a:defRPr>
            </a:lvl1pPr>
          </a:lstStyle>
          <a:p>
            <a:r>
              <a:rPr lang="en-US"/>
              <a:t>
              </a:t>
            </a:r>
            <a:endParaRPr lang="en-US" dirty="0"/>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Slide Number Placeholder 5"/>
          <p:cNvSpPr>
            <a:spLocks noGrp="1"/>
          </p:cNvSpPr>
          <p:nvPr>
            <p:ph type="sldNum" sz="quarter" idx="4"/>
          </p:nvPr>
        </p:nvSpPr>
        <p:spPr bwMode="auto">
          <a:xfrm>
            <a:off x="7678616" y="295730"/>
            <a:ext cx="791308"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5474540"/>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hf sldNum="0" hdr="0" ftr="0" dt="0"/>
  <p:txStyles>
    <p:title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007AC5-1955-461D-BABA-2EDB188896A9}"/>
              </a:ext>
            </a:extLst>
          </p:cNvPr>
          <p:cNvSpPr/>
          <p:nvPr/>
        </p:nvSpPr>
        <p:spPr>
          <a:xfrm>
            <a:off x="6019800" y="4000500"/>
            <a:ext cx="2631436"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3833" y="1452579"/>
            <a:ext cx="7436120" cy="2159481"/>
          </a:xfrm>
        </p:spPr>
        <p:txBody>
          <a:bodyPr/>
          <a:lstStyle/>
          <a:p>
            <a:r>
              <a:rPr lang="en-US" sz="3200" b="1" dirty="0">
                <a:solidFill>
                  <a:schemeClr val="bg1"/>
                </a:solidFill>
              </a:rPr>
              <a:t>Investigating the Effects of Perceptual Distinctiveness on Judgments of Learning</a:t>
            </a:r>
            <a:br>
              <a:rPr lang="en-US" sz="3200" dirty="0"/>
            </a:br>
            <a:endParaRPr lang="en-US" sz="3200" dirty="0"/>
          </a:p>
        </p:txBody>
      </p:sp>
      <p:sp>
        <p:nvSpPr>
          <p:cNvPr id="3" name="Subtitle 2"/>
          <p:cNvSpPr>
            <a:spLocks noGrp="1"/>
          </p:cNvSpPr>
          <p:nvPr>
            <p:ph type="subTitle" idx="1"/>
          </p:nvPr>
        </p:nvSpPr>
        <p:spPr/>
        <p:txBody>
          <a:bodyPr>
            <a:noAutofit/>
          </a:bodyPr>
          <a:lstStyle/>
          <a:p>
            <a:r>
              <a:rPr lang="en-US" dirty="0">
                <a:solidFill>
                  <a:schemeClr val="bg1"/>
                </a:solidFill>
              </a:rPr>
              <a:t>Nicholas P. Maxwell</a:t>
            </a:r>
          </a:p>
          <a:p>
            <a:r>
              <a:rPr lang="en-US" dirty="0">
                <a:solidFill>
                  <a:schemeClr val="bg1"/>
                </a:solidFill>
              </a:rPr>
              <a:t>Maca lab</a:t>
            </a:r>
          </a:p>
          <a:p>
            <a:r>
              <a:rPr lang="en-US" dirty="0">
                <a:solidFill>
                  <a:schemeClr val="bg1"/>
                </a:solidFill>
              </a:rPr>
              <a:t>The university of Southern Mississippi</a:t>
            </a:r>
          </a:p>
        </p:txBody>
      </p:sp>
      <p:pic>
        <p:nvPicPr>
          <p:cNvPr id="5" name="Picture 4">
            <a:extLst>
              <a:ext uri="{FF2B5EF4-FFF2-40B4-BE49-F238E27FC236}">
                <a16:creationId xmlns:a16="http://schemas.microsoft.com/office/drawing/2014/main" id="{46FCFA59-32B1-4590-A4A7-35DE35F09CEF}"/>
              </a:ext>
            </a:extLst>
          </p:cNvPr>
          <p:cNvPicPr>
            <a:picLocks noChangeAspect="1"/>
          </p:cNvPicPr>
          <p:nvPr/>
        </p:nvPicPr>
        <p:blipFill>
          <a:blip r:embed="rId3"/>
          <a:stretch>
            <a:fillRect/>
          </a:stretch>
        </p:blipFill>
        <p:spPr>
          <a:xfrm>
            <a:off x="6320242" y="4199872"/>
            <a:ext cx="2186057" cy="919701"/>
          </a:xfrm>
          <a:prstGeom prst="rect">
            <a:avLst/>
          </a:prstGeom>
        </p:spPr>
      </p:pic>
      <p:pic>
        <p:nvPicPr>
          <p:cNvPr id="8" name="Picture 7">
            <a:extLst>
              <a:ext uri="{FF2B5EF4-FFF2-40B4-BE49-F238E27FC236}">
                <a16:creationId xmlns:a16="http://schemas.microsoft.com/office/drawing/2014/main" id="{B406DC22-3378-4C6A-9C0E-1C73232699F5}"/>
              </a:ext>
            </a:extLst>
          </p:cNvPr>
          <p:cNvPicPr>
            <a:picLocks noChangeAspect="1"/>
          </p:cNvPicPr>
          <p:nvPr/>
        </p:nvPicPr>
        <p:blipFill>
          <a:blip r:embed="rId4"/>
          <a:stretch>
            <a:fillRect/>
          </a:stretch>
        </p:blipFill>
        <p:spPr>
          <a:xfrm>
            <a:off x="6577455" y="5266371"/>
            <a:ext cx="1759034" cy="861420"/>
          </a:xfrm>
          <a:prstGeom prst="rect">
            <a:avLst/>
          </a:prstGeom>
        </p:spPr>
      </p:pic>
    </p:spTree>
    <p:extLst>
      <p:ext uri="{BB962C8B-B14F-4D97-AF65-F5344CB8AC3E}">
        <p14:creationId xmlns:p14="http://schemas.microsoft.com/office/powerpoint/2010/main" val="4150839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3268-E9EA-44E4-ACDD-CE6AB485DB7F}"/>
              </a:ext>
            </a:extLst>
          </p:cNvPr>
          <p:cNvSpPr>
            <a:spLocks noGrp="1"/>
          </p:cNvSpPr>
          <p:nvPr>
            <p:ph type="title"/>
          </p:nvPr>
        </p:nvSpPr>
        <p:spPr/>
        <p:txBody>
          <a:bodyPr/>
          <a:lstStyle/>
          <a:p>
            <a:r>
              <a:rPr lang="en-US" b="1" dirty="0">
                <a:solidFill>
                  <a:schemeClr val="bg1"/>
                </a:solidFill>
              </a:rPr>
              <a:t>Perceptual Cues and JOLs</a:t>
            </a:r>
          </a:p>
        </p:txBody>
      </p:sp>
      <p:sp>
        <p:nvSpPr>
          <p:cNvPr id="3" name="Content Placeholder 2">
            <a:extLst>
              <a:ext uri="{FF2B5EF4-FFF2-40B4-BE49-F238E27FC236}">
                <a16:creationId xmlns:a16="http://schemas.microsoft.com/office/drawing/2014/main" id="{5E7555E2-8326-4748-BCA4-EEAC4266F2D8}"/>
              </a:ext>
            </a:extLst>
          </p:cNvPr>
          <p:cNvSpPr>
            <a:spLocks noGrp="1"/>
          </p:cNvSpPr>
          <p:nvPr>
            <p:ph idx="1"/>
          </p:nvPr>
        </p:nvSpPr>
        <p:spPr>
          <a:xfrm>
            <a:off x="519247" y="2334409"/>
            <a:ext cx="8363495" cy="4410636"/>
          </a:xfrm>
        </p:spPr>
        <p:txBody>
          <a:bodyPr>
            <a:normAutofit/>
          </a:bodyPr>
          <a:lstStyle/>
          <a:p>
            <a:r>
              <a:rPr lang="en-US" sz="2400" dirty="0">
                <a:solidFill>
                  <a:schemeClr val="tx1"/>
                </a:solidFill>
              </a:rPr>
              <a:t>Rhodes &amp; Castel (2008) extended this finding to JOLs</a:t>
            </a:r>
          </a:p>
          <a:p>
            <a:pPr lvl="1"/>
            <a:r>
              <a:rPr lang="en-US" sz="2200" dirty="0">
                <a:solidFill>
                  <a:schemeClr val="tx1"/>
                </a:solidFill>
              </a:rPr>
              <a:t>Font-Size effect in which JOLs differed as a function of font-size</a:t>
            </a:r>
          </a:p>
          <a:p>
            <a:pPr lvl="1"/>
            <a:r>
              <a:rPr lang="en-US" sz="2200" b="1" dirty="0">
                <a:solidFill>
                  <a:schemeClr val="tx2"/>
                </a:solidFill>
              </a:rPr>
              <a:t>Higher</a:t>
            </a:r>
            <a:r>
              <a:rPr lang="en-US" sz="2200" b="1" dirty="0">
                <a:solidFill>
                  <a:schemeClr val="tx1"/>
                </a:solidFill>
              </a:rPr>
              <a:t> </a:t>
            </a:r>
            <a:r>
              <a:rPr lang="en-US" sz="2200" dirty="0">
                <a:solidFill>
                  <a:schemeClr val="tx1"/>
                </a:solidFill>
              </a:rPr>
              <a:t>JOLs</a:t>
            </a:r>
            <a:r>
              <a:rPr lang="en-US" sz="2200" b="1" dirty="0">
                <a:solidFill>
                  <a:schemeClr val="tx1"/>
                </a:solidFill>
              </a:rPr>
              <a:t> </a:t>
            </a:r>
            <a:r>
              <a:rPr lang="en-US" sz="2200" dirty="0">
                <a:solidFill>
                  <a:schemeClr val="tx1"/>
                </a:solidFill>
              </a:rPr>
              <a:t>for </a:t>
            </a:r>
            <a:r>
              <a:rPr lang="en-US" sz="2200" b="1" dirty="0">
                <a:solidFill>
                  <a:schemeClr val="tx2"/>
                </a:solidFill>
              </a:rPr>
              <a:t>large</a:t>
            </a:r>
            <a:r>
              <a:rPr lang="en-US" sz="2200" dirty="0">
                <a:solidFill>
                  <a:schemeClr val="tx1"/>
                </a:solidFill>
              </a:rPr>
              <a:t> font</a:t>
            </a:r>
          </a:p>
          <a:p>
            <a:pPr lvl="1"/>
            <a:r>
              <a:rPr lang="en-US" sz="2200" b="1" dirty="0">
                <a:solidFill>
                  <a:schemeClr val="tx2"/>
                </a:solidFill>
              </a:rPr>
              <a:t>Lower</a:t>
            </a:r>
            <a:r>
              <a:rPr lang="en-US" sz="2200" b="1" dirty="0">
                <a:solidFill>
                  <a:schemeClr val="tx1"/>
                </a:solidFill>
              </a:rPr>
              <a:t> </a:t>
            </a:r>
            <a:r>
              <a:rPr lang="en-US" sz="2200" dirty="0">
                <a:solidFill>
                  <a:schemeClr val="tx1"/>
                </a:solidFill>
              </a:rPr>
              <a:t>JOLs</a:t>
            </a:r>
            <a:r>
              <a:rPr lang="en-US" sz="2200" b="1" dirty="0">
                <a:solidFill>
                  <a:schemeClr val="tx1"/>
                </a:solidFill>
              </a:rPr>
              <a:t> </a:t>
            </a:r>
            <a:r>
              <a:rPr lang="en-US" sz="2200" dirty="0">
                <a:solidFill>
                  <a:schemeClr val="tx1"/>
                </a:solidFill>
              </a:rPr>
              <a:t>for </a:t>
            </a:r>
            <a:r>
              <a:rPr lang="en-US" sz="2200" b="1" dirty="0">
                <a:solidFill>
                  <a:schemeClr val="tx2"/>
                </a:solidFill>
              </a:rPr>
              <a:t>small</a:t>
            </a:r>
            <a:r>
              <a:rPr lang="en-US" sz="2200" dirty="0">
                <a:solidFill>
                  <a:schemeClr val="tx1"/>
                </a:solidFill>
              </a:rPr>
              <a:t> font</a:t>
            </a:r>
          </a:p>
          <a:p>
            <a:r>
              <a:rPr lang="en-US" sz="2400" dirty="0">
                <a:solidFill>
                  <a:schemeClr val="tx1"/>
                </a:solidFill>
              </a:rPr>
              <a:t>Recall </a:t>
            </a:r>
            <a:r>
              <a:rPr lang="en-US" sz="2400" b="1" dirty="0">
                <a:solidFill>
                  <a:schemeClr val="tx2"/>
                </a:solidFill>
              </a:rPr>
              <a:t>did not differ </a:t>
            </a:r>
            <a:r>
              <a:rPr lang="en-US" sz="2400" dirty="0">
                <a:solidFill>
                  <a:schemeClr val="tx1"/>
                </a:solidFill>
              </a:rPr>
              <a:t>as a function of font-size</a:t>
            </a:r>
            <a:endParaRPr lang="en-US" sz="2400" dirty="0">
              <a:solidFill>
                <a:schemeClr val="accent1"/>
              </a:solidFill>
            </a:endParaRPr>
          </a:p>
          <a:p>
            <a:endParaRPr lang="en-US" dirty="0">
              <a:solidFill>
                <a:schemeClr val="tx1"/>
              </a:solidFill>
            </a:endParaRPr>
          </a:p>
          <a:p>
            <a:endParaRPr lang="en-US" sz="2000" dirty="0">
              <a:solidFill>
                <a:schemeClr val="tx1"/>
              </a:solidFill>
            </a:endParaRPr>
          </a:p>
        </p:txBody>
      </p:sp>
    </p:spTree>
    <p:extLst>
      <p:ext uri="{BB962C8B-B14F-4D97-AF65-F5344CB8AC3E}">
        <p14:creationId xmlns:p14="http://schemas.microsoft.com/office/powerpoint/2010/main" val="331593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4">
            <a:extLst>
              <a:ext uri="{FF2B5EF4-FFF2-40B4-BE49-F238E27FC236}">
                <a16:creationId xmlns:a16="http://schemas.microsoft.com/office/drawing/2014/main" id="{CFFC5CEA-700C-490F-AE92-C290728DD330}"/>
              </a:ext>
            </a:extLst>
          </p:cNvPr>
          <p:cNvGraphicFramePr>
            <a:graphicFrameLocks/>
          </p:cNvGraphicFramePr>
          <p:nvPr>
            <p:extLst>
              <p:ext uri="{D42A27DB-BD31-4B8C-83A1-F6EECF244321}">
                <p14:modId xmlns:p14="http://schemas.microsoft.com/office/powerpoint/2010/main" val="422007140"/>
              </p:ext>
            </p:extLst>
          </p:nvPr>
        </p:nvGraphicFramePr>
        <p:xfrm>
          <a:off x="0" y="1436914"/>
          <a:ext cx="8801100" cy="5078186"/>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16AF7ABC-9CCA-4A30-9A85-8E4BECB3B7FE}"/>
              </a:ext>
            </a:extLst>
          </p:cNvPr>
          <p:cNvSpPr txBox="1"/>
          <p:nvPr/>
        </p:nvSpPr>
        <p:spPr>
          <a:xfrm>
            <a:off x="1531620" y="515464"/>
            <a:ext cx="6080760" cy="954107"/>
          </a:xfrm>
          <a:prstGeom prst="rect">
            <a:avLst/>
          </a:prstGeom>
          <a:noFill/>
        </p:spPr>
        <p:txBody>
          <a:bodyPr wrap="square" rtlCol="0">
            <a:spAutoFit/>
          </a:bodyPr>
          <a:lstStyle/>
          <a:p>
            <a:pPr algn="ctr"/>
            <a:r>
              <a:rPr lang="en-US" sz="2800" b="1" dirty="0"/>
              <a:t>Rhodes &amp; Castel (2008) Experiment 1</a:t>
            </a:r>
          </a:p>
        </p:txBody>
      </p:sp>
    </p:spTree>
    <p:extLst>
      <p:ext uri="{BB962C8B-B14F-4D97-AF65-F5344CB8AC3E}">
        <p14:creationId xmlns:p14="http://schemas.microsoft.com/office/powerpoint/2010/main" val="649066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4">
            <a:extLst>
              <a:ext uri="{FF2B5EF4-FFF2-40B4-BE49-F238E27FC236}">
                <a16:creationId xmlns:a16="http://schemas.microsoft.com/office/drawing/2014/main" id="{CFFC5CEA-700C-490F-AE92-C290728DD330}"/>
              </a:ext>
            </a:extLst>
          </p:cNvPr>
          <p:cNvGraphicFramePr>
            <a:graphicFrameLocks/>
          </p:cNvGraphicFramePr>
          <p:nvPr>
            <p:extLst>
              <p:ext uri="{D42A27DB-BD31-4B8C-83A1-F6EECF244321}">
                <p14:modId xmlns:p14="http://schemas.microsoft.com/office/powerpoint/2010/main" val="789522724"/>
              </p:ext>
            </p:extLst>
          </p:nvPr>
        </p:nvGraphicFramePr>
        <p:xfrm>
          <a:off x="0" y="1436914"/>
          <a:ext cx="8801100" cy="5078186"/>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Straight Arrow Connector 3">
            <a:extLst>
              <a:ext uri="{FF2B5EF4-FFF2-40B4-BE49-F238E27FC236}">
                <a16:creationId xmlns:a16="http://schemas.microsoft.com/office/drawing/2014/main" id="{10AA59D9-0146-412A-8A7E-BE7FA262B60B}"/>
              </a:ext>
            </a:extLst>
          </p:cNvPr>
          <p:cNvCxnSpPr>
            <a:cxnSpLocks/>
          </p:cNvCxnSpPr>
          <p:nvPr/>
        </p:nvCxnSpPr>
        <p:spPr>
          <a:xfrm>
            <a:off x="3055257" y="1436914"/>
            <a:ext cx="0" cy="653143"/>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5007FA2-EFCE-4591-81DF-0848FDD80132}"/>
              </a:ext>
            </a:extLst>
          </p:cNvPr>
          <p:cNvSpPr txBox="1"/>
          <p:nvPr/>
        </p:nvSpPr>
        <p:spPr>
          <a:xfrm>
            <a:off x="1531620" y="515464"/>
            <a:ext cx="6080760" cy="954107"/>
          </a:xfrm>
          <a:prstGeom prst="rect">
            <a:avLst/>
          </a:prstGeom>
          <a:noFill/>
        </p:spPr>
        <p:txBody>
          <a:bodyPr wrap="square" rtlCol="0">
            <a:spAutoFit/>
          </a:bodyPr>
          <a:lstStyle/>
          <a:p>
            <a:pPr algn="ctr"/>
            <a:r>
              <a:rPr lang="en-US" sz="2800" b="1" dirty="0"/>
              <a:t>Rhodes &amp; Castel (2008) Experiment 1</a:t>
            </a:r>
          </a:p>
        </p:txBody>
      </p:sp>
    </p:spTree>
    <p:extLst>
      <p:ext uri="{BB962C8B-B14F-4D97-AF65-F5344CB8AC3E}">
        <p14:creationId xmlns:p14="http://schemas.microsoft.com/office/powerpoint/2010/main" val="343890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4">
            <a:extLst>
              <a:ext uri="{FF2B5EF4-FFF2-40B4-BE49-F238E27FC236}">
                <a16:creationId xmlns:a16="http://schemas.microsoft.com/office/drawing/2014/main" id="{CFFC5CEA-700C-490F-AE92-C290728DD330}"/>
              </a:ext>
            </a:extLst>
          </p:cNvPr>
          <p:cNvGraphicFramePr>
            <a:graphicFrameLocks/>
          </p:cNvGraphicFramePr>
          <p:nvPr>
            <p:extLst>
              <p:ext uri="{D42A27DB-BD31-4B8C-83A1-F6EECF244321}">
                <p14:modId xmlns:p14="http://schemas.microsoft.com/office/powerpoint/2010/main" val="3522803104"/>
              </p:ext>
            </p:extLst>
          </p:nvPr>
        </p:nvGraphicFramePr>
        <p:xfrm>
          <a:off x="0" y="1436914"/>
          <a:ext cx="8801100" cy="5078186"/>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A5B51405-7BBE-4145-9238-3D4EAEFC6B7E}"/>
              </a:ext>
            </a:extLst>
          </p:cNvPr>
          <p:cNvSpPr txBox="1"/>
          <p:nvPr/>
        </p:nvSpPr>
        <p:spPr>
          <a:xfrm>
            <a:off x="1531620" y="515464"/>
            <a:ext cx="6080760" cy="954107"/>
          </a:xfrm>
          <a:prstGeom prst="rect">
            <a:avLst/>
          </a:prstGeom>
          <a:noFill/>
        </p:spPr>
        <p:txBody>
          <a:bodyPr wrap="square" rtlCol="0">
            <a:spAutoFit/>
          </a:bodyPr>
          <a:lstStyle/>
          <a:p>
            <a:pPr algn="ctr"/>
            <a:r>
              <a:rPr lang="en-US" sz="2800" b="1" dirty="0"/>
              <a:t>Rhodes &amp; Castel (2008) Experiment 1</a:t>
            </a:r>
          </a:p>
        </p:txBody>
      </p:sp>
    </p:spTree>
    <p:extLst>
      <p:ext uri="{BB962C8B-B14F-4D97-AF65-F5344CB8AC3E}">
        <p14:creationId xmlns:p14="http://schemas.microsoft.com/office/powerpoint/2010/main" val="1915396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CD11-8151-470C-A6E8-05B2F6D1A921}"/>
              </a:ext>
            </a:extLst>
          </p:cNvPr>
          <p:cNvSpPr>
            <a:spLocks noGrp="1"/>
          </p:cNvSpPr>
          <p:nvPr>
            <p:ph type="title"/>
          </p:nvPr>
        </p:nvSpPr>
        <p:spPr/>
        <p:txBody>
          <a:bodyPr/>
          <a:lstStyle/>
          <a:p>
            <a:r>
              <a:rPr lang="en-US" b="1" dirty="0">
                <a:solidFill>
                  <a:schemeClr val="bg1"/>
                </a:solidFill>
              </a:rPr>
              <a:t>Fluency vs Beliefs</a:t>
            </a:r>
          </a:p>
        </p:txBody>
      </p:sp>
      <p:sp>
        <p:nvSpPr>
          <p:cNvPr id="3" name="Content Placeholder 2">
            <a:extLst>
              <a:ext uri="{FF2B5EF4-FFF2-40B4-BE49-F238E27FC236}">
                <a16:creationId xmlns:a16="http://schemas.microsoft.com/office/drawing/2014/main" id="{94008FB0-BEFE-4730-BA86-104881021A9F}"/>
              </a:ext>
            </a:extLst>
          </p:cNvPr>
          <p:cNvSpPr>
            <a:spLocks noGrp="1"/>
          </p:cNvSpPr>
          <p:nvPr>
            <p:ph idx="1"/>
          </p:nvPr>
        </p:nvSpPr>
        <p:spPr>
          <a:xfrm>
            <a:off x="866441" y="2489200"/>
            <a:ext cx="7444802" cy="3530600"/>
          </a:xfrm>
        </p:spPr>
        <p:txBody>
          <a:bodyPr>
            <a:normAutofit/>
          </a:bodyPr>
          <a:lstStyle/>
          <a:p>
            <a:r>
              <a:rPr lang="en-US" sz="2400" dirty="0">
                <a:solidFill>
                  <a:schemeClr val="tx1"/>
                </a:solidFill>
              </a:rPr>
              <a:t>Debate regarding how perceptual cues affect JOLs</a:t>
            </a:r>
          </a:p>
          <a:p>
            <a:pPr lvl="1"/>
            <a:r>
              <a:rPr lang="en-US" sz="2000" b="1" dirty="0">
                <a:solidFill>
                  <a:schemeClr val="tx2"/>
                </a:solidFill>
              </a:rPr>
              <a:t>Fluency</a:t>
            </a:r>
            <a:r>
              <a:rPr lang="en-US" sz="2000" dirty="0"/>
              <a:t> </a:t>
            </a:r>
            <a:r>
              <a:rPr lang="en-US" sz="2000" dirty="0">
                <a:solidFill>
                  <a:schemeClr val="tx1"/>
                </a:solidFill>
              </a:rPr>
              <a:t>– Large font words are easier to process at encoding</a:t>
            </a:r>
          </a:p>
          <a:p>
            <a:pPr lvl="1"/>
            <a:r>
              <a:rPr lang="en-US" sz="2000" b="1" dirty="0">
                <a:solidFill>
                  <a:schemeClr val="tx2"/>
                </a:solidFill>
              </a:rPr>
              <a:t>Beliefs</a:t>
            </a:r>
            <a:r>
              <a:rPr lang="en-US" sz="2000" dirty="0"/>
              <a:t> – </a:t>
            </a:r>
            <a:r>
              <a:rPr lang="en-US" sz="2000" dirty="0">
                <a:solidFill>
                  <a:schemeClr val="tx1"/>
                </a:solidFill>
              </a:rPr>
              <a:t>Individuals have certain beliefs about stimuli (Large words are easy to remember)</a:t>
            </a:r>
          </a:p>
          <a:p>
            <a:pPr lvl="1"/>
            <a:endParaRPr lang="en-US" sz="2000" dirty="0">
              <a:solidFill>
                <a:schemeClr val="tx1"/>
              </a:solidFill>
            </a:endParaRPr>
          </a:p>
        </p:txBody>
      </p:sp>
    </p:spTree>
    <p:extLst>
      <p:ext uri="{BB962C8B-B14F-4D97-AF65-F5344CB8AC3E}">
        <p14:creationId xmlns:p14="http://schemas.microsoft.com/office/powerpoint/2010/main" val="341828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0D78-9974-4906-8E83-83EA404CC627}"/>
              </a:ext>
            </a:extLst>
          </p:cNvPr>
          <p:cNvSpPr>
            <a:spLocks noGrp="1"/>
          </p:cNvSpPr>
          <p:nvPr>
            <p:ph type="title"/>
          </p:nvPr>
        </p:nvSpPr>
        <p:spPr/>
        <p:txBody>
          <a:bodyPr/>
          <a:lstStyle/>
          <a:p>
            <a:r>
              <a:rPr lang="en-US" b="1" dirty="0">
                <a:solidFill>
                  <a:schemeClr val="bg1"/>
                </a:solidFill>
              </a:rPr>
              <a:t>The Present Study</a:t>
            </a:r>
          </a:p>
        </p:txBody>
      </p:sp>
      <p:sp>
        <p:nvSpPr>
          <p:cNvPr id="3" name="Content Placeholder 2">
            <a:extLst>
              <a:ext uri="{FF2B5EF4-FFF2-40B4-BE49-F238E27FC236}">
                <a16:creationId xmlns:a16="http://schemas.microsoft.com/office/drawing/2014/main" id="{CA735FC8-95A9-490E-B13B-53FF64DF6457}"/>
              </a:ext>
            </a:extLst>
          </p:cNvPr>
          <p:cNvSpPr>
            <a:spLocks noGrp="1"/>
          </p:cNvSpPr>
          <p:nvPr>
            <p:ph idx="1"/>
          </p:nvPr>
        </p:nvSpPr>
        <p:spPr>
          <a:xfrm>
            <a:off x="866441" y="2489200"/>
            <a:ext cx="7568432" cy="3530600"/>
          </a:xfrm>
        </p:spPr>
        <p:txBody>
          <a:bodyPr>
            <a:normAutofit/>
          </a:bodyPr>
          <a:lstStyle/>
          <a:p>
            <a:r>
              <a:rPr lang="en-US" sz="2400" dirty="0">
                <a:solidFill>
                  <a:schemeClr val="tx1"/>
                </a:solidFill>
              </a:rPr>
              <a:t>Provide further test of the font-size effect (Ex 1 and 2)</a:t>
            </a:r>
          </a:p>
          <a:p>
            <a:r>
              <a:rPr lang="en-US" sz="2400" dirty="0">
                <a:solidFill>
                  <a:schemeClr val="tx1"/>
                </a:solidFill>
              </a:rPr>
              <a:t>Include other perceptual manipulations that could affect fluency/beliefs</a:t>
            </a:r>
          </a:p>
          <a:p>
            <a:pPr lvl="1"/>
            <a:r>
              <a:rPr lang="en-US" sz="2200" dirty="0">
                <a:solidFill>
                  <a:schemeClr val="tx1"/>
                </a:solidFill>
              </a:rPr>
              <a:t>Highlighting (Ex 1 and 2)</a:t>
            </a:r>
          </a:p>
          <a:p>
            <a:pPr lvl="1"/>
            <a:r>
              <a:rPr lang="en-US" sz="2200" dirty="0">
                <a:solidFill>
                  <a:schemeClr val="tx1"/>
                </a:solidFill>
              </a:rPr>
              <a:t>Sans </a:t>
            </a:r>
            <a:r>
              <a:rPr lang="en-US" sz="2200" dirty="0" err="1">
                <a:solidFill>
                  <a:schemeClr val="tx1"/>
                </a:solidFill>
              </a:rPr>
              <a:t>Forgetica</a:t>
            </a:r>
            <a:r>
              <a:rPr lang="en-US" sz="2200" dirty="0">
                <a:solidFill>
                  <a:schemeClr val="tx1"/>
                </a:solidFill>
              </a:rPr>
              <a:t> font (Ex 3)</a:t>
            </a:r>
          </a:p>
        </p:txBody>
      </p:sp>
    </p:spTree>
    <p:extLst>
      <p:ext uri="{BB962C8B-B14F-4D97-AF65-F5344CB8AC3E}">
        <p14:creationId xmlns:p14="http://schemas.microsoft.com/office/powerpoint/2010/main" val="422415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0D78-9974-4906-8E83-83EA404CC627}"/>
              </a:ext>
            </a:extLst>
          </p:cNvPr>
          <p:cNvSpPr>
            <a:spLocks noGrp="1"/>
          </p:cNvSpPr>
          <p:nvPr>
            <p:ph type="title"/>
          </p:nvPr>
        </p:nvSpPr>
        <p:spPr/>
        <p:txBody>
          <a:bodyPr/>
          <a:lstStyle/>
          <a:p>
            <a:r>
              <a:rPr lang="en-US" b="1" dirty="0">
                <a:solidFill>
                  <a:schemeClr val="bg1"/>
                </a:solidFill>
              </a:rPr>
              <a:t>The Present Study</a:t>
            </a:r>
          </a:p>
        </p:txBody>
      </p:sp>
      <p:sp>
        <p:nvSpPr>
          <p:cNvPr id="3" name="Content Placeholder 2">
            <a:extLst>
              <a:ext uri="{FF2B5EF4-FFF2-40B4-BE49-F238E27FC236}">
                <a16:creationId xmlns:a16="http://schemas.microsoft.com/office/drawing/2014/main" id="{CA735FC8-95A9-490E-B13B-53FF64DF6457}"/>
              </a:ext>
            </a:extLst>
          </p:cNvPr>
          <p:cNvSpPr>
            <a:spLocks noGrp="1"/>
          </p:cNvSpPr>
          <p:nvPr>
            <p:ph idx="1"/>
          </p:nvPr>
        </p:nvSpPr>
        <p:spPr>
          <a:xfrm>
            <a:off x="866441" y="2489200"/>
            <a:ext cx="7568432" cy="3530600"/>
          </a:xfrm>
        </p:spPr>
        <p:txBody>
          <a:bodyPr>
            <a:normAutofit/>
          </a:bodyPr>
          <a:lstStyle/>
          <a:p>
            <a:r>
              <a:rPr lang="en-US" sz="2400" b="1" dirty="0">
                <a:solidFill>
                  <a:schemeClr val="tx2"/>
                </a:solidFill>
              </a:rPr>
              <a:t>Experiment 1:</a:t>
            </a:r>
            <a:r>
              <a:rPr lang="en-US" sz="2400" dirty="0">
                <a:solidFill>
                  <a:schemeClr val="tx1"/>
                </a:solidFill>
              </a:rPr>
              <a:t> Small vs Large font and highlights</a:t>
            </a:r>
          </a:p>
          <a:p>
            <a:r>
              <a:rPr lang="en-US" sz="2400" b="1" dirty="0">
                <a:solidFill>
                  <a:schemeClr val="tx2"/>
                </a:solidFill>
              </a:rPr>
              <a:t>Experiment 2:</a:t>
            </a:r>
            <a:r>
              <a:rPr lang="en-US" sz="2400" dirty="0">
                <a:solidFill>
                  <a:schemeClr val="tx2"/>
                </a:solidFill>
              </a:rPr>
              <a:t> </a:t>
            </a:r>
            <a:r>
              <a:rPr lang="en-US" sz="2400" dirty="0">
                <a:solidFill>
                  <a:schemeClr val="tx1"/>
                </a:solidFill>
              </a:rPr>
              <a:t>Small vs Large font and highlights</a:t>
            </a:r>
          </a:p>
          <a:p>
            <a:r>
              <a:rPr lang="en-US" sz="2400" b="1" dirty="0">
                <a:solidFill>
                  <a:schemeClr val="tx2"/>
                </a:solidFill>
              </a:rPr>
              <a:t>Experiment 3:</a:t>
            </a:r>
            <a:r>
              <a:rPr lang="en-US" sz="2400" dirty="0">
                <a:solidFill>
                  <a:schemeClr val="tx1"/>
                </a:solidFill>
              </a:rPr>
              <a:t> Sans </a:t>
            </a:r>
            <a:r>
              <a:rPr lang="en-US" sz="2400" dirty="0" err="1">
                <a:solidFill>
                  <a:schemeClr val="tx1"/>
                </a:solidFill>
              </a:rPr>
              <a:t>Forgetica</a:t>
            </a:r>
            <a:r>
              <a:rPr lang="en-US" sz="2400" dirty="0">
                <a:solidFill>
                  <a:schemeClr val="tx1"/>
                </a:solidFill>
              </a:rPr>
              <a:t> Font</a:t>
            </a:r>
          </a:p>
          <a:p>
            <a:endParaRPr lang="en-US" sz="2400" dirty="0">
              <a:solidFill>
                <a:schemeClr val="tx1"/>
              </a:solidFill>
              <a:highlight>
                <a:srgbClr val="FFFF00"/>
              </a:highlight>
            </a:endParaRPr>
          </a:p>
        </p:txBody>
      </p:sp>
    </p:spTree>
    <p:extLst>
      <p:ext uri="{BB962C8B-B14F-4D97-AF65-F5344CB8AC3E}">
        <p14:creationId xmlns:p14="http://schemas.microsoft.com/office/powerpoint/2010/main" val="314393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8790-FA20-42A3-B2CD-2397BDA5A819}"/>
              </a:ext>
            </a:extLst>
          </p:cNvPr>
          <p:cNvSpPr>
            <a:spLocks noGrp="1"/>
          </p:cNvSpPr>
          <p:nvPr>
            <p:ph type="title"/>
          </p:nvPr>
        </p:nvSpPr>
        <p:spPr/>
        <p:txBody>
          <a:bodyPr/>
          <a:lstStyle/>
          <a:p>
            <a:r>
              <a:rPr lang="en-US" b="1" dirty="0">
                <a:solidFill>
                  <a:schemeClr val="bg1"/>
                </a:solidFill>
              </a:rPr>
              <a:t>Experiment 1: Font-Size and Highlights</a:t>
            </a:r>
          </a:p>
        </p:txBody>
      </p:sp>
      <p:sp>
        <p:nvSpPr>
          <p:cNvPr id="3" name="Content Placeholder 2">
            <a:extLst>
              <a:ext uri="{FF2B5EF4-FFF2-40B4-BE49-F238E27FC236}">
                <a16:creationId xmlns:a16="http://schemas.microsoft.com/office/drawing/2014/main" id="{20664480-0710-49BD-A3FD-E1B6E41B4AFB}"/>
              </a:ext>
            </a:extLst>
          </p:cNvPr>
          <p:cNvSpPr>
            <a:spLocks noGrp="1"/>
          </p:cNvSpPr>
          <p:nvPr>
            <p:ph idx="1"/>
          </p:nvPr>
        </p:nvSpPr>
        <p:spPr>
          <a:xfrm>
            <a:off x="866441" y="2489200"/>
            <a:ext cx="7661739" cy="3530600"/>
          </a:xfrm>
        </p:spPr>
        <p:txBody>
          <a:bodyPr>
            <a:normAutofit/>
          </a:bodyPr>
          <a:lstStyle/>
          <a:p>
            <a:r>
              <a:rPr lang="en-US" sz="2400" dirty="0">
                <a:solidFill>
                  <a:schemeClr val="tx1"/>
                </a:solidFill>
              </a:rPr>
              <a:t>Provides an additional test of the font-size effect</a:t>
            </a:r>
          </a:p>
          <a:p>
            <a:r>
              <a:rPr lang="en-US" sz="2400" dirty="0">
                <a:solidFill>
                  <a:schemeClr val="tx1"/>
                </a:solidFill>
              </a:rPr>
              <a:t>Tests whether effect extends to highlighting</a:t>
            </a:r>
          </a:p>
          <a:p>
            <a:r>
              <a:rPr lang="en-US" sz="2400" dirty="0">
                <a:solidFill>
                  <a:schemeClr val="tx1"/>
                </a:solidFill>
              </a:rPr>
              <a:t>Tests the effect of associative direction</a:t>
            </a:r>
          </a:p>
        </p:txBody>
      </p:sp>
    </p:spTree>
    <p:extLst>
      <p:ext uri="{BB962C8B-B14F-4D97-AF65-F5344CB8AC3E}">
        <p14:creationId xmlns:p14="http://schemas.microsoft.com/office/powerpoint/2010/main" val="426546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F4A6D-4020-4B18-A1B3-B95FFA8476D6}"/>
              </a:ext>
            </a:extLst>
          </p:cNvPr>
          <p:cNvSpPr>
            <a:spLocks noGrp="1"/>
          </p:cNvSpPr>
          <p:nvPr>
            <p:ph type="title"/>
          </p:nvPr>
        </p:nvSpPr>
        <p:spPr/>
        <p:txBody>
          <a:bodyPr/>
          <a:lstStyle/>
          <a:p>
            <a:r>
              <a:rPr lang="en-US" b="1" dirty="0">
                <a:solidFill>
                  <a:schemeClr val="bg1"/>
                </a:solidFill>
              </a:rPr>
              <a:t>Experiment 1: Hypotheses</a:t>
            </a:r>
          </a:p>
        </p:txBody>
      </p:sp>
      <p:sp>
        <p:nvSpPr>
          <p:cNvPr id="3" name="Content Placeholder 2">
            <a:extLst>
              <a:ext uri="{FF2B5EF4-FFF2-40B4-BE49-F238E27FC236}">
                <a16:creationId xmlns:a16="http://schemas.microsoft.com/office/drawing/2014/main" id="{A9CDAC23-03A5-4F0F-8D1F-D60D35944875}"/>
              </a:ext>
            </a:extLst>
          </p:cNvPr>
          <p:cNvSpPr>
            <a:spLocks noGrp="1"/>
          </p:cNvSpPr>
          <p:nvPr>
            <p:ph idx="1"/>
          </p:nvPr>
        </p:nvSpPr>
        <p:spPr>
          <a:xfrm>
            <a:off x="866441" y="2489200"/>
            <a:ext cx="7680400" cy="3530600"/>
          </a:xfrm>
        </p:spPr>
        <p:txBody>
          <a:bodyPr>
            <a:normAutofit/>
          </a:bodyPr>
          <a:lstStyle/>
          <a:p>
            <a:r>
              <a:rPr lang="en-US" sz="2400" dirty="0">
                <a:solidFill>
                  <a:schemeClr val="tx1"/>
                </a:solidFill>
              </a:rPr>
              <a:t>JOLS should be inflated for large font pairs and highlighted pairs</a:t>
            </a:r>
          </a:p>
          <a:p>
            <a:r>
              <a:rPr lang="en-US" sz="2400" dirty="0">
                <a:solidFill>
                  <a:schemeClr val="tx1"/>
                </a:solidFill>
              </a:rPr>
              <a:t>Recall should not differ as a function of font-size or highlighting</a:t>
            </a:r>
          </a:p>
        </p:txBody>
      </p:sp>
    </p:spTree>
    <p:extLst>
      <p:ext uri="{BB962C8B-B14F-4D97-AF65-F5344CB8AC3E}">
        <p14:creationId xmlns:p14="http://schemas.microsoft.com/office/powerpoint/2010/main" val="396436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9304-2DC4-47EF-870F-B2611F35DCFA}"/>
              </a:ext>
            </a:extLst>
          </p:cNvPr>
          <p:cNvSpPr>
            <a:spLocks noGrp="1"/>
          </p:cNvSpPr>
          <p:nvPr>
            <p:ph type="title"/>
          </p:nvPr>
        </p:nvSpPr>
        <p:spPr/>
        <p:txBody>
          <a:bodyPr/>
          <a:lstStyle/>
          <a:p>
            <a:r>
              <a:rPr lang="en-US" b="1" dirty="0">
                <a:solidFill>
                  <a:schemeClr val="bg1"/>
                </a:solidFill>
              </a:rPr>
              <a:t>Experiment 1: Participants and Materials</a:t>
            </a:r>
          </a:p>
        </p:txBody>
      </p:sp>
      <p:sp>
        <p:nvSpPr>
          <p:cNvPr id="3" name="Content Placeholder 2">
            <a:extLst>
              <a:ext uri="{FF2B5EF4-FFF2-40B4-BE49-F238E27FC236}">
                <a16:creationId xmlns:a16="http://schemas.microsoft.com/office/drawing/2014/main" id="{9D4FC4A6-87EC-49D9-8A0B-8C5B0AAC890C}"/>
              </a:ext>
            </a:extLst>
          </p:cNvPr>
          <p:cNvSpPr>
            <a:spLocks noGrp="1"/>
          </p:cNvSpPr>
          <p:nvPr>
            <p:ph idx="1"/>
          </p:nvPr>
        </p:nvSpPr>
        <p:spPr>
          <a:xfrm>
            <a:off x="866441" y="2489199"/>
            <a:ext cx="7639204" cy="3842589"/>
          </a:xfrm>
        </p:spPr>
        <p:txBody>
          <a:bodyPr>
            <a:normAutofit/>
          </a:bodyPr>
          <a:lstStyle/>
          <a:p>
            <a:r>
              <a:rPr lang="en-US" sz="2400" dirty="0">
                <a:solidFill>
                  <a:schemeClr val="tx1"/>
                </a:solidFill>
              </a:rPr>
              <a:t>121 Participants recruited from Prolific</a:t>
            </a:r>
          </a:p>
          <a:p>
            <a:r>
              <a:rPr lang="en-US" sz="2400" dirty="0">
                <a:solidFill>
                  <a:schemeClr val="tx1"/>
                </a:solidFill>
              </a:rPr>
              <a:t>180 word pairs generated from the Nelson et al. (2004) free association norms.</a:t>
            </a:r>
          </a:p>
          <a:p>
            <a:pPr lvl="1"/>
            <a:r>
              <a:rPr lang="en-US" sz="2000" dirty="0">
                <a:solidFill>
                  <a:schemeClr val="tx1"/>
                </a:solidFill>
              </a:rPr>
              <a:t>40 Forward pairs (e.g., credit-card), 40 backward pairs (card-credit), 40 symmetrical pairs (king-queen), 40 unrelated pairs (artery-bronze).</a:t>
            </a:r>
          </a:p>
          <a:p>
            <a:pPr lvl="1"/>
            <a:r>
              <a:rPr lang="en-US" sz="2000" dirty="0">
                <a:solidFill>
                  <a:schemeClr val="tx1"/>
                </a:solidFill>
              </a:rPr>
              <a:t>20 untested buffers</a:t>
            </a:r>
          </a:p>
          <a:p>
            <a:pPr marL="402336" lvl="1" indent="0">
              <a:buNone/>
            </a:pPr>
            <a:endParaRPr lang="en-US" dirty="0"/>
          </a:p>
        </p:txBody>
      </p:sp>
    </p:spTree>
    <p:extLst>
      <p:ext uri="{BB962C8B-B14F-4D97-AF65-F5344CB8AC3E}">
        <p14:creationId xmlns:p14="http://schemas.microsoft.com/office/powerpoint/2010/main" val="214127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3268-E9EA-44E4-ACDD-CE6AB485DB7F}"/>
              </a:ext>
            </a:extLst>
          </p:cNvPr>
          <p:cNvSpPr>
            <a:spLocks noGrp="1"/>
          </p:cNvSpPr>
          <p:nvPr>
            <p:ph type="title"/>
          </p:nvPr>
        </p:nvSpPr>
        <p:spPr/>
        <p:txBody>
          <a:bodyPr/>
          <a:lstStyle/>
          <a:p>
            <a:r>
              <a:rPr lang="en-US" b="1" dirty="0">
                <a:solidFill>
                  <a:schemeClr val="bg1"/>
                </a:solidFill>
              </a:rPr>
              <a:t>Introduction</a:t>
            </a:r>
          </a:p>
        </p:txBody>
      </p:sp>
      <p:sp>
        <p:nvSpPr>
          <p:cNvPr id="3" name="Content Placeholder 2">
            <a:extLst>
              <a:ext uri="{FF2B5EF4-FFF2-40B4-BE49-F238E27FC236}">
                <a16:creationId xmlns:a16="http://schemas.microsoft.com/office/drawing/2014/main" id="{5E7555E2-8326-4748-BCA4-EEAC4266F2D8}"/>
              </a:ext>
            </a:extLst>
          </p:cNvPr>
          <p:cNvSpPr>
            <a:spLocks noGrp="1"/>
          </p:cNvSpPr>
          <p:nvPr>
            <p:ph idx="1"/>
          </p:nvPr>
        </p:nvSpPr>
        <p:spPr>
          <a:xfrm>
            <a:off x="519247" y="2334409"/>
            <a:ext cx="8363495" cy="4410636"/>
          </a:xfrm>
        </p:spPr>
        <p:txBody>
          <a:bodyPr>
            <a:normAutofit/>
          </a:bodyPr>
          <a:lstStyle/>
          <a:p>
            <a:r>
              <a:rPr lang="en-US" sz="2400" dirty="0">
                <a:solidFill>
                  <a:schemeClr val="tx1"/>
                </a:solidFill>
              </a:rPr>
              <a:t>The ability to accurately judge learning progress is essential for retention</a:t>
            </a:r>
          </a:p>
          <a:p>
            <a:pPr lvl="1"/>
            <a:r>
              <a:rPr lang="en-US" sz="2200" dirty="0">
                <a:solidFill>
                  <a:schemeClr val="tx1"/>
                </a:solidFill>
              </a:rPr>
              <a:t>Allows modification of study strategies</a:t>
            </a:r>
            <a:r>
              <a:rPr lang="en-US" sz="2000" dirty="0">
                <a:solidFill>
                  <a:schemeClr val="tx1"/>
                </a:solidFill>
              </a:rPr>
              <a:t> </a:t>
            </a:r>
            <a:r>
              <a:rPr lang="en-US" dirty="0">
                <a:solidFill>
                  <a:schemeClr val="tx1"/>
                </a:solidFill>
              </a:rPr>
              <a:t>(Nelson &amp; </a:t>
            </a:r>
            <a:r>
              <a:rPr lang="en-US" dirty="0" err="1">
                <a:solidFill>
                  <a:schemeClr val="tx1"/>
                </a:solidFill>
              </a:rPr>
              <a:t>Narens</a:t>
            </a:r>
            <a:r>
              <a:rPr lang="en-US" dirty="0">
                <a:solidFill>
                  <a:schemeClr val="tx1"/>
                </a:solidFill>
              </a:rPr>
              <a:t>, 1990)</a:t>
            </a:r>
            <a:endParaRPr lang="en-US" sz="2000" dirty="0">
              <a:solidFill>
                <a:schemeClr val="tx1"/>
              </a:solidFill>
            </a:endParaRPr>
          </a:p>
          <a:p>
            <a:pPr lvl="1"/>
            <a:r>
              <a:rPr lang="en-US" sz="2200" dirty="0">
                <a:solidFill>
                  <a:schemeClr val="tx1"/>
                </a:solidFill>
              </a:rPr>
              <a:t>Provides insight on how to allocate resources for future learning tasks </a:t>
            </a:r>
            <a:r>
              <a:rPr lang="en-US" dirty="0">
                <a:solidFill>
                  <a:schemeClr val="tx1"/>
                </a:solidFill>
              </a:rPr>
              <a:t>(Soderstrom, Clark, </a:t>
            </a:r>
            <a:r>
              <a:rPr lang="en-US" dirty="0" err="1">
                <a:solidFill>
                  <a:schemeClr val="tx1"/>
                </a:solidFill>
              </a:rPr>
              <a:t>Halamish</a:t>
            </a:r>
            <a:r>
              <a:rPr lang="en-US" dirty="0">
                <a:solidFill>
                  <a:schemeClr val="tx1"/>
                </a:solidFill>
              </a:rPr>
              <a:t>, &amp; Bjork, 2015)</a:t>
            </a:r>
          </a:p>
          <a:p>
            <a:endParaRPr lang="en-US" sz="2000" dirty="0">
              <a:solidFill>
                <a:schemeClr val="tx1"/>
              </a:solidFill>
            </a:endParaRPr>
          </a:p>
        </p:txBody>
      </p:sp>
    </p:spTree>
    <p:extLst>
      <p:ext uri="{BB962C8B-B14F-4D97-AF65-F5344CB8AC3E}">
        <p14:creationId xmlns:p14="http://schemas.microsoft.com/office/powerpoint/2010/main" val="324055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F163-FC34-4E78-8855-8F6F43BF6EF9}"/>
              </a:ext>
            </a:extLst>
          </p:cNvPr>
          <p:cNvSpPr>
            <a:spLocks noGrp="1"/>
          </p:cNvSpPr>
          <p:nvPr>
            <p:ph type="title"/>
          </p:nvPr>
        </p:nvSpPr>
        <p:spPr/>
        <p:txBody>
          <a:bodyPr/>
          <a:lstStyle/>
          <a:p>
            <a:r>
              <a:rPr lang="en-US" b="1" dirty="0">
                <a:solidFill>
                  <a:schemeClr val="bg1"/>
                </a:solidFill>
              </a:rPr>
              <a:t>Experiment 1: Procedure</a:t>
            </a:r>
          </a:p>
        </p:txBody>
      </p:sp>
      <p:sp>
        <p:nvSpPr>
          <p:cNvPr id="3" name="Content Placeholder 2">
            <a:extLst>
              <a:ext uri="{FF2B5EF4-FFF2-40B4-BE49-F238E27FC236}">
                <a16:creationId xmlns:a16="http://schemas.microsoft.com/office/drawing/2014/main" id="{84D63E18-B23B-492C-A7C6-BA65443A36FC}"/>
              </a:ext>
            </a:extLst>
          </p:cNvPr>
          <p:cNvSpPr>
            <a:spLocks noGrp="1"/>
          </p:cNvSpPr>
          <p:nvPr>
            <p:ph idx="1"/>
          </p:nvPr>
        </p:nvSpPr>
        <p:spPr>
          <a:xfrm>
            <a:off x="866441" y="2489200"/>
            <a:ext cx="7251192" cy="3530600"/>
          </a:xfrm>
        </p:spPr>
        <p:txBody>
          <a:bodyPr/>
          <a:lstStyle/>
          <a:p>
            <a:r>
              <a:rPr lang="en-US" sz="2400" dirty="0">
                <a:solidFill>
                  <a:schemeClr val="tx1"/>
                </a:solidFill>
              </a:rPr>
              <a:t>Participants were randomly assigned to one of three groups:</a:t>
            </a:r>
          </a:p>
          <a:p>
            <a:pPr lvl="1"/>
            <a:r>
              <a:rPr lang="en-US" sz="2000" b="1" dirty="0">
                <a:solidFill>
                  <a:schemeClr val="tx2"/>
                </a:solidFill>
              </a:rPr>
              <a:t>Font-Size</a:t>
            </a:r>
            <a:r>
              <a:rPr lang="en-US" sz="2000" b="1" dirty="0">
                <a:solidFill>
                  <a:schemeClr val="tx1"/>
                </a:solidFill>
              </a:rPr>
              <a:t> (</a:t>
            </a:r>
            <a:r>
              <a:rPr lang="en-US" sz="2000" b="1" i="1" dirty="0">
                <a:solidFill>
                  <a:schemeClr val="tx1"/>
                </a:solidFill>
              </a:rPr>
              <a:t>n</a:t>
            </a:r>
            <a:r>
              <a:rPr lang="en-US" sz="2000" b="1" dirty="0">
                <a:solidFill>
                  <a:schemeClr val="tx1"/>
                </a:solidFill>
              </a:rPr>
              <a:t> = 41)</a:t>
            </a:r>
          </a:p>
          <a:p>
            <a:pPr lvl="1"/>
            <a:r>
              <a:rPr lang="en-US" sz="2000" b="1" dirty="0">
                <a:solidFill>
                  <a:schemeClr val="tx2"/>
                </a:solidFill>
              </a:rPr>
              <a:t>Highlight</a:t>
            </a:r>
            <a:r>
              <a:rPr lang="en-US" sz="2000" b="1" dirty="0">
                <a:solidFill>
                  <a:schemeClr val="tx1"/>
                </a:solidFill>
              </a:rPr>
              <a:t> (</a:t>
            </a:r>
            <a:r>
              <a:rPr lang="en-US" sz="2000" b="1" i="1" dirty="0">
                <a:solidFill>
                  <a:schemeClr val="tx1"/>
                </a:solidFill>
              </a:rPr>
              <a:t>n</a:t>
            </a:r>
            <a:r>
              <a:rPr lang="en-US" sz="2000" b="1" dirty="0">
                <a:solidFill>
                  <a:schemeClr val="tx1"/>
                </a:solidFill>
              </a:rPr>
              <a:t> = 41)</a:t>
            </a:r>
          </a:p>
          <a:p>
            <a:pPr lvl="1"/>
            <a:r>
              <a:rPr lang="en-US" sz="2000" b="1" dirty="0">
                <a:solidFill>
                  <a:schemeClr val="tx2"/>
                </a:solidFill>
              </a:rPr>
              <a:t>Control</a:t>
            </a:r>
            <a:r>
              <a:rPr lang="en-US" sz="2000" b="1" dirty="0">
                <a:solidFill>
                  <a:schemeClr val="tx1"/>
                </a:solidFill>
              </a:rPr>
              <a:t> (</a:t>
            </a:r>
            <a:r>
              <a:rPr lang="en-US" sz="2000" b="1" i="1" dirty="0">
                <a:solidFill>
                  <a:schemeClr val="tx1"/>
                </a:solidFill>
              </a:rPr>
              <a:t>n</a:t>
            </a:r>
            <a:r>
              <a:rPr lang="en-US" sz="2000" b="1" dirty="0">
                <a:solidFill>
                  <a:schemeClr val="tx1"/>
                </a:solidFill>
              </a:rPr>
              <a:t> = 39)</a:t>
            </a:r>
            <a:endParaRPr lang="en-US" sz="2000" dirty="0">
              <a:solidFill>
                <a:schemeClr val="tx1"/>
              </a:solidFill>
            </a:endParaRPr>
          </a:p>
          <a:p>
            <a:r>
              <a:rPr lang="en-US" sz="2400" dirty="0">
                <a:solidFill>
                  <a:schemeClr val="tx1"/>
                </a:solidFill>
              </a:rPr>
              <a:t>Pair direction was manipulated within subjects</a:t>
            </a:r>
          </a:p>
          <a:p>
            <a:pPr lvl="1"/>
            <a:endParaRPr lang="en-US" dirty="0"/>
          </a:p>
        </p:txBody>
      </p:sp>
    </p:spTree>
    <p:extLst>
      <p:ext uri="{BB962C8B-B14F-4D97-AF65-F5344CB8AC3E}">
        <p14:creationId xmlns:p14="http://schemas.microsoft.com/office/powerpoint/2010/main" val="106139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6538-75EC-461B-9FF3-08BC2506BC22}"/>
              </a:ext>
            </a:extLst>
          </p:cNvPr>
          <p:cNvSpPr>
            <a:spLocks noGrp="1"/>
          </p:cNvSpPr>
          <p:nvPr>
            <p:ph type="title"/>
          </p:nvPr>
        </p:nvSpPr>
        <p:spPr/>
        <p:txBody>
          <a:bodyPr/>
          <a:lstStyle/>
          <a:p>
            <a:r>
              <a:rPr lang="en-US" b="1" dirty="0">
                <a:solidFill>
                  <a:schemeClr val="bg1"/>
                </a:solidFill>
              </a:rPr>
              <a:t>Experiment 1: Procedure</a:t>
            </a:r>
          </a:p>
        </p:txBody>
      </p:sp>
      <p:graphicFrame>
        <p:nvGraphicFramePr>
          <p:cNvPr id="5" name="Content Placeholder 4">
            <a:extLst>
              <a:ext uri="{FF2B5EF4-FFF2-40B4-BE49-F238E27FC236}">
                <a16:creationId xmlns:a16="http://schemas.microsoft.com/office/drawing/2014/main" id="{D054CC86-66EB-4E63-AD06-E98FD9A513B6}"/>
              </a:ext>
            </a:extLst>
          </p:cNvPr>
          <p:cNvGraphicFramePr>
            <a:graphicFrameLocks noGrp="1"/>
          </p:cNvGraphicFramePr>
          <p:nvPr>
            <p:ph idx="1"/>
            <p:extLst>
              <p:ext uri="{D42A27DB-BD31-4B8C-83A1-F6EECF244321}">
                <p14:modId xmlns:p14="http://schemas.microsoft.com/office/powerpoint/2010/main" val="608000755"/>
              </p:ext>
            </p:extLst>
          </p:nvPr>
        </p:nvGraphicFramePr>
        <p:xfrm>
          <a:off x="253490" y="2220685"/>
          <a:ext cx="8637020" cy="414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Arrow Connector 7">
            <a:extLst>
              <a:ext uri="{FF2B5EF4-FFF2-40B4-BE49-F238E27FC236}">
                <a16:creationId xmlns:a16="http://schemas.microsoft.com/office/drawing/2014/main" id="{EF7CBDBF-B23F-42CE-AD8A-5EB8C691163F}"/>
              </a:ext>
            </a:extLst>
          </p:cNvPr>
          <p:cNvCxnSpPr>
            <a:cxnSpLocks/>
          </p:cNvCxnSpPr>
          <p:nvPr/>
        </p:nvCxnSpPr>
        <p:spPr>
          <a:xfrm>
            <a:off x="1323640" y="5159829"/>
            <a:ext cx="0" cy="5727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B235C1C-0F36-47FF-8CCF-BF5BEE6DFBFA}"/>
              </a:ext>
            </a:extLst>
          </p:cNvPr>
          <p:cNvSpPr txBox="1"/>
          <p:nvPr/>
        </p:nvSpPr>
        <p:spPr>
          <a:xfrm>
            <a:off x="0" y="5732616"/>
            <a:ext cx="2701975" cy="1015663"/>
          </a:xfrm>
          <a:prstGeom prst="rect">
            <a:avLst/>
          </a:prstGeom>
          <a:noFill/>
        </p:spPr>
        <p:txBody>
          <a:bodyPr wrap="square" rtlCol="0">
            <a:spAutoFit/>
          </a:bodyPr>
          <a:lstStyle/>
          <a:p>
            <a:pPr algn="ctr"/>
            <a:r>
              <a:rPr lang="en-US" sz="2000" b="1" dirty="0">
                <a:solidFill>
                  <a:schemeClr val="tx2"/>
                </a:solidFill>
              </a:rPr>
              <a:t>3 Groups: </a:t>
            </a:r>
          </a:p>
          <a:p>
            <a:pPr algn="ctr"/>
            <a:r>
              <a:rPr lang="en-US" sz="2000" b="1" dirty="0">
                <a:solidFill>
                  <a:schemeClr val="tx2"/>
                </a:solidFill>
              </a:rPr>
              <a:t>Font-Size, Highlight, Control</a:t>
            </a:r>
          </a:p>
        </p:txBody>
      </p:sp>
    </p:spTree>
    <p:extLst>
      <p:ext uri="{BB962C8B-B14F-4D97-AF65-F5344CB8AC3E}">
        <p14:creationId xmlns:p14="http://schemas.microsoft.com/office/powerpoint/2010/main" val="70188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EAD8-D592-4ADB-A1C7-B5F6109250C1}"/>
              </a:ext>
            </a:extLst>
          </p:cNvPr>
          <p:cNvSpPr>
            <a:spLocks noGrp="1"/>
          </p:cNvSpPr>
          <p:nvPr>
            <p:ph type="title"/>
          </p:nvPr>
        </p:nvSpPr>
        <p:spPr/>
        <p:txBody>
          <a:bodyPr/>
          <a:lstStyle/>
          <a:p>
            <a:r>
              <a:rPr lang="en-US" b="1" dirty="0">
                <a:solidFill>
                  <a:schemeClr val="bg1"/>
                </a:solidFill>
              </a:rPr>
              <a:t>Experiment 1: Font-Size Analyses</a:t>
            </a:r>
          </a:p>
        </p:txBody>
      </p:sp>
      <p:sp>
        <p:nvSpPr>
          <p:cNvPr id="4" name="Content Placeholder 3">
            <a:extLst>
              <a:ext uri="{FF2B5EF4-FFF2-40B4-BE49-F238E27FC236}">
                <a16:creationId xmlns:a16="http://schemas.microsoft.com/office/drawing/2014/main" id="{265B885A-6647-4095-801D-92BD85BD0F69}"/>
              </a:ext>
            </a:extLst>
          </p:cNvPr>
          <p:cNvSpPr>
            <a:spLocks noGrp="1"/>
          </p:cNvSpPr>
          <p:nvPr>
            <p:ph idx="1"/>
          </p:nvPr>
        </p:nvSpPr>
        <p:spPr>
          <a:xfrm>
            <a:off x="866441" y="2489200"/>
            <a:ext cx="7512449" cy="3530600"/>
          </a:xfrm>
        </p:spPr>
        <p:txBody>
          <a:bodyPr>
            <a:normAutofit/>
          </a:bodyPr>
          <a:lstStyle/>
          <a:p>
            <a:r>
              <a:rPr lang="en-US" sz="2000" dirty="0">
                <a:solidFill>
                  <a:schemeClr val="tx1"/>
                </a:solidFill>
              </a:rPr>
              <a:t>2 (Measure: JOL vs Recall) x 2(Font-Size: Large vs Small) x 4 (Pair Type: Forward vs Backward vs Symmetrical vs Unrelated) ANOVA</a:t>
            </a:r>
          </a:p>
          <a:p>
            <a:r>
              <a:rPr lang="en-US" sz="2000" dirty="0">
                <a:solidFill>
                  <a:schemeClr val="tx1"/>
                </a:solidFill>
              </a:rPr>
              <a:t>2 (Measure: JOL vs Recall) x 2 (Encoding Group: Large vs Control) x 4 (Pair Type: Forward vs Backward vs Symmetrical vs Unrelated) ANOVA</a:t>
            </a:r>
          </a:p>
          <a:p>
            <a:r>
              <a:rPr lang="en-US" sz="2000" dirty="0">
                <a:solidFill>
                  <a:schemeClr val="tx1"/>
                </a:solidFill>
              </a:rPr>
              <a:t>2 (Measure: JOL vs Recall) x 2 (Encoding Group: Small vs Control) x 4 (Pair Type: Forward vs Backward vs Symmetrical vs Unrelated) ANOVA</a:t>
            </a:r>
          </a:p>
          <a:p>
            <a:endParaRPr lang="en-US" sz="2000" dirty="0">
              <a:solidFill>
                <a:schemeClr val="tx1"/>
              </a:solidFill>
            </a:endParaRPr>
          </a:p>
        </p:txBody>
      </p:sp>
    </p:spTree>
    <p:extLst>
      <p:ext uri="{BB962C8B-B14F-4D97-AF65-F5344CB8AC3E}">
        <p14:creationId xmlns:p14="http://schemas.microsoft.com/office/powerpoint/2010/main" val="54070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B447-997D-4353-8F21-9BE3A3481F64}"/>
              </a:ext>
            </a:extLst>
          </p:cNvPr>
          <p:cNvSpPr>
            <a:spLocks noGrp="1"/>
          </p:cNvSpPr>
          <p:nvPr>
            <p:ph type="title" idx="4294967295"/>
          </p:nvPr>
        </p:nvSpPr>
        <p:spPr>
          <a:xfrm>
            <a:off x="0" y="0"/>
            <a:ext cx="6343650" cy="709613"/>
          </a:xfrm>
        </p:spPr>
        <p:txBody>
          <a:bodyPr/>
          <a:lstStyle/>
          <a:p>
            <a:r>
              <a:rPr lang="en-US" b="1" dirty="0">
                <a:solidFill>
                  <a:schemeClr val="tx1"/>
                </a:solidFill>
              </a:rPr>
              <a:t>Results</a:t>
            </a:r>
          </a:p>
        </p:txBody>
      </p:sp>
      <p:pic>
        <p:nvPicPr>
          <p:cNvPr id="3" name="Picture 2">
            <a:extLst>
              <a:ext uri="{FF2B5EF4-FFF2-40B4-BE49-F238E27FC236}">
                <a16:creationId xmlns:a16="http://schemas.microsoft.com/office/drawing/2014/main" id="{81C1ACA7-58F3-4B5B-8D93-B0A8E63850CC}"/>
              </a:ext>
            </a:extLst>
          </p:cNvPr>
          <p:cNvPicPr>
            <a:picLocks noChangeAspect="1"/>
          </p:cNvPicPr>
          <p:nvPr/>
        </p:nvPicPr>
        <p:blipFill rotWithShape="1">
          <a:blip r:embed="rId3"/>
          <a:srcRect l="5727" t="7685" r="7787" b="7529"/>
          <a:stretch/>
        </p:blipFill>
        <p:spPr>
          <a:xfrm>
            <a:off x="1657178" y="201896"/>
            <a:ext cx="5658022" cy="6656104"/>
          </a:xfrm>
          <a:prstGeom prst="rect">
            <a:avLst/>
          </a:prstGeom>
        </p:spPr>
      </p:pic>
      <p:cxnSp>
        <p:nvCxnSpPr>
          <p:cNvPr id="5" name="Straight Arrow Connector 4">
            <a:extLst>
              <a:ext uri="{FF2B5EF4-FFF2-40B4-BE49-F238E27FC236}">
                <a16:creationId xmlns:a16="http://schemas.microsoft.com/office/drawing/2014/main" id="{E6500B68-3E35-41BB-A5F9-638AA751AA4B}"/>
              </a:ext>
            </a:extLst>
          </p:cNvPr>
          <p:cNvCxnSpPr/>
          <p:nvPr/>
        </p:nvCxnSpPr>
        <p:spPr>
          <a:xfrm>
            <a:off x="605307" y="1339403"/>
            <a:ext cx="59242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D79B81B-4EBE-4053-A14D-CB2D3B80BBE3}"/>
              </a:ext>
            </a:extLst>
          </p:cNvPr>
          <p:cNvCxnSpPr/>
          <p:nvPr/>
        </p:nvCxnSpPr>
        <p:spPr>
          <a:xfrm>
            <a:off x="605307" y="3591060"/>
            <a:ext cx="59242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12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B447-997D-4353-8F21-9BE3A3481F64}"/>
              </a:ext>
            </a:extLst>
          </p:cNvPr>
          <p:cNvSpPr>
            <a:spLocks noGrp="1"/>
          </p:cNvSpPr>
          <p:nvPr>
            <p:ph type="title" idx="4294967295"/>
          </p:nvPr>
        </p:nvSpPr>
        <p:spPr>
          <a:xfrm>
            <a:off x="0" y="0"/>
            <a:ext cx="6343650" cy="709613"/>
          </a:xfrm>
        </p:spPr>
        <p:txBody>
          <a:bodyPr/>
          <a:lstStyle/>
          <a:p>
            <a:r>
              <a:rPr lang="en-US" b="1" dirty="0">
                <a:solidFill>
                  <a:schemeClr val="tx1"/>
                </a:solidFill>
              </a:rPr>
              <a:t>Results</a:t>
            </a:r>
          </a:p>
        </p:txBody>
      </p:sp>
      <p:pic>
        <p:nvPicPr>
          <p:cNvPr id="3" name="Picture 2">
            <a:extLst>
              <a:ext uri="{FF2B5EF4-FFF2-40B4-BE49-F238E27FC236}">
                <a16:creationId xmlns:a16="http://schemas.microsoft.com/office/drawing/2014/main" id="{81C1ACA7-58F3-4B5B-8D93-B0A8E63850CC}"/>
              </a:ext>
            </a:extLst>
          </p:cNvPr>
          <p:cNvPicPr>
            <a:picLocks noChangeAspect="1"/>
          </p:cNvPicPr>
          <p:nvPr/>
        </p:nvPicPr>
        <p:blipFill rotWithShape="1">
          <a:blip r:embed="rId3"/>
          <a:srcRect l="5727" t="7685" r="7787" b="7529"/>
          <a:stretch/>
        </p:blipFill>
        <p:spPr>
          <a:xfrm>
            <a:off x="1657178" y="201896"/>
            <a:ext cx="5658022" cy="6656104"/>
          </a:xfrm>
          <a:prstGeom prst="rect">
            <a:avLst/>
          </a:prstGeom>
        </p:spPr>
      </p:pic>
      <p:cxnSp>
        <p:nvCxnSpPr>
          <p:cNvPr id="5" name="Straight Arrow Connector 4">
            <a:extLst>
              <a:ext uri="{FF2B5EF4-FFF2-40B4-BE49-F238E27FC236}">
                <a16:creationId xmlns:a16="http://schemas.microsoft.com/office/drawing/2014/main" id="{E6500B68-3E35-41BB-A5F9-638AA751AA4B}"/>
              </a:ext>
            </a:extLst>
          </p:cNvPr>
          <p:cNvCxnSpPr/>
          <p:nvPr/>
        </p:nvCxnSpPr>
        <p:spPr>
          <a:xfrm>
            <a:off x="605307" y="1339403"/>
            <a:ext cx="59242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D79B81B-4EBE-4053-A14D-CB2D3B80BBE3}"/>
              </a:ext>
            </a:extLst>
          </p:cNvPr>
          <p:cNvCxnSpPr/>
          <p:nvPr/>
        </p:nvCxnSpPr>
        <p:spPr>
          <a:xfrm>
            <a:off x="708338" y="5600164"/>
            <a:ext cx="59242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292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B447-997D-4353-8F21-9BE3A3481F64}"/>
              </a:ext>
            </a:extLst>
          </p:cNvPr>
          <p:cNvSpPr>
            <a:spLocks noGrp="1"/>
          </p:cNvSpPr>
          <p:nvPr>
            <p:ph type="title" idx="4294967295"/>
          </p:nvPr>
        </p:nvSpPr>
        <p:spPr>
          <a:xfrm>
            <a:off x="0" y="0"/>
            <a:ext cx="6343650" cy="709613"/>
          </a:xfrm>
        </p:spPr>
        <p:txBody>
          <a:bodyPr/>
          <a:lstStyle/>
          <a:p>
            <a:r>
              <a:rPr lang="en-US" b="1" dirty="0">
                <a:solidFill>
                  <a:schemeClr val="tx1"/>
                </a:solidFill>
              </a:rPr>
              <a:t>Results</a:t>
            </a:r>
          </a:p>
        </p:txBody>
      </p:sp>
      <p:pic>
        <p:nvPicPr>
          <p:cNvPr id="3" name="Picture 2">
            <a:extLst>
              <a:ext uri="{FF2B5EF4-FFF2-40B4-BE49-F238E27FC236}">
                <a16:creationId xmlns:a16="http://schemas.microsoft.com/office/drawing/2014/main" id="{81C1ACA7-58F3-4B5B-8D93-B0A8E63850CC}"/>
              </a:ext>
            </a:extLst>
          </p:cNvPr>
          <p:cNvPicPr>
            <a:picLocks noChangeAspect="1"/>
          </p:cNvPicPr>
          <p:nvPr/>
        </p:nvPicPr>
        <p:blipFill rotWithShape="1">
          <a:blip r:embed="rId3"/>
          <a:srcRect l="5727" t="7685" r="7787" b="7529"/>
          <a:stretch/>
        </p:blipFill>
        <p:spPr>
          <a:xfrm>
            <a:off x="1657178" y="201896"/>
            <a:ext cx="5658022" cy="6656104"/>
          </a:xfrm>
          <a:prstGeom prst="rect">
            <a:avLst/>
          </a:prstGeom>
        </p:spPr>
      </p:pic>
      <p:cxnSp>
        <p:nvCxnSpPr>
          <p:cNvPr id="5" name="Straight Arrow Connector 4">
            <a:extLst>
              <a:ext uri="{FF2B5EF4-FFF2-40B4-BE49-F238E27FC236}">
                <a16:creationId xmlns:a16="http://schemas.microsoft.com/office/drawing/2014/main" id="{E6500B68-3E35-41BB-A5F9-638AA751AA4B}"/>
              </a:ext>
            </a:extLst>
          </p:cNvPr>
          <p:cNvCxnSpPr/>
          <p:nvPr/>
        </p:nvCxnSpPr>
        <p:spPr>
          <a:xfrm>
            <a:off x="605307" y="5782614"/>
            <a:ext cx="59242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D79B81B-4EBE-4053-A14D-CB2D3B80BBE3}"/>
              </a:ext>
            </a:extLst>
          </p:cNvPr>
          <p:cNvCxnSpPr/>
          <p:nvPr/>
        </p:nvCxnSpPr>
        <p:spPr>
          <a:xfrm>
            <a:off x="605307" y="3591060"/>
            <a:ext cx="59242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69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EAD8-D592-4ADB-A1C7-B5F6109250C1}"/>
              </a:ext>
            </a:extLst>
          </p:cNvPr>
          <p:cNvSpPr>
            <a:spLocks noGrp="1"/>
          </p:cNvSpPr>
          <p:nvPr>
            <p:ph type="title"/>
          </p:nvPr>
        </p:nvSpPr>
        <p:spPr/>
        <p:txBody>
          <a:bodyPr/>
          <a:lstStyle/>
          <a:p>
            <a:r>
              <a:rPr lang="en-US" b="1" dirty="0">
                <a:solidFill>
                  <a:schemeClr val="bg1"/>
                </a:solidFill>
              </a:rPr>
              <a:t>Experiment 1: Highlight Analyses</a:t>
            </a:r>
          </a:p>
        </p:txBody>
      </p:sp>
      <p:sp>
        <p:nvSpPr>
          <p:cNvPr id="4" name="Content Placeholder 3">
            <a:extLst>
              <a:ext uri="{FF2B5EF4-FFF2-40B4-BE49-F238E27FC236}">
                <a16:creationId xmlns:a16="http://schemas.microsoft.com/office/drawing/2014/main" id="{265B885A-6647-4095-801D-92BD85BD0F69}"/>
              </a:ext>
            </a:extLst>
          </p:cNvPr>
          <p:cNvSpPr>
            <a:spLocks noGrp="1"/>
          </p:cNvSpPr>
          <p:nvPr>
            <p:ph idx="1"/>
          </p:nvPr>
        </p:nvSpPr>
        <p:spPr>
          <a:xfrm>
            <a:off x="866441" y="2489200"/>
            <a:ext cx="7512449" cy="3530600"/>
          </a:xfrm>
        </p:spPr>
        <p:txBody>
          <a:bodyPr>
            <a:normAutofit/>
          </a:bodyPr>
          <a:lstStyle/>
          <a:p>
            <a:r>
              <a:rPr lang="en-US" sz="2000" dirty="0">
                <a:solidFill>
                  <a:schemeClr val="tx1"/>
                </a:solidFill>
              </a:rPr>
              <a:t>2 (Measure: JOL vs Recall) x 2(Highlight: Highlight vs No-Highlight) x 4 (Pair Type: Forward vs Backward vs Symmetrical vs Unrelated) ANOVA</a:t>
            </a:r>
          </a:p>
          <a:p>
            <a:r>
              <a:rPr lang="en-US" sz="2000" dirty="0">
                <a:solidFill>
                  <a:schemeClr val="tx1"/>
                </a:solidFill>
              </a:rPr>
              <a:t>2 (Measure: JOL vs Recall) x 2(Encoding Group: Highlight vs Control) x 4 (Pair Type: Forward vs Backward vs Symmetrical vs Unrelated) ANOVA</a:t>
            </a:r>
          </a:p>
          <a:p>
            <a:r>
              <a:rPr lang="en-US" sz="2000" dirty="0">
                <a:solidFill>
                  <a:schemeClr val="tx1"/>
                </a:solidFill>
              </a:rPr>
              <a:t>2 (Measure: JOL vs Recall) x 2(Encoding Group: Highlight vs Control) x 4 (Pair Type: Forward vs Backward vs Symmetrical vs Unrelated) ANOVA</a:t>
            </a:r>
          </a:p>
          <a:p>
            <a:endParaRPr lang="en-US" sz="2000" dirty="0">
              <a:solidFill>
                <a:schemeClr val="tx1"/>
              </a:solidFill>
            </a:endParaRPr>
          </a:p>
        </p:txBody>
      </p:sp>
    </p:spTree>
    <p:extLst>
      <p:ext uri="{BB962C8B-B14F-4D97-AF65-F5344CB8AC3E}">
        <p14:creationId xmlns:p14="http://schemas.microsoft.com/office/powerpoint/2010/main" val="52048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B447-997D-4353-8F21-9BE3A3481F64}"/>
              </a:ext>
            </a:extLst>
          </p:cNvPr>
          <p:cNvSpPr>
            <a:spLocks noGrp="1"/>
          </p:cNvSpPr>
          <p:nvPr>
            <p:ph type="title" idx="4294967295"/>
          </p:nvPr>
        </p:nvSpPr>
        <p:spPr>
          <a:xfrm>
            <a:off x="0" y="0"/>
            <a:ext cx="6343650" cy="709613"/>
          </a:xfrm>
        </p:spPr>
        <p:txBody>
          <a:bodyPr/>
          <a:lstStyle/>
          <a:p>
            <a:r>
              <a:rPr lang="en-US" b="1" dirty="0">
                <a:solidFill>
                  <a:schemeClr val="tx1"/>
                </a:solidFill>
              </a:rPr>
              <a:t>Results</a:t>
            </a:r>
          </a:p>
        </p:txBody>
      </p:sp>
      <p:pic>
        <p:nvPicPr>
          <p:cNvPr id="4" name="Picture 3" descr="A picture containing bar chart&#10;&#10;Description automatically generated">
            <a:extLst>
              <a:ext uri="{FF2B5EF4-FFF2-40B4-BE49-F238E27FC236}">
                <a16:creationId xmlns:a16="http://schemas.microsoft.com/office/drawing/2014/main" id="{CC1FAFFE-677D-482C-AD35-53A8FFC1C8FC}"/>
              </a:ext>
            </a:extLst>
          </p:cNvPr>
          <p:cNvPicPr>
            <a:picLocks noChangeAspect="1"/>
          </p:cNvPicPr>
          <p:nvPr/>
        </p:nvPicPr>
        <p:blipFill rotWithShape="1">
          <a:blip r:embed="rId3"/>
          <a:srcRect l="4571" t="8095" r="9142" b="8095"/>
          <a:stretch/>
        </p:blipFill>
        <p:spPr>
          <a:xfrm>
            <a:off x="1630074" y="269690"/>
            <a:ext cx="5652470" cy="6588310"/>
          </a:xfrm>
          <a:prstGeom prst="rect">
            <a:avLst/>
          </a:prstGeom>
        </p:spPr>
      </p:pic>
      <p:cxnSp>
        <p:nvCxnSpPr>
          <p:cNvPr id="5" name="Straight Arrow Connector 4">
            <a:extLst>
              <a:ext uri="{FF2B5EF4-FFF2-40B4-BE49-F238E27FC236}">
                <a16:creationId xmlns:a16="http://schemas.microsoft.com/office/drawing/2014/main" id="{84730356-1A64-47AF-8C3F-C6583A37B1DB}"/>
              </a:ext>
            </a:extLst>
          </p:cNvPr>
          <p:cNvCxnSpPr/>
          <p:nvPr/>
        </p:nvCxnSpPr>
        <p:spPr>
          <a:xfrm>
            <a:off x="719070" y="1313646"/>
            <a:ext cx="59242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AB97713-DAA4-4D39-9471-256E03182390}"/>
              </a:ext>
            </a:extLst>
          </p:cNvPr>
          <p:cNvCxnSpPr/>
          <p:nvPr/>
        </p:nvCxnSpPr>
        <p:spPr>
          <a:xfrm>
            <a:off x="719070" y="3668332"/>
            <a:ext cx="59242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0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B447-997D-4353-8F21-9BE3A3481F64}"/>
              </a:ext>
            </a:extLst>
          </p:cNvPr>
          <p:cNvSpPr>
            <a:spLocks noGrp="1"/>
          </p:cNvSpPr>
          <p:nvPr>
            <p:ph type="title" idx="4294967295"/>
          </p:nvPr>
        </p:nvSpPr>
        <p:spPr>
          <a:xfrm>
            <a:off x="0" y="0"/>
            <a:ext cx="6343650" cy="709613"/>
          </a:xfrm>
        </p:spPr>
        <p:txBody>
          <a:bodyPr/>
          <a:lstStyle/>
          <a:p>
            <a:r>
              <a:rPr lang="en-US" b="1" dirty="0">
                <a:solidFill>
                  <a:schemeClr val="tx1"/>
                </a:solidFill>
              </a:rPr>
              <a:t>Results</a:t>
            </a:r>
          </a:p>
        </p:txBody>
      </p:sp>
      <p:pic>
        <p:nvPicPr>
          <p:cNvPr id="4" name="Picture 3" descr="A picture containing bar chart&#10;&#10;Description automatically generated">
            <a:extLst>
              <a:ext uri="{FF2B5EF4-FFF2-40B4-BE49-F238E27FC236}">
                <a16:creationId xmlns:a16="http://schemas.microsoft.com/office/drawing/2014/main" id="{CC1FAFFE-677D-482C-AD35-53A8FFC1C8FC}"/>
              </a:ext>
            </a:extLst>
          </p:cNvPr>
          <p:cNvPicPr>
            <a:picLocks noChangeAspect="1"/>
          </p:cNvPicPr>
          <p:nvPr/>
        </p:nvPicPr>
        <p:blipFill rotWithShape="1">
          <a:blip r:embed="rId3"/>
          <a:srcRect l="4571" t="8095" r="9142" b="8095"/>
          <a:stretch/>
        </p:blipFill>
        <p:spPr>
          <a:xfrm>
            <a:off x="1630074" y="269690"/>
            <a:ext cx="5652470" cy="6588310"/>
          </a:xfrm>
          <a:prstGeom prst="rect">
            <a:avLst/>
          </a:prstGeom>
        </p:spPr>
      </p:pic>
      <p:cxnSp>
        <p:nvCxnSpPr>
          <p:cNvPr id="5" name="Straight Arrow Connector 4">
            <a:extLst>
              <a:ext uri="{FF2B5EF4-FFF2-40B4-BE49-F238E27FC236}">
                <a16:creationId xmlns:a16="http://schemas.microsoft.com/office/drawing/2014/main" id="{84730356-1A64-47AF-8C3F-C6583A37B1DB}"/>
              </a:ext>
            </a:extLst>
          </p:cNvPr>
          <p:cNvCxnSpPr/>
          <p:nvPr/>
        </p:nvCxnSpPr>
        <p:spPr>
          <a:xfrm>
            <a:off x="719071" y="1313646"/>
            <a:ext cx="59242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AB97713-DAA4-4D39-9471-256E03182390}"/>
              </a:ext>
            </a:extLst>
          </p:cNvPr>
          <p:cNvCxnSpPr/>
          <p:nvPr/>
        </p:nvCxnSpPr>
        <p:spPr>
          <a:xfrm>
            <a:off x="719070" y="5844862"/>
            <a:ext cx="59242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185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B447-997D-4353-8F21-9BE3A3481F64}"/>
              </a:ext>
            </a:extLst>
          </p:cNvPr>
          <p:cNvSpPr>
            <a:spLocks noGrp="1"/>
          </p:cNvSpPr>
          <p:nvPr>
            <p:ph type="title" idx="4294967295"/>
          </p:nvPr>
        </p:nvSpPr>
        <p:spPr>
          <a:xfrm>
            <a:off x="0" y="0"/>
            <a:ext cx="6343650" cy="709613"/>
          </a:xfrm>
        </p:spPr>
        <p:txBody>
          <a:bodyPr/>
          <a:lstStyle/>
          <a:p>
            <a:r>
              <a:rPr lang="en-US" b="1" dirty="0">
                <a:solidFill>
                  <a:schemeClr val="tx1"/>
                </a:solidFill>
              </a:rPr>
              <a:t>Results</a:t>
            </a:r>
          </a:p>
        </p:txBody>
      </p:sp>
      <p:pic>
        <p:nvPicPr>
          <p:cNvPr id="4" name="Picture 3" descr="A picture containing bar chart&#10;&#10;Description automatically generated">
            <a:extLst>
              <a:ext uri="{FF2B5EF4-FFF2-40B4-BE49-F238E27FC236}">
                <a16:creationId xmlns:a16="http://schemas.microsoft.com/office/drawing/2014/main" id="{CC1FAFFE-677D-482C-AD35-53A8FFC1C8FC}"/>
              </a:ext>
            </a:extLst>
          </p:cNvPr>
          <p:cNvPicPr>
            <a:picLocks noChangeAspect="1"/>
          </p:cNvPicPr>
          <p:nvPr/>
        </p:nvPicPr>
        <p:blipFill rotWithShape="1">
          <a:blip r:embed="rId3"/>
          <a:srcRect l="4571" t="8095" r="9142" b="8095"/>
          <a:stretch/>
        </p:blipFill>
        <p:spPr>
          <a:xfrm>
            <a:off x="1630074" y="269690"/>
            <a:ext cx="5652470" cy="6588310"/>
          </a:xfrm>
          <a:prstGeom prst="rect">
            <a:avLst/>
          </a:prstGeom>
        </p:spPr>
      </p:pic>
      <p:cxnSp>
        <p:nvCxnSpPr>
          <p:cNvPr id="5" name="Straight Arrow Connector 4">
            <a:extLst>
              <a:ext uri="{FF2B5EF4-FFF2-40B4-BE49-F238E27FC236}">
                <a16:creationId xmlns:a16="http://schemas.microsoft.com/office/drawing/2014/main" id="{84730356-1A64-47AF-8C3F-C6583A37B1DB}"/>
              </a:ext>
            </a:extLst>
          </p:cNvPr>
          <p:cNvCxnSpPr/>
          <p:nvPr/>
        </p:nvCxnSpPr>
        <p:spPr>
          <a:xfrm>
            <a:off x="719070" y="3670480"/>
            <a:ext cx="59242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AB97713-DAA4-4D39-9471-256E03182390}"/>
              </a:ext>
            </a:extLst>
          </p:cNvPr>
          <p:cNvCxnSpPr/>
          <p:nvPr/>
        </p:nvCxnSpPr>
        <p:spPr>
          <a:xfrm>
            <a:off x="719070" y="5844862"/>
            <a:ext cx="59242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708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3268-E9EA-44E4-ACDD-CE6AB485DB7F}"/>
              </a:ext>
            </a:extLst>
          </p:cNvPr>
          <p:cNvSpPr>
            <a:spLocks noGrp="1"/>
          </p:cNvSpPr>
          <p:nvPr>
            <p:ph type="title"/>
          </p:nvPr>
        </p:nvSpPr>
        <p:spPr/>
        <p:txBody>
          <a:bodyPr/>
          <a:lstStyle/>
          <a:p>
            <a:r>
              <a:rPr lang="en-US" b="1" dirty="0">
                <a:solidFill>
                  <a:schemeClr val="bg1"/>
                </a:solidFill>
              </a:rPr>
              <a:t>Introduction</a:t>
            </a:r>
          </a:p>
        </p:txBody>
      </p:sp>
      <p:sp>
        <p:nvSpPr>
          <p:cNvPr id="3" name="Content Placeholder 2">
            <a:extLst>
              <a:ext uri="{FF2B5EF4-FFF2-40B4-BE49-F238E27FC236}">
                <a16:creationId xmlns:a16="http://schemas.microsoft.com/office/drawing/2014/main" id="{5E7555E2-8326-4748-BCA4-EEAC4266F2D8}"/>
              </a:ext>
            </a:extLst>
          </p:cNvPr>
          <p:cNvSpPr>
            <a:spLocks noGrp="1"/>
          </p:cNvSpPr>
          <p:nvPr>
            <p:ph idx="1"/>
          </p:nvPr>
        </p:nvSpPr>
        <p:spPr>
          <a:xfrm>
            <a:off x="519247" y="2334409"/>
            <a:ext cx="8363495" cy="4410636"/>
          </a:xfrm>
        </p:spPr>
        <p:txBody>
          <a:bodyPr>
            <a:normAutofit/>
          </a:bodyPr>
          <a:lstStyle/>
          <a:p>
            <a:r>
              <a:rPr lang="en-US" sz="2400" b="1" dirty="0">
                <a:solidFill>
                  <a:schemeClr val="tx2"/>
                </a:solidFill>
              </a:rPr>
              <a:t>Metacognitive judgments </a:t>
            </a:r>
            <a:r>
              <a:rPr lang="en-US" sz="2400" dirty="0">
                <a:solidFill>
                  <a:schemeClr val="tx1"/>
                </a:solidFill>
              </a:rPr>
              <a:t>are commonly used to obtain information about the learning process</a:t>
            </a:r>
          </a:p>
          <a:p>
            <a:pPr lvl="1"/>
            <a:r>
              <a:rPr lang="en-US" sz="2200" dirty="0">
                <a:solidFill>
                  <a:schemeClr val="tx1"/>
                </a:solidFill>
              </a:rPr>
              <a:t>i.e., How likely are you to remember this item pair?</a:t>
            </a:r>
          </a:p>
          <a:p>
            <a:pPr lvl="1"/>
            <a:r>
              <a:rPr lang="en-US" sz="2200" dirty="0">
                <a:solidFill>
                  <a:schemeClr val="tx1"/>
                </a:solidFill>
              </a:rPr>
              <a:t>Prospective vs Retrospective</a:t>
            </a:r>
          </a:p>
          <a:p>
            <a:endParaRPr lang="en-US" sz="2400" dirty="0">
              <a:solidFill>
                <a:schemeClr val="tx1"/>
              </a:solidFill>
            </a:endParaRPr>
          </a:p>
          <a:p>
            <a:pPr lvl="1"/>
            <a:endParaRPr lang="en-US" sz="1800" dirty="0"/>
          </a:p>
          <a:p>
            <a:endParaRPr lang="en-US" sz="2000" dirty="0">
              <a:solidFill>
                <a:schemeClr val="tx1"/>
              </a:solidFill>
            </a:endParaRPr>
          </a:p>
        </p:txBody>
      </p:sp>
    </p:spTree>
    <p:extLst>
      <p:ext uri="{BB962C8B-B14F-4D97-AF65-F5344CB8AC3E}">
        <p14:creationId xmlns:p14="http://schemas.microsoft.com/office/powerpoint/2010/main" val="244364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6A2A-3C91-48F2-A4A8-32E96E118D58}"/>
              </a:ext>
            </a:extLst>
          </p:cNvPr>
          <p:cNvSpPr>
            <a:spLocks noGrp="1"/>
          </p:cNvSpPr>
          <p:nvPr>
            <p:ph type="title"/>
          </p:nvPr>
        </p:nvSpPr>
        <p:spPr/>
        <p:txBody>
          <a:bodyPr/>
          <a:lstStyle/>
          <a:p>
            <a:r>
              <a:rPr lang="en-US" b="1" dirty="0">
                <a:solidFill>
                  <a:schemeClr val="bg1"/>
                </a:solidFill>
              </a:rPr>
              <a:t>Experiment 1: Summary</a:t>
            </a:r>
          </a:p>
        </p:txBody>
      </p:sp>
      <p:sp>
        <p:nvSpPr>
          <p:cNvPr id="3" name="Content Placeholder 2">
            <a:extLst>
              <a:ext uri="{FF2B5EF4-FFF2-40B4-BE49-F238E27FC236}">
                <a16:creationId xmlns:a16="http://schemas.microsoft.com/office/drawing/2014/main" id="{4F333743-1674-4654-8D0C-89C578FEDB89}"/>
              </a:ext>
            </a:extLst>
          </p:cNvPr>
          <p:cNvSpPr>
            <a:spLocks noGrp="1"/>
          </p:cNvSpPr>
          <p:nvPr>
            <p:ph idx="1"/>
          </p:nvPr>
        </p:nvSpPr>
        <p:spPr>
          <a:xfrm>
            <a:off x="866441" y="2489199"/>
            <a:ext cx="7640745" cy="3764643"/>
          </a:xfrm>
        </p:spPr>
        <p:txBody>
          <a:bodyPr>
            <a:normAutofit/>
          </a:bodyPr>
          <a:lstStyle/>
          <a:p>
            <a:r>
              <a:rPr lang="en-US" sz="2400" dirty="0">
                <a:solidFill>
                  <a:schemeClr val="tx1"/>
                </a:solidFill>
              </a:rPr>
              <a:t>Font-Size effect failed to replicate</a:t>
            </a:r>
          </a:p>
          <a:p>
            <a:r>
              <a:rPr lang="en-US" sz="2400" dirty="0">
                <a:solidFill>
                  <a:schemeClr val="tx1"/>
                </a:solidFill>
              </a:rPr>
              <a:t>Highlighting had no effect on JOLs or recall</a:t>
            </a:r>
          </a:p>
        </p:txBody>
      </p:sp>
    </p:spTree>
    <p:extLst>
      <p:ext uri="{BB962C8B-B14F-4D97-AF65-F5344CB8AC3E}">
        <p14:creationId xmlns:p14="http://schemas.microsoft.com/office/powerpoint/2010/main" val="13498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0D78-9974-4906-8E83-83EA404CC627}"/>
              </a:ext>
            </a:extLst>
          </p:cNvPr>
          <p:cNvSpPr>
            <a:spLocks noGrp="1"/>
          </p:cNvSpPr>
          <p:nvPr>
            <p:ph type="title"/>
          </p:nvPr>
        </p:nvSpPr>
        <p:spPr/>
        <p:txBody>
          <a:bodyPr/>
          <a:lstStyle/>
          <a:p>
            <a:r>
              <a:rPr lang="en-US" b="1" dirty="0">
                <a:solidFill>
                  <a:schemeClr val="bg1"/>
                </a:solidFill>
              </a:rPr>
              <a:t>Experiment 2: Font-Size and Highlights for Unrelated Pairs</a:t>
            </a:r>
          </a:p>
        </p:txBody>
      </p:sp>
      <p:sp>
        <p:nvSpPr>
          <p:cNvPr id="3" name="Content Placeholder 2">
            <a:extLst>
              <a:ext uri="{FF2B5EF4-FFF2-40B4-BE49-F238E27FC236}">
                <a16:creationId xmlns:a16="http://schemas.microsoft.com/office/drawing/2014/main" id="{CA735FC8-95A9-490E-B13B-53FF64DF6457}"/>
              </a:ext>
            </a:extLst>
          </p:cNvPr>
          <p:cNvSpPr>
            <a:spLocks noGrp="1"/>
          </p:cNvSpPr>
          <p:nvPr>
            <p:ph idx="1"/>
          </p:nvPr>
        </p:nvSpPr>
        <p:spPr>
          <a:xfrm>
            <a:off x="433220" y="2400301"/>
            <a:ext cx="8277559" cy="3530600"/>
          </a:xfrm>
        </p:spPr>
        <p:txBody>
          <a:bodyPr>
            <a:normAutofit/>
          </a:bodyPr>
          <a:lstStyle/>
          <a:p>
            <a:r>
              <a:rPr lang="en-US" sz="2400" dirty="0">
                <a:solidFill>
                  <a:schemeClr val="tx1"/>
                </a:solidFill>
              </a:rPr>
              <a:t>Castel &amp; Rhodes (2008) showed that the font size effect was greatly diminished when using a mix of related and unrelated pairs.</a:t>
            </a:r>
          </a:p>
          <a:p>
            <a:r>
              <a:rPr lang="en-US" sz="2400" dirty="0">
                <a:solidFill>
                  <a:schemeClr val="tx1"/>
                </a:solidFill>
              </a:rPr>
              <a:t>Experiment 2 tested whether the effect would replicate when only using unrelated pairs</a:t>
            </a:r>
          </a:p>
        </p:txBody>
      </p:sp>
    </p:spTree>
    <p:extLst>
      <p:ext uri="{BB962C8B-B14F-4D97-AF65-F5344CB8AC3E}">
        <p14:creationId xmlns:p14="http://schemas.microsoft.com/office/powerpoint/2010/main" val="278630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0D78-9974-4906-8E83-83EA404CC627}"/>
              </a:ext>
            </a:extLst>
          </p:cNvPr>
          <p:cNvSpPr>
            <a:spLocks noGrp="1"/>
          </p:cNvSpPr>
          <p:nvPr>
            <p:ph type="title"/>
          </p:nvPr>
        </p:nvSpPr>
        <p:spPr/>
        <p:txBody>
          <a:bodyPr/>
          <a:lstStyle/>
          <a:p>
            <a:r>
              <a:rPr lang="en-US" b="1" dirty="0">
                <a:solidFill>
                  <a:schemeClr val="bg1"/>
                </a:solidFill>
              </a:rPr>
              <a:t>Experiment 2: Hypotheses</a:t>
            </a:r>
          </a:p>
        </p:txBody>
      </p:sp>
      <p:sp>
        <p:nvSpPr>
          <p:cNvPr id="3" name="Content Placeholder 2">
            <a:extLst>
              <a:ext uri="{FF2B5EF4-FFF2-40B4-BE49-F238E27FC236}">
                <a16:creationId xmlns:a16="http://schemas.microsoft.com/office/drawing/2014/main" id="{CA735FC8-95A9-490E-B13B-53FF64DF6457}"/>
              </a:ext>
            </a:extLst>
          </p:cNvPr>
          <p:cNvSpPr>
            <a:spLocks noGrp="1"/>
          </p:cNvSpPr>
          <p:nvPr>
            <p:ph idx="1"/>
          </p:nvPr>
        </p:nvSpPr>
        <p:spPr>
          <a:xfrm>
            <a:off x="500867" y="2400301"/>
            <a:ext cx="7717722" cy="3530600"/>
          </a:xfrm>
        </p:spPr>
        <p:txBody>
          <a:bodyPr>
            <a:normAutofit/>
          </a:bodyPr>
          <a:lstStyle/>
          <a:p>
            <a:r>
              <a:rPr lang="en-US" sz="2400" dirty="0">
                <a:solidFill>
                  <a:schemeClr val="tx1"/>
                </a:solidFill>
              </a:rPr>
              <a:t>JOLS should be inflated for large font pairs and highlighted pairs</a:t>
            </a:r>
          </a:p>
          <a:p>
            <a:r>
              <a:rPr lang="en-US" sz="2400" dirty="0">
                <a:solidFill>
                  <a:schemeClr val="tx1"/>
                </a:solidFill>
              </a:rPr>
              <a:t>Recall should not differ as a function of font-size or highlighting</a:t>
            </a:r>
          </a:p>
        </p:txBody>
      </p:sp>
    </p:spTree>
    <p:extLst>
      <p:ext uri="{BB962C8B-B14F-4D97-AF65-F5344CB8AC3E}">
        <p14:creationId xmlns:p14="http://schemas.microsoft.com/office/powerpoint/2010/main" val="229827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9304-2DC4-47EF-870F-B2611F35DCFA}"/>
              </a:ext>
            </a:extLst>
          </p:cNvPr>
          <p:cNvSpPr>
            <a:spLocks noGrp="1"/>
          </p:cNvSpPr>
          <p:nvPr>
            <p:ph type="title"/>
          </p:nvPr>
        </p:nvSpPr>
        <p:spPr/>
        <p:txBody>
          <a:bodyPr/>
          <a:lstStyle/>
          <a:p>
            <a:r>
              <a:rPr lang="en-US" b="1" dirty="0">
                <a:solidFill>
                  <a:schemeClr val="bg1"/>
                </a:solidFill>
              </a:rPr>
              <a:t>Experiment 2: Participants and Materials</a:t>
            </a:r>
          </a:p>
        </p:txBody>
      </p:sp>
      <p:sp>
        <p:nvSpPr>
          <p:cNvPr id="3" name="Content Placeholder 2">
            <a:extLst>
              <a:ext uri="{FF2B5EF4-FFF2-40B4-BE49-F238E27FC236}">
                <a16:creationId xmlns:a16="http://schemas.microsoft.com/office/drawing/2014/main" id="{A36FADF0-D812-4879-A763-39B8E9565167}"/>
              </a:ext>
            </a:extLst>
          </p:cNvPr>
          <p:cNvSpPr>
            <a:spLocks noGrp="1"/>
          </p:cNvSpPr>
          <p:nvPr>
            <p:ph idx="1"/>
          </p:nvPr>
        </p:nvSpPr>
        <p:spPr>
          <a:xfrm>
            <a:off x="866441" y="2489200"/>
            <a:ext cx="7624416" cy="3530600"/>
          </a:xfrm>
        </p:spPr>
        <p:txBody>
          <a:bodyPr/>
          <a:lstStyle/>
          <a:p>
            <a:r>
              <a:rPr lang="en-US" sz="2600" dirty="0">
                <a:solidFill>
                  <a:schemeClr val="tx1"/>
                </a:solidFill>
              </a:rPr>
              <a:t>108 Participants recruited from Prolific</a:t>
            </a:r>
          </a:p>
          <a:p>
            <a:r>
              <a:rPr lang="en-US" sz="2600" dirty="0">
                <a:solidFill>
                  <a:schemeClr val="tx1"/>
                </a:solidFill>
              </a:rPr>
              <a:t>180 word pairs generated from the Nelson et al. (2004) free association norms.</a:t>
            </a:r>
          </a:p>
          <a:p>
            <a:pPr lvl="1"/>
            <a:r>
              <a:rPr lang="en-US" sz="2400" dirty="0">
                <a:solidFill>
                  <a:schemeClr val="tx1"/>
                </a:solidFill>
              </a:rPr>
              <a:t>Only unrelated pairs this time!</a:t>
            </a:r>
          </a:p>
        </p:txBody>
      </p:sp>
    </p:spTree>
    <p:extLst>
      <p:ext uri="{BB962C8B-B14F-4D97-AF65-F5344CB8AC3E}">
        <p14:creationId xmlns:p14="http://schemas.microsoft.com/office/powerpoint/2010/main" val="127910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F163-FC34-4E78-8855-8F6F43BF6EF9}"/>
              </a:ext>
            </a:extLst>
          </p:cNvPr>
          <p:cNvSpPr>
            <a:spLocks noGrp="1"/>
          </p:cNvSpPr>
          <p:nvPr>
            <p:ph type="title"/>
          </p:nvPr>
        </p:nvSpPr>
        <p:spPr/>
        <p:txBody>
          <a:bodyPr/>
          <a:lstStyle/>
          <a:p>
            <a:r>
              <a:rPr lang="en-US" b="1" dirty="0">
                <a:solidFill>
                  <a:schemeClr val="bg1"/>
                </a:solidFill>
              </a:rPr>
              <a:t>Experiment 2: Procedure</a:t>
            </a:r>
          </a:p>
        </p:txBody>
      </p:sp>
      <p:sp>
        <p:nvSpPr>
          <p:cNvPr id="3" name="Content Placeholder 2">
            <a:extLst>
              <a:ext uri="{FF2B5EF4-FFF2-40B4-BE49-F238E27FC236}">
                <a16:creationId xmlns:a16="http://schemas.microsoft.com/office/drawing/2014/main" id="{84D63E18-B23B-492C-A7C6-BA65443A36FC}"/>
              </a:ext>
            </a:extLst>
          </p:cNvPr>
          <p:cNvSpPr>
            <a:spLocks noGrp="1"/>
          </p:cNvSpPr>
          <p:nvPr>
            <p:ph idx="1"/>
          </p:nvPr>
        </p:nvSpPr>
        <p:spPr>
          <a:xfrm>
            <a:off x="866441" y="2489200"/>
            <a:ext cx="7251192" cy="3530600"/>
          </a:xfrm>
        </p:spPr>
        <p:txBody>
          <a:bodyPr/>
          <a:lstStyle/>
          <a:p>
            <a:r>
              <a:rPr lang="en-US" sz="2400" dirty="0">
                <a:solidFill>
                  <a:schemeClr val="tx1"/>
                </a:solidFill>
              </a:rPr>
              <a:t>Participants were randomly assigned to one of three groups:</a:t>
            </a:r>
          </a:p>
          <a:p>
            <a:pPr lvl="1"/>
            <a:r>
              <a:rPr lang="en-US" sz="2000" b="1" dirty="0">
                <a:solidFill>
                  <a:schemeClr val="tx2"/>
                </a:solidFill>
              </a:rPr>
              <a:t>Font-Size</a:t>
            </a:r>
            <a:r>
              <a:rPr lang="en-US" sz="2000" b="1" dirty="0">
                <a:solidFill>
                  <a:schemeClr val="tx1"/>
                </a:solidFill>
              </a:rPr>
              <a:t> (</a:t>
            </a:r>
            <a:r>
              <a:rPr lang="en-US" sz="2000" b="1" i="1" dirty="0">
                <a:solidFill>
                  <a:schemeClr val="tx1"/>
                </a:solidFill>
              </a:rPr>
              <a:t>n</a:t>
            </a:r>
            <a:r>
              <a:rPr lang="en-US" sz="2000" b="1" dirty="0">
                <a:solidFill>
                  <a:schemeClr val="tx1"/>
                </a:solidFill>
              </a:rPr>
              <a:t> = 37)</a:t>
            </a:r>
          </a:p>
          <a:p>
            <a:pPr lvl="1"/>
            <a:r>
              <a:rPr lang="en-US" sz="2000" b="1" dirty="0">
                <a:solidFill>
                  <a:schemeClr val="tx2"/>
                </a:solidFill>
              </a:rPr>
              <a:t>Highlight</a:t>
            </a:r>
            <a:r>
              <a:rPr lang="en-US" sz="2000" b="1" dirty="0">
                <a:solidFill>
                  <a:schemeClr val="tx1"/>
                </a:solidFill>
              </a:rPr>
              <a:t> (</a:t>
            </a:r>
            <a:r>
              <a:rPr lang="en-US" sz="2000" b="1" i="1" dirty="0">
                <a:solidFill>
                  <a:schemeClr val="tx1"/>
                </a:solidFill>
              </a:rPr>
              <a:t>n</a:t>
            </a:r>
            <a:r>
              <a:rPr lang="en-US" sz="2000" b="1" dirty="0">
                <a:solidFill>
                  <a:schemeClr val="tx1"/>
                </a:solidFill>
              </a:rPr>
              <a:t> = 38)</a:t>
            </a:r>
          </a:p>
          <a:p>
            <a:pPr lvl="1"/>
            <a:r>
              <a:rPr lang="en-US" sz="2000" b="1" dirty="0">
                <a:solidFill>
                  <a:schemeClr val="tx2"/>
                </a:solidFill>
              </a:rPr>
              <a:t>Control</a:t>
            </a:r>
            <a:r>
              <a:rPr lang="en-US" sz="2000" b="1" dirty="0">
                <a:solidFill>
                  <a:schemeClr val="tx1"/>
                </a:solidFill>
              </a:rPr>
              <a:t> (</a:t>
            </a:r>
            <a:r>
              <a:rPr lang="en-US" sz="2000" b="1" i="1" dirty="0">
                <a:solidFill>
                  <a:schemeClr val="tx1"/>
                </a:solidFill>
              </a:rPr>
              <a:t>n</a:t>
            </a:r>
            <a:r>
              <a:rPr lang="en-US" sz="2000" b="1" dirty="0">
                <a:solidFill>
                  <a:schemeClr val="tx1"/>
                </a:solidFill>
              </a:rPr>
              <a:t> = 33)</a:t>
            </a:r>
            <a:endParaRPr lang="en-US" sz="2000" dirty="0">
              <a:solidFill>
                <a:schemeClr val="tx1"/>
              </a:solidFill>
            </a:endParaRPr>
          </a:p>
          <a:p>
            <a:r>
              <a:rPr lang="en-US" sz="2400" dirty="0">
                <a:solidFill>
                  <a:schemeClr val="tx1"/>
                </a:solidFill>
              </a:rPr>
              <a:t>Same procedure as Ex 1</a:t>
            </a:r>
          </a:p>
          <a:p>
            <a:pPr lvl="1"/>
            <a:endParaRPr lang="en-US" dirty="0"/>
          </a:p>
        </p:txBody>
      </p:sp>
    </p:spTree>
    <p:extLst>
      <p:ext uri="{BB962C8B-B14F-4D97-AF65-F5344CB8AC3E}">
        <p14:creationId xmlns:p14="http://schemas.microsoft.com/office/powerpoint/2010/main" val="363691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6538-75EC-461B-9FF3-08BC2506BC22}"/>
              </a:ext>
            </a:extLst>
          </p:cNvPr>
          <p:cNvSpPr>
            <a:spLocks noGrp="1"/>
          </p:cNvSpPr>
          <p:nvPr>
            <p:ph type="title"/>
          </p:nvPr>
        </p:nvSpPr>
        <p:spPr/>
        <p:txBody>
          <a:bodyPr/>
          <a:lstStyle/>
          <a:p>
            <a:r>
              <a:rPr lang="en-US" b="1" dirty="0">
                <a:solidFill>
                  <a:schemeClr val="bg1"/>
                </a:solidFill>
              </a:rPr>
              <a:t>Experiment 2: Procedure</a:t>
            </a:r>
          </a:p>
        </p:txBody>
      </p:sp>
      <p:graphicFrame>
        <p:nvGraphicFramePr>
          <p:cNvPr id="5" name="Content Placeholder 4">
            <a:extLst>
              <a:ext uri="{FF2B5EF4-FFF2-40B4-BE49-F238E27FC236}">
                <a16:creationId xmlns:a16="http://schemas.microsoft.com/office/drawing/2014/main" id="{D054CC86-66EB-4E63-AD06-E98FD9A513B6}"/>
              </a:ext>
            </a:extLst>
          </p:cNvPr>
          <p:cNvGraphicFramePr>
            <a:graphicFrameLocks noGrp="1"/>
          </p:cNvGraphicFramePr>
          <p:nvPr>
            <p:ph idx="1"/>
          </p:nvPr>
        </p:nvGraphicFramePr>
        <p:xfrm>
          <a:off x="253490" y="2220685"/>
          <a:ext cx="8637020" cy="414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Arrow Connector 7">
            <a:extLst>
              <a:ext uri="{FF2B5EF4-FFF2-40B4-BE49-F238E27FC236}">
                <a16:creationId xmlns:a16="http://schemas.microsoft.com/office/drawing/2014/main" id="{EF7CBDBF-B23F-42CE-AD8A-5EB8C691163F}"/>
              </a:ext>
            </a:extLst>
          </p:cNvPr>
          <p:cNvCxnSpPr>
            <a:cxnSpLocks/>
          </p:cNvCxnSpPr>
          <p:nvPr/>
        </p:nvCxnSpPr>
        <p:spPr>
          <a:xfrm>
            <a:off x="1503254" y="5110844"/>
            <a:ext cx="0" cy="5727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23FAE56-D1B8-4838-AB99-B84B80869F44}"/>
              </a:ext>
            </a:extLst>
          </p:cNvPr>
          <p:cNvSpPr txBox="1"/>
          <p:nvPr/>
        </p:nvSpPr>
        <p:spPr>
          <a:xfrm>
            <a:off x="0" y="5732616"/>
            <a:ext cx="2701975" cy="1015663"/>
          </a:xfrm>
          <a:prstGeom prst="rect">
            <a:avLst/>
          </a:prstGeom>
          <a:noFill/>
        </p:spPr>
        <p:txBody>
          <a:bodyPr wrap="square" rtlCol="0">
            <a:spAutoFit/>
          </a:bodyPr>
          <a:lstStyle/>
          <a:p>
            <a:pPr algn="ctr"/>
            <a:r>
              <a:rPr lang="en-US" sz="2000" b="1" dirty="0">
                <a:solidFill>
                  <a:schemeClr val="tx2"/>
                </a:solidFill>
              </a:rPr>
              <a:t>3 Groups: </a:t>
            </a:r>
          </a:p>
          <a:p>
            <a:pPr algn="ctr"/>
            <a:r>
              <a:rPr lang="en-US" sz="2000" b="1" dirty="0">
                <a:solidFill>
                  <a:schemeClr val="tx2"/>
                </a:solidFill>
              </a:rPr>
              <a:t>Font-Size, Highlight, Control</a:t>
            </a:r>
          </a:p>
        </p:txBody>
      </p:sp>
    </p:spTree>
    <p:extLst>
      <p:ext uri="{BB962C8B-B14F-4D97-AF65-F5344CB8AC3E}">
        <p14:creationId xmlns:p14="http://schemas.microsoft.com/office/powerpoint/2010/main" val="117565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EAD8-D592-4ADB-A1C7-B5F6109250C1}"/>
              </a:ext>
            </a:extLst>
          </p:cNvPr>
          <p:cNvSpPr>
            <a:spLocks noGrp="1"/>
          </p:cNvSpPr>
          <p:nvPr>
            <p:ph type="title"/>
          </p:nvPr>
        </p:nvSpPr>
        <p:spPr/>
        <p:txBody>
          <a:bodyPr/>
          <a:lstStyle/>
          <a:p>
            <a:r>
              <a:rPr lang="en-US" b="1" dirty="0">
                <a:solidFill>
                  <a:schemeClr val="bg1"/>
                </a:solidFill>
              </a:rPr>
              <a:t>Experiment 2: Font-Size Analyses</a:t>
            </a:r>
          </a:p>
        </p:txBody>
      </p:sp>
      <p:sp>
        <p:nvSpPr>
          <p:cNvPr id="4" name="Content Placeholder 3">
            <a:extLst>
              <a:ext uri="{FF2B5EF4-FFF2-40B4-BE49-F238E27FC236}">
                <a16:creationId xmlns:a16="http://schemas.microsoft.com/office/drawing/2014/main" id="{265B885A-6647-4095-801D-92BD85BD0F69}"/>
              </a:ext>
            </a:extLst>
          </p:cNvPr>
          <p:cNvSpPr>
            <a:spLocks noGrp="1"/>
          </p:cNvSpPr>
          <p:nvPr>
            <p:ph idx="1"/>
          </p:nvPr>
        </p:nvSpPr>
        <p:spPr>
          <a:xfrm>
            <a:off x="866441" y="2489200"/>
            <a:ext cx="7512449" cy="3530600"/>
          </a:xfrm>
        </p:spPr>
        <p:txBody>
          <a:bodyPr>
            <a:normAutofit/>
          </a:bodyPr>
          <a:lstStyle/>
          <a:p>
            <a:r>
              <a:rPr lang="en-US" sz="2000" dirty="0">
                <a:solidFill>
                  <a:schemeClr val="tx1"/>
                </a:solidFill>
              </a:rPr>
              <a:t>2 (Measure: JOL vs Recall) x 2 (Font-Size: Small vs No-Large) ANOVA</a:t>
            </a:r>
          </a:p>
          <a:p>
            <a:r>
              <a:rPr lang="en-US" sz="2000" dirty="0">
                <a:solidFill>
                  <a:schemeClr val="tx1"/>
                </a:solidFill>
              </a:rPr>
              <a:t>2 (Measure: JOL vs Recall) x 2 (Encoding Group: Large vs Control) ANOVA</a:t>
            </a:r>
          </a:p>
          <a:p>
            <a:r>
              <a:rPr lang="en-US" sz="2000" dirty="0">
                <a:solidFill>
                  <a:schemeClr val="tx1"/>
                </a:solidFill>
              </a:rPr>
              <a:t>2 (Measure: JOL vs Recall) x 2 (Encoding Group: Small vs Control) ANOVA</a:t>
            </a:r>
          </a:p>
          <a:p>
            <a:endParaRPr lang="en-US" sz="2000" dirty="0">
              <a:solidFill>
                <a:schemeClr val="tx1"/>
              </a:solidFill>
            </a:endParaRPr>
          </a:p>
        </p:txBody>
      </p:sp>
    </p:spTree>
    <p:extLst>
      <p:ext uri="{BB962C8B-B14F-4D97-AF65-F5344CB8AC3E}">
        <p14:creationId xmlns:p14="http://schemas.microsoft.com/office/powerpoint/2010/main" val="73623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B447-997D-4353-8F21-9BE3A3481F64}"/>
              </a:ext>
            </a:extLst>
          </p:cNvPr>
          <p:cNvSpPr>
            <a:spLocks noGrp="1"/>
          </p:cNvSpPr>
          <p:nvPr>
            <p:ph type="title" idx="4294967295"/>
          </p:nvPr>
        </p:nvSpPr>
        <p:spPr>
          <a:xfrm>
            <a:off x="0" y="0"/>
            <a:ext cx="6343650" cy="709613"/>
          </a:xfrm>
        </p:spPr>
        <p:txBody>
          <a:bodyPr/>
          <a:lstStyle/>
          <a:p>
            <a:r>
              <a:rPr lang="en-US" b="1" dirty="0">
                <a:solidFill>
                  <a:schemeClr val="tx1"/>
                </a:solidFill>
              </a:rPr>
              <a:t>Results</a:t>
            </a:r>
          </a:p>
        </p:txBody>
      </p:sp>
      <p:pic>
        <p:nvPicPr>
          <p:cNvPr id="4" name="Picture 3" descr="Chart&#10;&#10;Description automatically generated">
            <a:extLst>
              <a:ext uri="{FF2B5EF4-FFF2-40B4-BE49-F238E27FC236}">
                <a16:creationId xmlns:a16="http://schemas.microsoft.com/office/drawing/2014/main" id="{EFAD1991-0D9A-4C84-9568-7CBE933F7ED3}"/>
              </a:ext>
            </a:extLst>
          </p:cNvPr>
          <p:cNvPicPr>
            <a:picLocks noChangeAspect="1"/>
          </p:cNvPicPr>
          <p:nvPr/>
        </p:nvPicPr>
        <p:blipFill>
          <a:blip r:embed="rId3"/>
          <a:stretch>
            <a:fillRect/>
          </a:stretch>
        </p:blipFill>
        <p:spPr>
          <a:xfrm>
            <a:off x="639663" y="1126149"/>
            <a:ext cx="7864673" cy="4915421"/>
          </a:xfrm>
          <a:prstGeom prst="rect">
            <a:avLst/>
          </a:prstGeom>
        </p:spPr>
      </p:pic>
      <p:cxnSp>
        <p:nvCxnSpPr>
          <p:cNvPr id="5" name="Straight Arrow Connector 4">
            <a:extLst>
              <a:ext uri="{FF2B5EF4-FFF2-40B4-BE49-F238E27FC236}">
                <a16:creationId xmlns:a16="http://schemas.microsoft.com/office/drawing/2014/main" id="{FB327EE0-12B7-4E57-AA2B-521600A6A688}"/>
              </a:ext>
            </a:extLst>
          </p:cNvPr>
          <p:cNvCxnSpPr>
            <a:cxnSpLocks/>
          </p:cNvCxnSpPr>
          <p:nvPr/>
        </p:nvCxnSpPr>
        <p:spPr>
          <a:xfrm>
            <a:off x="2524259" y="3142445"/>
            <a:ext cx="0" cy="7340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F7DC894-3BA6-4C9E-9651-FBE9D79F86A9}"/>
              </a:ext>
            </a:extLst>
          </p:cNvPr>
          <p:cNvCxnSpPr>
            <a:cxnSpLocks/>
          </p:cNvCxnSpPr>
          <p:nvPr/>
        </p:nvCxnSpPr>
        <p:spPr>
          <a:xfrm>
            <a:off x="4572000" y="3142445"/>
            <a:ext cx="0" cy="7340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02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B447-997D-4353-8F21-9BE3A3481F64}"/>
              </a:ext>
            </a:extLst>
          </p:cNvPr>
          <p:cNvSpPr>
            <a:spLocks noGrp="1"/>
          </p:cNvSpPr>
          <p:nvPr>
            <p:ph type="title" idx="4294967295"/>
          </p:nvPr>
        </p:nvSpPr>
        <p:spPr>
          <a:xfrm>
            <a:off x="0" y="0"/>
            <a:ext cx="6343650" cy="709613"/>
          </a:xfrm>
        </p:spPr>
        <p:txBody>
          <a:bodyPr/>
          <a:lstStyle/>
          <a:p>
            <a:r>
              <a:rPr lang="en-US" b="1" dirty="0">
                <a:solidFill>
                  <a:schemeClr val="tx1"/>
                </a:solidFill>
              </a:rPr>
              <a:t>Results</a:t>
            </a:r>
          </a:p>
        </p:txBody>
      </p:sp>
      <p:pic>
        <p:nvPicPr>
          <p:cNvPr id="4" name="Picture 3" descr="Chart&#10;&#10;Description automatically generated">
            <a:extLst>
              <a:ext uri="{FF2B5EF4-FFF2-40B4-BE49-F238E27FC236}">
                <a16:creationId xmlns:a16="http://schemas.microsoft.com/office/drawing/2014/main" id="{EFAD1991-0D9A-4C84-9568-7CBE933F7ED3}"/>
              </a:ext>
            </a:extLst>
          </p:cNvPr>
          <p:cNvPicPr>
            <a:picLocks noChangeAspect="1"/>
          </p:cNvPicPr>
          <p:nvPr/>
        </p:nvPicPr>
        <p:blipFill>
          <a:blip r:embed="rId3"/>
          <a:stretch>
            <a:fillRect/>
          </a:stretch>
        </p:blipFill>
        <p:spPr>
          <a:xfrm>
            <a:off x="639663" y="1126149"/>
            <a:ext cx="7864673" cy="4915421"/>
          </a:xfrm>
          <a:prstGeom prst="rect">
            <a:avLst/>
          </a:prstGeom>
        </p:spPr>
      </p:pic>
      <p:cxnSp>
        <p:nvCxnSpPr>
          <p:cNvPr id="5" name="Straight Arrow Connector 4">
            <a:extLst>
              <a:ext uri="{FF2B5EF4-FFF2-40B4-BE49-F238E27FC236}">
                <a16:creationId xmlns:a16="http://schemas.microsoft.com/office/drawing/2014/main" id="{FB327EE0-12B7-4E57-AA2B-521600A6A688}"/>
              </a:ext>
            </a:extLst>
          </p:cNvPr>
          <p:cNvCxnSpPr>
            <a:cxnSpLocks/>
          </p:cNvCxnSpPr>
          <p:nvPr/>
        </p:nvCxnSpPr>
        <p:spPr>
          <a:xfrm>
            <a:off x="2524259" y="3142445"/>
            <a:ext cx="0" cy="7340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F7DC894-3BA6-4C9E-9651-FBE9D79F86A9}"/>
              </a:ext>
            </a:extLst>
          </p:cNvPr>
          <p:cNvCxnSpPr>
            <a:cxnSpLocks/>
          </p:cNvCxnSpPr>
          <p:nvPr/>
        </p:nvCxnSpPr>
        <p:spPr>
          <a:xfrm>
            <a:off x="6581104" y="3142445"/>
            <a:ext cx="0" cy="7340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325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B447-997D-4353-8F21-9BE3A3481F64}"/>
              </a:ext>
            </a:extLst>
          </p:cNvPr>
          <p:cNvSpPr>
            <a:spLocks noGrp="1"/>
          </p:cNvSpPr>
          <p:nvPr>
            <p:ph type="title" idx="4294967295"/>
          </p:nvPr>
        </p:nvSpPr>
        <p:spPr>
          <a:xfrm>
            <a:off x="0" y="0"/>
            <a:ext cx="6343650" cy="709613"/>
          </a:xfrm>
        </p:spPr>
        <p:txBody>
          <a:bodyPr/>
          <a:lstStyle/>
          <a:p>
            <a:r>
              <a:rPr lang="en-US" b="1" dirty="0">
                <a:solidFill>
                  <a:schemeClr val="tx1"/>
                </a:solidFill>
              </a:rPr>
              <a:t>Results</a:t>
            </a:r>
          </a:p>
        </p:txBody>
      </p:sp>
      <p:pic>
        <p:nvPicPr>
          <p:cNvPr id="4" name="Picture 3" descr="Chart&#10;&#10;Description automatically generated">
            <a:extLst>
              <a:ext uri="{FF2B5EF4-FFF2-40B4-BE49-F238E27FC236}">
                <a16:creationId xmlns:a16="http://schemas.microsoft.com/office/drawing/2014/main" id="{EFAD1991-0D9A-4C84-9568-7CBE933F7ED3}"/>
              </a:ext>
            </a:extLst>
          </p:cNvPr>
          <p:cNvPicPr>
            <a:picLocks noChangeAspect="1"/>
          </p:cNvPicPr>
          <p:nvPr/>
        </p:nvPicPr>
        <p:blipFill>
          <a:blip r:embed="rId3"/>
          <a:stretch>
            <a:fillRect/>
          </a:stretch>
        </p:blipFill>
        <p:spPr>
          <a:xfrm>
            <a:off x="639663" y="1126149"/>
            <a:ext cx="7864673" cy="4915421"/>
          </a:xfrm>
          <a:prstGeom prst="rect">
            <a:avLst/>
          </a:prstGeom>
        </p:spPr>
      </p:pic>
      <p:cxnSp>
        <p:nvCxnSpPr>
          <p:cNvPr id="5" name="Straight Arrow Connector 4">
            <a:extLst>
              <a:ext uri="{FF2B5EF4-FFF2-40B4-BE49-F238E27FC236}">
                <a16:creationId xmlns:a16="http://schemas.microsoft.com/office/drawing/2014/main" id="{FB327EE0-12B7-4E57-AA2B-521600A6A688}"/>
              </a:ext>
            </a:extLst>
          </p:cNvPr>
          <p:cNvCxnSpPr>
            <a:cxnSpLocks/>
          </p:cNvCxnSpPr>
          <p:nvPr/>
        </p:nvCxnSpPr>
        <p:spPr>
          <a:xfrm>
            <a:off x="4559121" y="3061952"/>
            <a:ext cx="0" cy="7340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F7DC894-3BA6-4C9E-9651-FBE9D79F86A9}"/>
              </a:ext>
            </a:extLst>
          </p:cNvPr>
          <p:cNvCxnSpPr>
            <a:cxnSpLocks/>
          </p:cNvCxnSpPr>
          <p:nvPr/>
        </p:nvCxnSpPr>
        <p:spPr>
          <a:xfrm>
            <a:off x="6581104" y="3142445"/>
            <a:ext cx="0" cy="7340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709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3268-E9EA-44E4-ACDD-CE6AB485DB7F}"/>
              </a:ext>
            </a:extLst>
          </p:cNvPr>
          <p:cNvSpPr>
            <a:spLocks noGrp="1"/>
          </p:cNvSpPr>
          <p:nvPr>
            <p:ph type="title"/>
          </p:nvPr>
        </p:nvSpPr>
        <p:spPr/>
        <p:txBody>
          <a:bodyPr/>
          <a:lstStyle/>
          <a:p>
            <a:r>
              <a:rPr lang="en-US" b="1" dirty="0">
                <a:solidFill>
                  <a:schemeClr val="bg1"/>
                </a:solidFill>
              </a:rPr>
              <a:t>Judgments of Learning</a:t>
            </a:r>
          </a:p>
        </p:txBody>
      </p:sp>
      <p:sp>
        <p:nvSpPr>
          <p:cNvPr id="3" name="Content Placeholder 2">
            <a:extLst>
              <a:ext uri="{FF2B5EF4-FFF2-40B4-BE49-F238E27FC236}">
                <a16:creationId xmlns:a16="http://schemas.microsoft.com/office/drawing/2014/main" id="{5E7555E2-8326-4748-BCA4-EEAC4266F2D8}"/>
              </a:ext>
            </a:extLst>
          </p:cNvPr>
          <p:cNvSpPr>
            <a:spLocks noGrp="1"/>
          </p:cNvSpPr>
          <p:nvPr>
            <p:ph idx="1"/>
          </p:nvPr>
        </p:nvSpPr>
        <p:spPr>
          <a:xfrm>
            <a:off x="519247" y="2334409"/>
            <a:ext cx="8363495" cy="4410636"/>
          </a:xfrm>
        </p:spPr>
        <p:txBody>
          <a:bodyPr>
            <a:normAutofit/>
          </a:bodyPr>
          <a:lstStyle/>
          <a:p>
            <a:r>
              <a:rPr lang="en-US" sz="2400" b="1" dirty="0">
                <a:solidFill>
                  <a:schemeClr val="tx2"/>
                </a:solidFill>
              </a:rPr>
              <a:t>Judgment of learning (JOL)</a:t>
            </a:r>
          </a:p>
          <a:p>
            <a:pPr lvl="1"/>
            <a:r>
              <a:rPr lang="en-US" sz="2200" dirty="0">
                <a:solidFill>
                  <a:schemeClr val="tx1"/>
                </a:solidFill>
              </a:rPr>
              <a:t>Participants presented with cue-target pairs </a:t>
            </a:r>
            <a:r>
              <a:rPr lang="en-US" sz="2200" i="1" dirty="0">
                <a:solidFill>
                  <a:schemeClr val="tx1"/>
                </a:solidFill>
              </a:rPr>
              <a:t>(e.g., </a:t>
            </a:r>
            <a:r>
              <a:rPr lang="en-US" sz="2200" b="1" i="1" dirty="0">
                <a:solidFill>
                  <a:schemeClr val="tx2"/>
                </a:solidFill>
              </a:rPr>
              <a:t>mouse</a:t>
            </a:r>
            <a:r>
              <a:rPr lang="en-US" sz="2200" b="1" i="1" dirty="0">
                <a:solidFill>
                  <a:schemeClr val="tx1"/>
                </a:solidFill>
              </a:rPr>
              <a:t>-</a:t>
            </a:r>
            <a:r>
              <a:rPr lang="en-US" sz="2200" b="1" i="1" dirty="0">
                <a:solidFill>
                  <a:schemeClr val="tx2"/>
                </a:solidFill>
              </a:rPr>
              <a:t>cheese</a:t>
            </a:r>
            <a:r>
              <a:rPr lang="en-US" sz="2200" i="1" dirty="0">
                <a:solidFill>
                  <a:schemeClr val="tx1"/>
                </a:solidFill>
              </a:rPr>
              <a:t>)</a:t>
            </a:r>
            <a:r>
              <a:rPr lang="en-US" sz="2200" dirty="0">
                <a:solidFill>
                  <a:schemeClr val="tx1"/>
                </a:solidFill>
              </a:rPr>
              <a:t>and are asked to estimate their ability to recall the target item in the presence of the cue when tested later</a:t>
            </a:r>
          </a:p>
          <a:p>
            <a:r>
              <a:rPr lang="en-US" sz="2400" dirty="0">
                <a:solidFill>
                  <a:schemeClr val="tx1"/>
                </a:solidFill>
              </a:rPr>
              <a:t>Typically use 0-100 scale; Likert/binary ratings also used</a:t>
            </a:r>
          </a:p>
        </p:txBody>
      </p:sp>
    </p:spTree>
    <p:extLst>
      <p:ext uri="{BB962C8B-B14F-4D97-AF65-F5344CB8AC3E}">
        <p14:creationId xmlns:p14="http://schemas.microsoft.com/office/powerpoint/2010/main" val="236219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EAD8-D592-4ADB-A1C7-B5F6109250C1}"/>
              </a:ext>
            </a:extLst>
          </p:cNvPr>
          <p:cNvSpPr>
            <a:spLocks noGrp="1"/>
          </p:cNvSpPr>
          <p:nvPr>
            <p:ph type="title"/>
          </p:nvPr>
        </p:nvSpPr>
        <p:spPr/>
        <p:txBody>
          <a:bodyPr/>
          <a:lstStyle/>
          <a:p>
            <a:r>
              <a:rPr lang="en-US" b="1" dirty="0">
                <a:solidFill>
                  <a:schemeClr val="bg1"/>
                </a:solidFill>
              </a:rPr>
              <a:t>Experiment 2: Highlight Analyses</a:t>
            </a:r>
          </a:p>
        </p:txBody>
      </p:sp>
      <p:sp>
        <p:nvSpPr>
          <p:cNvPr id="4" name="Content Placeholder 3">
            <a:extLst>
              <a:ext uri="{FF2B5EF4-FFF2-40B4-BE49-F238E27FC236}">
                <a16:creationId xmlns:a16="http://schemas.microsoft.com/office/drawing/2014/main" id="{265B885A-6647-4095-801D-92BD85BD0F69}"/>
              </a:ext>
            </a:extLst>
          </p:cNvPr>
          <p:cNvSpPr>
            <a:spLocks noGrp="1"/>
          </p:cNvSpPr>
          <p:nvPr>
            <p:ph idx="1"/>
          </p:nvPr>
        </p:nvSpPr>
        <p:spPr>
          <a:xfrm>
            <a:off x="866441" y="2489200"/>
            <a:ext cx="7512449" cy="3530600"/>
          </a:xfrm>
        </p:spPr>
        <p:txBody>
          <a:bodyPr>
            <a:normAutofit/>
          </a:bodyPr>
          <a:lstStyle/>
          <a:p>
            <a:r>
              <a:rPr lang="en-US" sz="2000" dirty="0">
                <a:solidFill>
                  <a:schemeClr val="tx1"/>
                </a:solidFill>
              </a:rPr>
              <a:t>2 (Measure: JOL vs Recall) x 2(Highlight: Highlight vs No-Highlight) ANOVA</a:t>
            </a:r>
          </a:p>
          <a:p>
            <a:r>
              <a:rPr lang="en-US" sz="2000" dirty="0">
                <a:solidFill>
                  <a:schemeClr val="tx1"/>
                </a:solidFill>
              </a:rPr>
              <a:t>2 (Measure: JOL vs Recall) x 2 (Encoding Group: Highlight vs Control) ANOVA</a:t>
            </a:r>
          </a:p>
          <a:p>
            <a:r>
              <a:rPr lang="en-US" sz="2000" dirty="0">
                <a:solidFill>
                  <a:schemeClr val="tx1"/>
                </a:solidFill>
              </a:rPr>
              <a:t>2 (Measure: JOL vs Recall) x 2 (Encoding Group: No-Highlight vs Control) ANOVA</a:t>
            </a:r>
          </a:p>
        </p:txBody>
      </p:sp>
    </p:spTree>
    <p:extLst>
      <p:ext uri="{BB962C8B-B14F-4D97-AF65-F5344CB8AC3E}">
        <p14:creationId xmlns:p14="http://schemas.microsoft.com/office/powerpoint/2010/main" val="2131577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B447-997D-4353-8F21-9BE3A3481F64}"/>
              </a:ext>
            </a:extLst>
          </p:cNvPr>
          <p:cNvSpPr>
            <a:spLocks noGrp="1"/>
          </p:cNvSpPr>
          <p:nvPr>
            <p:ph type="title" idx="4294967295"/>
          </p:nvPr>
        </p:nvSpPr>
        <p:spPr>
          <a:xfrm>
            <a:off x="0" y="0"/>
            <a:ext cx="6343650" cy="709613"/>
          </a:xfrm>
        </p:spPr>
        <p:txBody>
          <a:bodyPr/>
          <a:lstStyle/>
          <a:p>
            <a:r>
              <a:rPr lang="en-US" b="1" dirty="0">
                <a:solidFill>
                  <a:schemeClr val="tx1"/>
                </a:solidFill>
              </a:rPr>
              <a:t>Results</a:t>
            </a:r>
          </a:p>
        </p:txBody>
      </p:sp>
      <p:pic>
        <p:nvPicPr>
          <p:cNvPr id="3" name="Picture 2">
            <a:extLst>
              <a:ext uri="{FF2B5EF4-FFF2-40B4-BE49-F238E27FC236}">
                <a16:creationId xmlns:a16="http://schemas.microsoft.com/office/drawing/2014/main" id="{9EED2E82-1866-4505-89FD-7F6BC12A7F99}"/>
              </a:ext>
            </a:extLst>
          </p:cNvPr>
          <p:cNvPicPr>
            <a:picLocks noChangeAspect="1"/>
          </p:cNvPicPr>
          <p:nvPr/>
        </p:nvPicPr>
        <p:blipFill>
          <a:blip r:embed="rId3"/>
          <a:srcRect/>
          <a:stretch/>
        </p:blipFill>
        <p:spPr>
          <a:xfrm>
            <a:off x="639663" y="1126149"/>
            <a:ext cx="7864673" cy="4915420"/>
          </a:xfrm>
          <a:prstGeom prst="rect">
            <a:avLst/>
          </a:prstGeom>
        </p:spPr>
      </p:pic>
      <p:cxnSp>
        <p:nvCxnSpPr>
          <p:cNvPr id="4" name="Straight Arrow Connector 3">
            <a:extLst>
              <a:ext uri="{FF2B5EF4-FFF2-40B4-BE49-F238E27FC236}">
                <a16:creationId xmlns:a16="http://schemas.microsoft.com/office/drawing/2014/main" id="{1725F88A-57D2-4508-88FA-9A36D5B42BAC}"/>
              </a:ext>
            </a:extLst>
          </p:cNvPr>
          <p:cNvCxnSpPr>
            <a:cxnSpLocks/>
          </p:cNvCxnSpPr>
          <p:nvPr/>
        </p:nvCxnSpPr>
        <p:spPr>
          <a:xfrm>
            <a:off x="2524259" y="3142445"/>
            <a:ext cx="0" cy="7340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7BA1E8A-888F-4043-B964-F168E0681CD7}"/>
              </a:ext>
            </a:extLst>
          </p:cNvPr>
          <p:cNvCxnSpPr>
            <a:cxnSpLocks/>
          </p:cNvCxnSpPr>
          <p:nvPr/>
        </p:nvCxnSpPr>
        <p:spPr>
          <a:xfrm>
            <a:off x="4572000" y="3142445"/>
            <a:ext cx="0" cy="7340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93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B447-997D-4353-8F21-9BE3A3481F64}"/>
              </a:ext>
            </a:extLst>
          </p:cNvPr>
          <p:cNvSpPr>
            <a:spLocks noGrp="1"/>
          </p:cNvSpPr>
          <p:nvPr>
            <p:ph type="title" idx="4294967295"/>
          </p:nvPr>
        </p:nvSpPr>
        <p:spPr>
          <a:xfrm>
            <a:off x="0" y="0"/>
            <a:ext cx="6343650" cy="709613"/>
          </a:xfrm>
        </p:spPr>
        <p:txBody>
          <a:bodyPr/>
          <a:lstStyle/>
          <a:p>
            <a:r>
              <a:rPr lang="en-US" b="1" dirty="0">
                <a:solidFill>
                  <a:schemeClr val="tx1"/>
                </a:solidFill>
              </a:rPr>
              <a:t>Results</a:t>
            </a:r>
          </a:p>
        </p:txBody>
      </p:sp>
      <p:pic>
        <p:nvPicPr>
          <p:cNvPr id="3" name="Picture 2">
            <a:extLst>
              <a:ext uri="{FF2B5EF4-FFF2-40B4-BE49-F238E27FC236}">
                <a16:creationId xmlns:a16="http://schemas.microsoft.com/office/drawing/2014/main" id="{9EED2E82-1866-4505-89FD-7F6BC12A7F99}"/>
              </a:ext>
            </a:extLst>
          </p:cNvPr>
          <p:cNvPicPr>
            <a:picLocks noChangeAspect="1"/>
          </p:cNvPicPr>
          <p:nvPr/>
        </p:nvPicPr>
        <p:blipFill>
          <a:blip r:embed="rId3"/>
          <a:srcRect/>
          <a:stretch/>
        </p:blipFill>
        <p:spPr>
          <a:xfrm>
            <a:off x="639663" y="1126149"/>
            <a:ext cx="7864673" cy="4915420"/>
          </a:xfrm>
          <a:prstGeom prst="rect">
            <a:avLst/>
          </a:prstGeom>
        </p:spPr>
      </p:pic>
      <p:cxnSp>
        <p:nvCxnSpPr>
          <p:cNvPr id="4" name="Straight Arrow Connector 3">
            <a:extLst>
              <a:ext uri="{FF2B5EF4-FFF2-40B4-BE49-F238E27FC236}">
                <a16:creationId xmlns:a16="http://schemas.microsoft.com/office/drawing/2014/main" id="{1725F88A-57D2-4508-88FA-9A36D5B42BAC}"/>
              </a:ext>
            </a:extLst>
          </p:cNvPr>
          <p:cNvCxnSpPr>
            <a:cxnSpLocks/>
          </p:cNvCxnSpPr>
          <p:nvPr/>
        </p:nvCxnSpPr>
        <p:spPr>
          <a:xfrm>
            <a:off x="2524259" y="3142445"/>
            <a:ext cx="0" cy="7340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7BA1E8A-888F-4043-B964-F168E0681CD7}"/>
              </a:ext>
            </a:extLst>
          </p:cNvPr>
          <p:cNvCxnSpPr>
            <a:cxnSpLocks/>
          </p:cNvCxnSpPr>
          <p:nvPr/>
        </p:nvCxnSpPr>
        <p:spPr>
          <a:xfrm>
            <a:off x="6606862" y="3142445"/>
            <a:ext cx="0" cy="7340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011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B447-997D-4353-8F21-9BE3A3481F64}"/>
              </a:ext>
            </a:extLst>
          </p:cNvPr>
          <p:cNvSpPr>
            <a:spLocks noGrp="1"/>
          </p:cNvSpPr>
          <p:nvPr>
            <p:ph type="title" idx="4294967295"/>
          </p:nvPr>
        </p:nvSpPr>
        <p:spPr>
          <a:xfrm>
            <a:off x="0" y="0"/>
            <a:ext cx="6343650" cy="709613"/>
          </a:xfrm>
        </p:spPr>
        <p:txBody>
          <a:bodyPr/>
          <a:lstStyle/>
          <a:p>
            <a:r>
              <a:rPr lang="en-US" b="1" dirty="0">
                <a:solidFill>
                  <a:schemeClr val="tx1"/>
                </a:solidFill>
              </a:rPr>
              <a:t>Results</a:t>
            </a:r>
          </a:p>
        </p:txBody>
      </p:sp>
      <p:pic>
        <p:nvPicPr>
          <p:cNvPr id="3" name="Picture 2">
            <a:extLst>
              <a:ext uri="{FF2B5EF4-FFF2-40B4-BE49-F238E27FC236}">
                <a16:creationId xmlns:a16="http://schemas.microsoft.com/office/drawing/2014/main" id="{9EED2E82-1866-4505-89FD-7F6BC12A7F99}"/>
              </a:ext>
            </a:extLst>
          </p:cNvPr>
          <p:cNvPicPr>
            <a:picLocks noChangeAspect="1"/>
          </p:cNvPicPr>
          <p:nvPr/>
        </p:nvPicPr>
        <p:blipFill>
          <a:blip r:embed="rId3"/>
          <a:srcRect/>
          <a:stretch/>
        </p:blipFill>
        <p:spPr>
          <a:xfrm>
            <a:off x="639663" y="1126149"/>
            <a:ext cx="7864673" cy="4915420"/>
          </a:xfrm>
          <a:prstGeom prst="rect">
            <a:avLst/>
          </a:prstGeom>
        </p:spPr>
      </p:pic>
      <p:cxnSp>
        <p:nvCxnSpPr>
          <p:cNvPr id="4" name="Straight Arrow Connector 3">
            <a:extLst>
              <a:ext uri="{FF2B5EF4-FFF2-40B4-BE49-F238E27FC236}">
                <a16:creationId xmlns:a16="http://schemas.microsoft.com/office/drawing/2014/main" id="{1725F88A-57D2-4508-88FA-9A36D5B42BAC}"/>
              </a:ext>
            </a:extLst>
          </p:cNvPr>
          <p:cNvCxnSpPr>
            <a:cxnSpLocks/>
          </p:cNvCxnSpPr>
          <p:nvPr/>
        </p:nvCxnSpPr>
        <p:spPr>
          <a:xfrm>
            <a:off x="6606861" y="3142445"/>
            <a:ext cx="0" cy="7340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7BA1E8A-888F-4043-B964-F168E0681CD7}"/>
              </a:ext>
            </a:extLst>
          </p:cNvPr>
          <p:cNvCxnSpPr>
            <a:cxnSpLocks/>
          </p:cNvCxnSpPr>
          <p:nvPr/>
        </p:nvCxnSpPr>
        <p:spPr>
          <a:xfrm>
            <a:off x="4572000" y="3142445"/>
            <a:ext cx="0" cy="7340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7120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6A2A-3C91-48F2-A4A8-32E96E118D58}"/>
              </a:ext>
            </a:extLst>
          </p:cNvPr>
          <p:cNvSpPr>
            <a:spLocks noGrp="1"/>
          </p:cNvSpPr>
          <p:nvPr>
            <p:ph type="title"/>
          </p:nvPr>
        </p:nvSpPr>
        <p:spPr/>
        <p:txBody>
          <a:bodyPr/>
          <a:lstStyle/>
          <a:p>
            <a:r>
              <a:rPr lang="en-US" b="1" dirty="0">
                <a:solidFill>
                  <a:schemeClr val="bg1"/>
                </a:solidFill>
              </a:rPr>
              <a:t>Experiment 2: Summary</a:t>
            </a:r>
          </a:p>
        </p:txBody>
      </p:sp>
      <p:sp>
        <p:nvSpPr>
          <p:cNvPr id="3" name="Content Placeholder 2">
            <a:extLst>
              <a:ext uri="{FF2B5EF4-FFF2-40B4-BE49-F238E27FC236}">
                <a16:creationId xmlns:a16="http://schemas.microsoft.com/office/drawing/2014/main" id="{4F333743-1674-4654-8D0C-89C578FEDB89}"/>
              </a:ext>
            </a:extLst>
          </p:cNvPr>
          <p:cNvSpPr>
            <a:spLocks noGrp="1"/>
          </p:cNvSpPr>
          <p:nvPr>
            <p:ph idx="1"/>
          </p:nvPr>
        </p:nvSpPr>
        <p:spPr>
          <a:xfrm>
            <a:off x="541176" y="2400301"/>
            <a:ext cx="8602824" cy="3530600"/>
          </a:xfrm>
        </p:spPr>
        <p:txBody>
          <a:bodyPr>
            <a:normAutofit/>
          </a:bodyPr>
          <a:lstStyle/>
          <a:p>
            <a:r>
              <a:rPr lang="en-US" sz="2400" dirty="0">
                <a:solidFill>
                  <a:schemeClr val="tx1"/>
                </a:solidFill>
              </a:rPr>
              <a:t>Font-Size effect again failed to replicate</a:t>
            </a:r>
          </a:p>
          <a:p>
            <a:r>
              <a:rPr lang="en-US" sz="2400" dirty="0">
                <a:solidFill>
                  <a:schemeClr val="tx1"/>
                </a:solidFill>
              </a:rPr>
              <a:t>Highlighting again had no effect on recall or JOLs</a:t>
            </a:r>
            <a:endParaRPr lang="en-US" sz="2000" dirty="0">
              <a:solidFill>
                <a:schemeClr val="tx1"/>
              </a:solidFill>
            </a:endParaRPr>
          </a:p>
        </p:txBody>
      </p:sp>
    </p:spTree>
    <p:extLst>
      <p:ext uri="{BB962C8B-B14F-4D97-AF65-F5344CB8AC3E}">
        <p14:creationId xmlns:p14="http://schemas.microsoft.com/office/powerpoint/2010/main" val="254166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0D78-9974-4906-8E83-83EA404CC627}"/>
              </a:ext>
            </a:extLst>
          </p:cNvPr>
          <p:cNvSpPr>
            <a:spLocks noGrp="1"/>
          </p:cNvSpPr>
          <p:nvPr>
            <p:ph type="title"/>
          </p:nvPr>
        </p:nvSpPr>
        <p:spPr/>
        <p:txBody>
          <a:bodyPr/>
          <a:lstStyle/>
          <a:p>
            <a:r>
              <a:rPr lang="en-US" b="1" dirty="0">
                <a:solidFill>
                  <a:schemeClr val="bg1"/>
                </a:solidFill>
              </a:rPr>
              <a:t>Experiment 3: Sans </a:t>
            </a:r>
            <a:r>
              <a:rPr lang="en-US" b="1" dirty="0" err="1">
                <a:solidFill>
                  <a:schemeClr val="bg1"/>
                </a:solidFill>
              </a:rPr>
              <a:t>Forgetica</a:t>
            </a:r>
            <a:endParaRPr lang="en-US" b="1" dirty="0">
              <a:solidFill>
                <a:schemeClr val="bg1"/>
              </a:solidFill>
            </a:endParaRPr>
          </a:p>
        </p:txBody>
      </p:sp>
      <p:sp>
        <p:nvSpPr>
          <p:cNvPr id="3" name="Content Placeholder 2">
            <a:extLst>
              <a:ext uri="{FF2B5EF4-FFF2-40B4-BE49-F238E27FC236}">
                <a16:creationId xmlns:a16="http://schemas.microsoft.com/office/drawing/2014/main" id="{CA735FC8-95A9-490E-B13B-53FF64DF6457}"/>
              </a:ext>
            </a:extLst>
          </p:cNvPr>
          <p:cNvSpPr>
            <a:spLocks noGrp="1"/>
          </p:cNvSpPr>
          <p:nvPr>
            <p:ph idx="1"/>
          </p:nvPr>
        </p:nvSpPr>
        <p:spPr>
          <a:xfrm>
            <a:off x="629163" y="2400301"/>
            <a:ext cx="7885673" cy="3530600"/>
          </a:xfrm>
        </p:spPr>
        <p:txBody>
          <a:bodyPr/>
          <a:lstStyle/>
          <a:p>
            <a:r>
              <a:rPr lang="en-US" sz="2400" dirty="0">
                <a:solidFill>
                  <a:schemeClr val="tx1"/>
                </a:solidFill>
              </a:rPr>
              <a:t>Experiment 3 tested the effects of Sans </a:t>
            </a:r>
            <a:r>
              <a:rPr lang="en-US" sz="2400" dirty="0" err="1">
                <a:solidFill>
                  <a:schemeClr val="tx1"/>
                </a:solidFill>
              </a:rPr>
              <a:t>Forgetica</a:t>
            </a:r>
            <a:r>
              <a:rPr lang="en-US" sz="2400" dirty="0">
                <a:solidFill>
                  <a:schemeClr val="tx1"/>
                </a:solidFill>
              </a:rPr>
              <a:t> on JOLs and Recall</a:t>
            </a:r>
          </a:p>
          <a:p>
            <a:pPr marL="402336" lvl="1" indent="0">
              <a:buNone/>
            </a:pPr>
            <a:endParaRPr lang="en-US" sz="1800" dirty="0">
              <a:solidFill>
                <a:schemeClr val="tx1"/>
              </a:solidFill>
              <a:highlight>
                <a:srgbClr val="FFFF00"/>
              </a:highlight>
            </a:endParaRPr>
          </a:p>
          <a:p>
            <a:pPr lvl="1"/>
            <a:endParaRPr lang="en-US" dirty="0">
              <a:highlight>
                <a:srgbClr val="FFFF00"/>
              </a:highlight>
            </a:endParaRPr>
          </a:p>
        </p:txBody>
      </p:sp>
    </p:spTree>
    <p:extLst>
      <p:ext uri="{BB962C8B-B14F-4D97-AF65-F5344CB8AC3E}">
        <p14:creationId xmlns:p14="http://schemas.microsoft.com/office/powerpoint/2010/main" val="1707601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0D78-9974-4906-8E83-83EA404CC627}"/>
              </a:ext>
            </a:extLst>
          </p:cNvPr>
          <p:cNvSpPr>
            <a:spLocks noGrp="1"/>
          </p:cNvSpPr>
          <p:nvPr>
            <p:ph type="title"/>
          </p:nvPr>
        </p:nvSpPr>
        <p:spPr/>
        <p:txBody>
          <a:bodyPr/>
          <a:lstStyle/>
          <a:p>
            <a:r>
              <a:rPr lang="en-US" b="1" dirty="0">
                <a:solidFill>
                  <a:schemeClr val="bg1"/>
                </a:solidFill>
              </a:rPr>
              <a:t>Experiment 3 – Sans </a:t>
            </a:r>
            <a:r>
              <a:rPr lang="en-US" b="1" dirty="0" err="1">
                <a:solidFill>
                  <a:schemeClr val="bg1"/>
                </a:solidFill>
              </a:rPr>
              <a:t>Forgetica</a:t>
            </a:r>
            <a:endParaRPr lang="en-US" b="1" dirty="0">
              <a:solidFill>
                <a:schemeClr val="bg1"/>
              </a:solidFill>
            </a:endParaRPr>
          </a:p>
        </p:txBody>
      </p:sp>
      <p:sp>
        <p:nvSpPr>
          <p:cNvPr id="3" name="Content Placeholder 2">
            <a:extLst>
              <a:ext uri="{FF2B5EF4-FFF2-40B4-BE49-F238E27FC236}">
                <a16:creationId xmlns:a16="http://schemas.microsoft.com/office/drawing/2014/main" id="{CA735FC8-95A9-490E-B13B-53FF64DF6457}"/>
              </a:ext>
            </a:extLst>
          </p:cNvPr>
          <p:cNvSpPr>
            <a:spLocks noGrp="1"/>
          </p:cNvSpPr>
          <p:nvPr>
            <p:ph idx="1"/>
          </p:nvPr>
        </p:nvSpPr>
        <p:spPr>
          <a:xfrm>
            <a:off x="866441" y="2489200"/>
            <a:ext cx="7885673" cy="3530600"/>
          </a:xfrm>
        </p:spPr>
        <p:txBody>
          <a:bodyPr/>
          <a:lstStyle/>
          <a:p>
            <a:r>
              <a:rPr lang="en-US" sz="2400" dirty="0">
                <a:solidFill>
                  <a:schemeClr val="tx1"/>
                </a:solidFill>
              </a:rPr>
              <a:t>Sans </a:t>
            </a:r>
            <a:r>
              <a:rPr lang="en-US" sz="2400" dirty="0" err="1">
                <a:solidFill>
                  <a:schemeClr val="tx1"/>
                </a:solidFill>
              </a:rPr>
              <a:t>Forgetica</a:t>
            </a:r>
            <a:r>
              <a:rPr lang="en-US" sz="2400" dirty="0">
                <a:solidFill>
                  <a:schemeClr val="tx1"/>
                </a:solidFill>
              </a:rPr>
              <a:t> (SF) is a special font that is supposed to enhance memory.</a:t>
            </a:r>
          </a:p>
        </p:txBody>
      </p:sp>
      <p:pic>
        <p:nvPicPr>
          <p:cNvPr id="4" name="Picture 3">
            <a:extLst>
              <a:ext uri="{FF2B5EF4-FFF2-40B4-BE49-F238E27FC236}">
                <a16:creationId xmlns:a16="http://schemas.microsoft.com/office/drawing/2014/main" id="{71420A60-EBB4-4C84-A12C-227B8C9BD5FA}"/>
              </a:ext>
            </a:extLst>
          </p:cNvPr>
          <p:cNvPicPr>
            <a:picLocks noChangeAspect="1"/>
          </p:cNvPicPr>
          <p:nvPr/>
        </p:nvPicPr>
        <p:blipFill>
          <a:blip r:embed="rId4"/>
          <a:stretch>
            <a:fillRect/>
          </a:stretch>
        </p:blipFill>
        <p:spPr>
          <a:xfrm>
            <a:off x="866440" y="3606400"/>
            <a:ext cx="3432345" cy="853514"/>
          </a:xfrm>
          <a:prstGeom prst="rect">
            <a:avLst/>
          </a:prstGeom>
        </p:spPr>
      </p:pic>
      <p:pic>
        <p:nvPicPr>
          <p:cNvPr id="5" name="Picture 4">
            <a:extLst>
              <a:ext uri="{FF2B5EF4-FFF2-40B4-BE49-F238E27FC236}">
                <a16:creationId xmlns:a16="http://schemas.microsoft.com/office/drawing/2014/main" id="{C55F4521-6BB2-4804-9E75-5CA1ED29B77E}"/>
              </a:ext>
            </a:extLst>
          </p:cNvPr>
          <p:cNvPicPr>
            <a:picLocks noChangeAspect="1"/>
          </p:cNvPicPr>
          <p:nvPr/>
        </p:nvPicPr>
        <p:blipFill>
          <a:blip r:embed="rId5"/>
          <a:stretch>
            <a:fillRect/>
          </a:stretch>
        </p:blipFill>
        <p:spPr>
          <a:xfrm>
            <a:off x="4572000" y="3624943"/>
            <a:ext cx="3487214" cy="853514"/>
          </a:xfrm>
          <a:prstGeom prst="rect">
            <a:avLst/>
          </a:prstGeom>
        </p:spPr>
      </p:pic>
    </p:spTree>
    <p:extLst>
      <p:ext uri="{BB962C8B-B14F-4D97-AF65-F5344CB8AC3E}">
        <p14:creationId xmlns:p14="http://schemas.microsoft.com/office/powerpoint/2010/main" val="13334440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0D78-9974-4906-8E83-83EA404CC627}"/>
              </a:ext>
            </a:extLst>
          </p:cNvPr>
          <p:cNvSpPr>
            <a:spLocks noGrp="1"/>
          </p:cNvSpPr>
          <p:nvPr>
            <p:ph type="title"/>
          </p:nvPr>
        </p:nvSpPr>
        <p:spPr/>
        <p:txBody>
          <a:bodyPr/>
          <a:lstStyle/>
          <a:p>
            <a:r>
              <a:rPr lang="en-US" b="1" dirty="0">
                <a:solidFill>
                  <a:schemeClr val="bg1"/>
                </a:solidFill>
              </a:rPr>
              <a:t>Experiment 3 – Sans </a:t>
            </a:r>
            <a:r>
              <a:rPr lang="en-US" b="1" dirty="0" err="1">
                <a:solidFill>
                  <a:schemeClr val="bg1"/>
                </a:solidFill>
              </a:rPr>
              <a:t>Forgetica</a:t>
            </a:r>
            <a:endParaRPr lang="en-US" b="1" dirty="0">
              <a:solidFill>
                <a:schemeClr val="bg1"/>
              </a:solidFill>
            </a:endParaRPr>
          </a:p>
        </p:txBody>
      </p:sp>
      <p:sp>
        <p:nvSpPr>
          <p:cNvPr id="3" name="Content Placeholder 2">
            <a:extLst>
              <a:ext uri="{FF2B5EF4-FFF2-40B4-BE49-F238E27FC236}">
                <a16:creationId xmlns:a16="http://schemas.microsoft.com/office/drawing/2014/main" id="{CA735FC8-95A9-490E-B13B-53FF64DF6457}"/>
              </a:ext>
            </a:extLst>
          </p:cNvPr>
          <p:cNvSpPr>
            <a:spLocks noGrp="1"/>
          </p:cNvSpPr>
          <p:nvPr>
            <p:ph idx="1"/>
          </p:nvPr>
        </p:nvSpPr>
        <p:spPr>
          <a:xfrm>
            <a:off x="866441" y="2489200"/>
            <a:ext cx="7885673" cy="3530600"/>
          </a:xfrm>
        </p:spPr>
        <p:txBody>
          <a:bodyPr/>
          <a:lstStyle/>
          <a:p>
            <a:r>
              <a:rPr lang="en-US" sz="2400" dirty="0">
                <a:solidFill>
                  <a:schemeClr val="tx1"/>
                </a:solidFill>
              </a:rPr>
              <a:t>Sans </a:t>
            </a:r>
            <a:r>
              <a:rPr lang="en-US" sz="2400" dirty="0" err="1">
                <a:solidFill>
                  <a:schemeClr val="tx1"/>
                </a:solidFill>
              </a:rPr>
              <a:t>Forgetica</a:t>
            </a:r>
            <a:r>
              <a:rPr lang="en-US" sz="2400" dirty="0">
                <a:solidFill>
                  <a:schemeClr val="tx1"/>
                </a:solidFill>
              </a:rPr>
              <a:t> (SF) is a special font that is supposed to enhance memory.</a:t>
            </a:r>
          </a:p>
          <a:p>
            <a:pPr lvl="1"/>
            <a:r>
              <a:rPr lang="en-US" sz="2000" dirty="0">
                <a:solidFill>
                  <a:schemeClr val="tx1"/>
                </a:solidFill>
              </a:rPr>
              <a:t>Based on “desirability difficulty” </a:t>
            </a:r>
            <a:r>
              <a:rPr lang="en-US" dirty="0">
                <a:solidFill>
                  <a:schemeClr val="tx1"/>
                </a:solidFill>
              </a:rPr>
              <a:t>(Bjork &amp; Bjork, 2011)</a:t>
            </a:r>
          </a:p>
          <a:p>
            <a:pPr lvl="1"/>
            <a:r>
              <a:rPr lang="en-US" sz="2000" dirty="0">
                <a:solidFill>
                  <a:schemeClr val="tx1"/>
                </a:solidFill>
              </a:rPr>
              <a:t>However, not all difficulties are desirable and difficulties that are desirable in one context may not be in another</a:t>
            </a:r>
            <a:r>
              <a:rPr lang="en-US" sz="1800" dirty="0">
                <a:solidFill>
                  <a:schemeClr val="tx1"/>
                </a:solidFill>
              </a:rPr>
              <a:t> </a:t>
            </a:r>
            <a:r>
              <a:rPr lang="en-US" dirty="0">
                <a:solidFill>
                  <a:schemeClr val="tx1"/>
                </a:solidFill>
              </a:rPr>
              <a:t>(McDaniel &amp; Butler, 2010)</a:t>
            </a:r>
            <a:endParaRPr lang="en-US" sz="1800" dirty="0">
              <a:solidFill>
                <a:schemeClr val="tx1"/>
              </a:solidFill>
            </a:endParaRPr>
          </a:p>
        </p:txBody>
      </p:sp>
    </p:spTree>
    <p:extLst>
      <p:ext uri="{BB962C8B-B14F-4D97-AF65-F5344CB8AC3E}">
        <p14:creationId xmlns:p14="http://schemas.microsoft.com/office/powerpoint/2010/main" val="11857949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0D78-9974-4906-8E83-83EA404CC627}"/>
              </a:ext>
            </a:extLst>
          </p:cNvPr>
          <p:cNvSpPr>
            <a:spLocks noGrp="1"/>
          </p:cNvSpPr>
          <p:nvPr>
            <p:ph type="title"/>
          </p:nvPr>
        </p:nvSpPr>
        <p:spPr/>
        <p:txBody>
          <a:bodyPr/>
          <a:lstStyle/>
          <a:p>
            <a:r>
              <a:rPr lang="en-US" b="1" dirty="0">
                <a:solidFill>
                  <a:schemeClr val="bg1"/>
                </a:solidFill>
              </a:rPr>
              <a:t>Experiment 3 – Sans </a:t>
            </a:r>
            <a:r>
              <a:rPr lang="en-US" b="1" dirty="0" err="1">
                <a:solidFill>
                  <a:schemeClr val="bg1"/>
                </a:solidFill>
              </a:rPr>
              <a:t>Forgetica</a:t>
            </a:r>
            <a:endParaRPr lang="en-US" b="1" dirty="0">
              <a:solidFill>
                <a:schemeClr val="bg1"/>
              </a:solidFill>
            </a:endParaRPr>
          </a:p>
        </p:txBody>
      </p:sp>
      <p:sp>
        <p:nvSpPr>
          <p:cNvPr id="3" name="Content Placeholder 2">
            <a:extLst>
              <a:ext uri="{FF2B5EF4-FFF2-40B4-BE49-F238E27FC236}">
                <a16:creationId xmlns:a16="http://schemas.microsoft.com/office/drawing/2014/main" id="{CA735FC8-95A9-490E-B13B-53FF64DF6457}"/>
              </a:ext>
            </a:extLst>
          </p:cNvPr>
          <p:cNvSpPr>
            <a:spLocks noGrp="1"/>
          </p:cNvSpPr>
          <p:nvPr>
            <p:ph idx="1"/>
          </p:nvPr>
        </p:nvSpPr>
        <p:spPr>
          <a:xfrm>
            <a:off x="866441" y="2489200"/>
            <a:ext cx="7885673" cy="3530600"/>
          </a:xfrm>
        </p:spPr>
        <p:txBody>
          <a:bodyPr/>
          <a:lstStyle/>
          <a:p>
            <a:r>
              <a:rPr lang="en-US" sz="2400" dirty="0">
                <a:solidFill>
                  <a:schemeClr val="tx1"/>
                </a:solidFill>
              </a:rPr>
              <a:t>Recent research suggests that SF doesn’t actually benefit memory </a:t>
            </a:r>
            <a:r>
              <a:rPr lang="en-US" dirty="0">
                <a:solidFill>
                  <a:schemeClr val="tx1"/>
                </a:solidFill>
              </a:rPr>
              <a:t>(Taylor, </a:t>
            </a:r>
            <a:r>
              <a:rPr lang="en-US" dirty="0" err="1">
                <a:solidFill>
                  <a:schemeClr val="tx1"/>
                </a:solidFill>
              </a:rPr>
              <a:t>Sanson</a:t>
            </a:r>
            <a:r>
              <a:rPr lang="en-US" dirty="0">
                <a:solidFill>
                  <a:schemeClr val="tx1"/>
                </a:solidFill>
              </a:rPr>
              <a:t>, Burnell, Wade &amp; Garry, 2020)</a:t>
            </a:r>
          </a:p>
          <a:p>
            <a:r>
              <a:rPr lang="en-US" sz="2400" dirty="0">
                <a:solidFill>
                  <a:schemeClr val="tx1"/>
                </a:solidFill>
              </a:rPr>
              <a:t>However, because SF is more distinct, JOLs may be increased for SF font. </a:t>
            </a:r>
          </a:p>
          <a:p>
            <a:pPr lvl="1"/>
            <a:endParaRPr lang="en-US" dirty="0">
              <a:highlight>
                <a:srgbClr val="FFFF00"/>
              </a:highlight>
            </a:endParaRPr>
          </a:p>
        </p:txBody>
      </p:sp>
    </p:spTree>
    <p:extLst>
      <p:ext uri="{BB962C8B-B14F-4D97-AF65-F5344CB8AC3E}">
        <p14:creationId xmlns:p14="http://schemas.microsoft.com/office/powerpoint/2010/main" val="8179315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F4A6D-4020-4B18-A1B3-B95FFA8476D6}"/>
              </a:ext>
            </a:extLst>
          </p:cNvPr>
          <p:cNvSpPr>
            <a:spLocks noGrp="1"/>
          </p:cNvSpPr>
          <p:nvPr>
            <p:ph type="title"/>
          </p:nvPr>
        </p:nvSpPr>
        <p:spPr/>
        <p:txBody>
          <a:bodyPr/>
          <a:lstStyle/>
          <a:p>
            <a:r>
              <a:rPr lang="en-US" b="1" dirty="0">
                <a:solidFill>
                  <a:schemeClr val="bg1"/>
                </a:solidFill>
              </a:rPr>
              <a:t>Experiment 3: Hypotheses</a:t>
            </a:r>
          </a:p>
        </p:txBody>
      </p:sp>
      <p:sp>
        <p:nvSpPr>
          <p:cNvPr id="3" name="Content Placeholder 2">
            <a:extLst>
              <a:ext uri="{FF2B5EF4-FFF2-40B4-BE49-F238E27FC236}">
                <a16:creationId xmlns:a16="http://schemas.microsoft.com/office/drawing/2014/main" id="{A9CDAC23-03A5-4F0F-8D1F-D60D35944875}"/>
              </a:ext>
            </a:extLst>
          </p:cNvPr>
          <p:cNvSpPr>
            <a:spLocks noGrp="1"/>
          </p:cNvSpPr>
          <p:nvPr>
            <p:ph idx="1"/>
          </p:nvPr>
        </p:nvSpPr>
        <p:spPr>
          <a:xfrm>
            <a:off x="866441" y="2489200"/>
            <a:ext cx="7680400" cy="3530600"/>
          </a:xfrm>
        </p:spPr>
        <p:txBody>
          <a:bodyPr>
            <a:normAutofit/>
          </a:bodyPr>
          <a:lstStyle/>
          <a:p>
            <a:r>
              <a:rPr lang="en-US" sz="2400" dirty="0">
                <a:solidFill>
                  <a:schemeClr val="tx1"/>
                </a:solidFill>
              </a:rPr>
              <a:t>Words presented in Sans </a:t>
            </a:r>
            <a:r>
              <a:rPr lang="en-US" sz="2400" dirty="0" err="1">
                <a:solidFill>
                  <a:schemeClr val="tx1"/>
                </a:solidFill>
              </a:rPr>
              <a:t>Forgetica</a:t>
            </a:r>
            <a:r>
              <a:rPr lang="en-US" sz="2400" dirty="0">
                <a:solidFill>
                  <a:schemeClr val="tx1"/>
                </a:solidFill>
              </a:rPr>
              <a:t> font should receive higher JOLs relative to Arial Font</a:t>
            </a:r>
          </a:p>
          <a:p>
            <a:r>
              <a:rPr lang="en-US" sz="2400" dirty="0">
                <a:solidFill>
                  <a:schemeClr val="tx1"/>
                </a:solidFill>
              </a:rPr>
              <a:t>Recall will not differ as a function of font type</a:t>
            </a:r>
          </a:p>
        </p:txBody>
      </p:sp>
    </p:spTree>
    <p:extLst>
      <p:ext uri="{BB962C8B-B14F-4D97-AF65-F5344CB8AC3E}">
        <p14:creationId xmlns:p14="http://schemas.microsoft.com/office/powerpoint/2010/main" val="340052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3268-E9EA-44E4-ACDD-CE6AB485DB7F}"/>
              </a:ext>
            </a:extLst>
          </p:cNvPr>
          <p:cNvSpPr>
            <a:spLocks noGrp="1"/>
          </p:cNvSpPr>
          <p:nvPr>
            <p:ph type="title"/>
          </p:nvPr>
        </p:nvSpPr>
        <p:spPr/>
        <p:txBody>
          <a:bodyPr/>
          <a:lstStyle/>
          <a:p>
            <a:r>
              <a:rPr lang="en-US" b="1" dirty="0">
                <a:solidFill>
                  <a:schemeClr val="bg1"/>
                </a:solidFill>
              </a:rPr>
              <a:t>Metacognitive Illusions</a:t>
            </a:r>
          </a:p>
        </p:txBody>
      </p:sp>
      <p:sp>
        <p:nvSpPr>
          <p:cNvPr id="3" name="Content Placeholder 2">
            <a:extLst>
              <a:ext uri="{FF2B5EF4-FFF2-40B4-BE49-F238E27FC236}">
                <a16:creationId xmlns:a16="http://schemas.microsoft.com/office/drawing/2014/main" id="{5E7555E2-8326-4748-BCA4-EEAC4266F2D8}"/>
              </a:ext>
            </a:extLst>
          </p:cNvPr>
          <p:cNvSpPr>
            <a:spLocks noGrp="1"/>
          </p:cNvSpPr>
          <p:nvPr>
            <p:ph idx="1"/>
          </p:nvPr>
        </p:nvSpPr>
        <p:spPr>
          <a:xfrm>
            <a:off x="519247" y="2334409"/>
            <a:ext cx="8363495" cy="4410636"/>
          </a:xfrm>
        </p:spPr>
        <p:txBody>
          <a:bodyPr>
            <a:normAutofit/>
          </a:bodyPr>
          <a:lstStyle/>
          <a:p>
            <a:r>
              <a:rPr lang="en-US" sz="2400" dirty="0">
                <a:solidFill>
                  <a:schemeClr val="tx1"/>
                </a:solidFill>
              </a:rPr>
              <a:t>Metacognitive illusions occur when judgments do not accurately reflect performance</a:t>
            </a:r>
          </a:p>
          <a:p>
            <a:pPr lvl="1"/>
            <a:r>
              <a:rPr lang="en-US" sz="2200" dirty="0">
                <a:solidFill>
                  <a:schemeClr val="tx1"/>
                </a:solidFill>
              </a:rPr>
              <a:t>JOLs that are not calibrated with recall</a:t>
            </a:r>
          </a:p>
          <a:p>
            <a:pPr lvl="1"/>
            <a:r>
              <a:rPr lang="en-US" sz="2200" b="1" dirty="0">
                <a:solidFill>
                  <a:schemeClr val="tx2"/>
                </a:solidFill>
              </a:rPr>
              <a:t>Overconfidence</a:t>
            </a:r>
            <a:r>
              <a:rPr lang="en-US" sz="2200" dirty="0">
                <a:solidFill>
                  <a:schemeClr val="tx1"/>
                </a:solidFill>
              </a:rPr>
              <a:t> or </a:t>
            </a:r>
            <a:r>
              <a:rPr lang="en-US" sz="2200" b="1" dirty="0" err="1">
                <a:solidFill>
                  <a:schemeClr val="tx2"/>
                </a:solidFill>
              </a:rPr>
              <a:t>underconfidence</a:t>
            </a:r>
            <a:endParaRPr lang="en-US" sz="2200" b="1" dirty="0">
              <a:solidFill>
                <a:schemeClr val="tx2"/>
              </a:solidFill>
            </a:endParaRPr>
          </a:p>
        </p:txBody>
      </p:sp>
    </p:spTree>
    <p:extLst>
      <p:ext uri="{BB962C8B-B14F-4D97-AF65-F5344CB8AC3E}">
        <p14:creationId xmlns:p14="http://schemas.microsoft.com/office/powerpoint/2010/main" val="286671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9304-2DC4-47EF-870F-B2611F35DCFA}"/>
              </a:ext>
            </a:extLst>
          </p:cNvPr>
          <p:cNvSpPr>
            <a:spLocks noGrp="1"/>
          </p:cNvSpPr>
          <p:nvPr>
            <p:ph type="title"/>
          </p:nvPr>
        </p:nvSpPr>
        <p:spPr/>
        <p:txBody>
          <a:bodyPr/>
          <a:lstStyle/>
          <a:p>
            <a:r>
              <a:rPr lang="en-US" b="1" dirty="0">
                <a:solidFill>
                  <a:schemeClr val="bg1"/>
                </a:solidFill>
              </a:rPr>
              <a:t>Experiment 3: Participants and Materials</a:t>
            </a:r>
          </a:p>
        </p:txBody>
      </p:sp>
      <p:sp>
        <p:nvSpPr>
          <p:cNvPr id="3" name="Content Placeholder 2">
            <a:extLst>
              <a:ext uri="{FF2B5EF4-FFF2-40B4-BE49-F238E27FC236}">
                <a16:creationId xmlns:a16="http://schemas.microsoft.com/office/drawing/2014/main" id="{A36FADF0-D812-4879-A763-39B8E9565167}"/>
              </a:ext>
            </a:extLst>
          </p:cNvPr>
          <p:cNvSpPr>
            <a:spLocks noGrp="1"/>
          </p:cNvSpPr>
          <p:nvPr>
            <p:ph idx="1"/>
          </p:nvPr>
        </p:nvSpPr>
        <p:spPr>
          <a:xfrm>
            <a:off x="866441" y="2489200"/>
            <a:ext cx="7624416" cy="3530600"/>
          </a:xfrm>
        </p:spPr>
        <p:txBody>
          <a:bodyPr/>
          <a:lstStyle/>
          <a:p>
            <a:r>
              <a:rPr lang="en-US" sz="2400" dirty="0">
                <a:solidFill>
                  <a:schemeClr val="tx1"/>
                </a:solidFill>
              </a:rPr>
              <a:t>86 Participants completed Ex 3</a:t>
            </a:r>
          </a:p>
          <a:p>
            <a:pPr lvl="1"/>
            <a:r>
              <a:rPr lang="en-US" sz="2200" dirty="0">
                <a:solidFill>
                  <a:schemeClr val="tx1"/>
                </a:solidFill>
              </a:rPr>
              <a:t>33 recruited from Prolific</a:t>
            </a:r>
          </a:p>
          <a:p>
            <a:pPr lvl="1"/>
            <a:r>
              <a:rPr lang="en-US" sz="2200" dirty="0">
                <a:solidFill>
                  <a:schemeClr val="tx1"/>
                </a:solidFill>
              </a:rPr>
              <a:t>53 recruited from Sona</a:t>
            </a:r>
          </a:p>
          <a:p>
            <a:pPr lvl="1"/>
            <a:r>
              <a:rPr lang="en-US" sz="2200" dirty="0">
                <a:solidFill>
                  <a:schemeClr val="tx1"/>
                </a:solidFill>
              </a:rPr>
              <a:t>6 particpants were excluded for not following instructions</a:t>
            </a:r>
            <a:endParaRPr lang="en-US" sz="2400" dirty="0">
              <a:solidFill>
                <a:schemeClr val="tx1"/>
              </a:solidFill>
            </a:endParaRPr>
          </a:p>
          <a:p>
            <a:r>
              <a:rPr lang="en-US" sz="2400" dirty="0">
                <a:solidFill>
                  <a:schemeClr val="tx1"/>
                </a:solidFill>
              </a:rPr>
              <a:t>Same unrelated stimuli pairs as Ex 2</a:t>
            </a:r>
          </a:p>
          <a:p>
            <a:pPr lvl="1"/>
            <a:endParaRPr lang="en-US" dirty="0"/>
          </a:p>
        </p:txBody>
      </p:sp>
    </p:spTree>
    <p:extLst>
      <p:ext uri="{BB962C8B-B14F-4D97-AF65-F5344CB8AC3E}">
        <p14:creationId xmlns:p14="http://schemas.microsoft.com/office/powerpoint/2010/main" val="35077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F163-FC34-4E78-8855-8F6F43BF6EF9}"/>
              </a:ext>
            </a:extLst>
          </p:cNvPr>
          <p:cNvSpPr>
            <a:spLocks noGrp="1"/>
          </p:cNvSpPr>
          <p:nvPr>
            <p:ph type="title"/>
          </p:nvPr>
        </p:nvSpPr>
        <p:spPr/>
        <p:txBody>
          <a:bodyPr/>
          <a:lstStyle/>
          <a:p>
            <a:r>
              <a:rPr lang="en-US" b="1" dirty="0">
                <a:solidFill>
                  <a:schemeClr val="bg1"/>
                </a:solidFill>
              </a:rPr>
              <a:t>Experiment 3: Procedure</a:t>
            </a:r>
          </a:p>
        </p:txBody>
      </p:sp>
      <p:sp>
        <p:nvSpPr>
          <p:cNvPr id="3" name="Content Placeholder 2">
            <a:extLst>
              <a:ext uri="{FF2B5EF4-FFF2-40B4-BE49-F238E27FC236}">
                <a16:creationId xmlns:a16="http://schemas.microsoft.com/office/drawing/2014/main" id="{84D63E18-B23B-492C-A7C6-BA65443A36FC}"/>
              </a:ext>
            </a:extLst>
          </p:cNvPr>
          <p:cNvSpPr>
            <a:spLocks noGrp="1"/>
          </p:cNvSpPr>
          <p:nvPr>
            <p:ph idx="1"/>
          </p:nvPr>
        </p:nvSpPr>
        <p:spPr>
          <a:xfrm>
            <a:off x="866441" y="2489200"/>
            <a:ext cx="7251192" cy="3530600"/>
          </a:xfrm>
        </p:spPr>
        <p:txBody>
          <a:bodyPr/>
          <a:lstStyle/>
          <a:p>
            <a:r>
              <a:rPr lang="en-US" sz="2400" dirty="0">
                <a:solidFill>
                  <a:schemeClr val="tx1"/>
                </a:solidFill>
              </a:rPr>
              <a:t>Participants were randomly assigned to one of two groups:</a:t>
            </a:r>
          </a:p>
          <a:p>
            <a:pPr lvl="1"/>
            <a:r>
              <a:rPr lang="en-US" sz="2000" b="1" dirty="0">
                <a:solidFill>
                  <a:schemeClr val="tx2"/>
                </a:solidFill>
              </a:rPr>
              <a:t>Sans </a:t>
            </a:r>
            <a:r>
              <a:rPr lang="en-US" sz="2000" b="1" dirty="0" err="1">
                <a:solidFill>
                  <a:schemeClr val="tx2"/>
                </a:solidFill>
              </a:rPr>
              <a:t>Forgetica</a:t>
            </a:r>
            <a:r>
              <a:rPr lang="en-US" sz="2000" b="1" dirty="0">
                <a:solidFill>
                  <a:schemeClr val="tx2"/>
                </a:solidFill>
              </a:rPr>
              <a:t> </a:t>
            </a:r>
            <a:r>
              <a:rPr lang="en-US" sz="2000" b="1" dirty="0">
                <a:solidFill>
                  <a:schemeClr val="tx1"/>
                </a:solidFill>
              </a:rPr>
              <a:t>(</a:t>
            </a:r>
            <a:r>
              <a:rPr lang="en-US" sz="2000" b="1" i="1" dirty="0">
                <a:solidFill>
                  <a:schemeClr val="tx1"/>
                </a:solidFill>
              </a:rPr>
              <a:t>n</a:t>
            </a:r>
            <a:r>
              <a:rPr lang="en-US" sz="2000" b="1" dirty="0">
                <a:solidFill>
                  <a:schemeClr val="tx1"/>
                </a:solidFill>
              </a:rPr>
              <a:t> = 39)</a:t>
            </a:r>
            <a:r>
              <a:rPr lang="en-US" sz="2000" dirty="0">
                <a:solidFill>
                  <a:schemeClr val="tx1"/>
                </a:solidFill>
              </a:rPr>
              <a:t> </a:t>
            </a:r>
          </a:p>
          <a:p>
            <a:pPr lvl="1"/>
            <a:r>
              <a:rPr lang="en-US" sz="2000" b="1" dirty="0">
                <a:solidFill>
                  <a:schemeClr val="tx2"/>
                </a:solidFill>
              </a:rPr>
              <a:t>Control</a:t>
            </a:r>
            <a:r>
              <a:rPr lang="en-US" sz="2000" b="1" dirty="0">
                <a:solidFill>
                  <a:schemeClr val="tx1"/>
                </a:solidFill>
              </a:rPr>
              <a:t> (</a:t>
            </a:r>
            <a:r>
              <a:rPr lang="en-US" sz="2000" b="1" i="1" dirty="0">
                <a:solidFill>
                  <a:schemeClr val="tx1"/>
                </a:solidFill>
              </a:rPr>
              <a:t>n</a:t>
            </a:r>
            <a:r>
              <a:rPr lang="en-US" sz="2000" b="1" dirty="0">
                <a:solidFill>
                  <a:schemeClr val="tx1"/>
                </a:solidFill>
              </a:rPr>
              <a:t> = 41)</a:t>
            </a:r>
            <a:endParaRPr lang="en-US" dirty="0"/>
          </a:p>
        </p:txBody>
      </p:sp>
    </p:spTree>
    <p:extLst>
      <p:ext uri="{BB962C8B-B14F-4D97-AF65-F5344CB8AC3E}">
        <p14:creationId xmlns:p14="http://schemas.microsoft.com/office/powerpoint/2010/main" val="20945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6538-75EC-461B-9FF3-08BC2506BC22}"/>
              </a:ext>
            </a:extLst>
          </p:cNvPr>
          <p:cNvSpPr>
            <a:spLocks noGrp="1"/>
          </p:cNvSpPr>
          <p:nvPr>
            <p:ph type="title"/>
          </p:nvPr>
        </p:nvSpPr>
        <p:spPr/>
        <p:txBody>
          <a:bodyPr/>
          <a:lstStyle/>
          <a:p>
            <a:r>
              <a:rPr lang="en-US" b="1" dirty="0">
                <a:solidFill>
                  <a:schemeClr val="bg1"/>
                </a:solidFill>
              </a:rPr>
              <a:t>Experiment 3: Procedure</a:t>
            </a:r>
          </a:p>
        </p:txBody>
      </p:sp>
      <p:graphicFrame>
        <p:nvGraphicFramePr>
          <p:cNvPr id="5" name="Content Placeholder 4">
            <a:extLst>
              <a:ext uri="{FF2B5EF4-FFF2-40B4-BE49-F238E27FC236}">
                <a16:creationId xmlns:a16="http://schemas.microsoft.com/office/drawing/2014/main" id="{D054CC86-66EB-4E63-AD06-E98FD9A513B6}"/>
              </a:ext>
            </a:extLst>
          </p:cNvPr>
          <p:cNvGraphicFramePr>
            <a:graphicFrameLocks noGrp="1"/>
          </p:cNvGraphicFramePr>
          <p:nvPr>
            <p:ph idx="1"/>
          </p:nvPr>
        </p:nvGraphicFramePr>
        <p:xfrm>
          <a:off x="253490" y="2220685"/>
          <a:ext cx="8637020" cy="414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Arrow Connector 7">
            <a:extLst>
              <a:ext uri="{FF2B5EF4-FFF2-40B4-BE49-F238E27FC236}">
                <a16:creationId xmlns:a16="http://schemas.microsoft.com/office/drawing/2014/main" id="{EF7CBDBF-B23F-42CE-AD8A-5EB8C691163F}"/>
              </a:ext>
            </a:extLst>
          </p:cNvPr>
          <p:cNvCxnSpPr>
            <a:cxnSpLocks/>
          </p:cNvCxnSpPr>
          <p:nvPr/>
        </p:nvCxnSpPr>
        <p:spPr>
          <a:xfrm>
            <a:off x="1323640" y="5159829"/>
            <a:ext cx="0" cy="5727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98FFEFC-4990-4E3F-B9C7-2C9F5744D16C}"/>
              </a:ext>
            </a:extLst>
          </p:cNvPr>
          <p:cNvSpPr txBox="1"/>
          <p:nvPr/>
        </p:nvSpPr>
        <p:spPr>
          <a:xfrm>
            <a:off x="0" y="5732616"/>
            <a:ext cx="2701975" cy="1015663"/>
          </a:xfrm>
          <a:prstGeom prst="rect">
            <a:avLst/>
          </a:prstGeom>
          <a:noFill/>
        </p:spPr>
        <p:txBody>
          <a:bodyPr wrap="square" rtlCol="0">
            <a:spAutoFit/>
          </a:bodyPr>
          <a:lstStyle/>
          <a:p>
            <a:pPr algn="ctr"/>
            <a:r>
              <a:rPr lang="en-US" sz="2000" b="1" dirty="0">
                <a:solidFill>
                  <a:schemeClr val="tx2"/>
                </a:solidFill>
              </a:rPr>
              <a:t>2 Groups: </a:t>
            </a:r>
          </a:p>
          <a:p>
            <a:pPr algn="ctr"/>
            <a:r>
              <a:rPr lang="en-US" sz="2000" b="1" dirty="0">
                <a:solidFill>
                  <a:schemeClr val="tx2"/>
                </a:solidFill>
              </a:rPr>
              <a:t>Sans </a:t>
            </a:r>
            <a:r>
              <a:rPr lang="en-US" sz="2000" b="1" dirty="0" err="1">
                <a:solidFill>
                  <a:schemeClr val="tx2"/>
                </a:solidFill>
              </a:rPr>
              <a:t>Forgetica</a:t>
            </a:r>
            <a:r>
              <a:rPr lang="en-US" sz="2000" b="1" dirty="0">
                <a:solidFill>
                  <a:schemeClr val="tx2"/>
                </a:solidFill>
              </a:rPr>
              <a:t> and Control</a:t>
            </a:r>
          </a:p>
        </p:txBody>
      </p:sp>
    </p:spTree>
    <p:extLst>
      <p:ext uri="{BB962C8B-B14F-4D97-AF65-F5344CB8AC3E}">
        <p14:creationId xmlns:p14="http://schemas.microsoft.com/office/powerpoint/2010/main" val="150394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EAD8-D592-4ADB-A1C7-B5F6109250C1}"/>
              </a:ext>
            </a:extLst>
          </p:cNvPr>
          <p:cNvSpPr>
            <a:spLocks noGrp="1"/>
          </p:cNvSpPr>
          <p:nvPr>
            <p:ph type="title"/>
          </p:nvPr>
        </p:nvSpPr>
        <p:spPr/>
        <p:txBody>
          <a:bodyPr/>
          <a:lstStyle/>
          <a:p>
            <a:r>
              <a:rPr lang="en-US" b="1" dirty="0">
                <a:solidFill>
                  <a:schemeClr val="bg1"/>
                </a:solidFill>
              </a:rPr>
              <a:t>Experiment 3: Analyses</a:t>
            </a:r>
          </a:p>
        </p:txBody>
      </p:sp>
      <p:sp>
        <p:nvSpPr>
          <p:cNvPr id="4" name="Content Placeholder 3">
            <a:extLst>
              <a:ext uri="{FF2B5EF4-FFF2-40B4-BE49-F238E27FC236}">
                <a16:creationId xmlns:a16="http://schemas.microsoft.com/office/drawing/2014/main" id="{265B885A-6647-4095-801D-92BD85BD0F69}"/>
              </a:ext>
            </a:extLst>
          </p:cNvPr>
          <p:cNvSpPr>
            <a:spLocks noGrp="1"/>
          </p:cNvSpPr>
          <p:nvPr>
            <p:ph idx="1"/>
          </p:nvPr>
        </p:nvSpPr>
        <p:spPr>
          <a:xfrm>
            <a:off x="866441" y="2489200"/>
            <a:ext cx="7512449" cy="3530600"/>
          </a:xfrm>
        </p:spPr>
        <p:txBody>
          <a:bodyPr>
            <a:normAutofit/>
          </a:bodyPr>
          <a:lstStyle/>
          <a:p>
            <a:r>
              <a:rPr lang="en-US" sz="2000" dirty="0">
                <a:solidFill>
                  <a:schemeClr val="tx1"/>
                </a:solidFill>
              </a:rPr>
              <a:t>2 (Measure: JOL vs Recall) x 2(Font: SF vs Arial) ANOVA</a:t>
            </a:r>
          </a:p>
          <a:p>
            <a:r>
              <a:rPr lang="en-US" sz="2000" dirty="0">
                <a:solidFill>
                  <a:schemeClr val="tx1"/>
                </a:solidFill>
              </a:rPr>
              <a:t>2 (Measure: JOL vs Recall) x 2 (Encoding Group: SF vs Control) ANOVA</a:t>
            </a:r>
          </a:p>
          <a:p>
            <a:r>
              <a:rPr lang="en-US" sz="2000" dirty="0">
                <a:solidFill>
                  <a:schemeClr val="tx1"/>
                </a:solidFill>
              </a:rPr>
              <a:t>2 (Measure: JOL vs Recall) x 2 (Encoding Group: Arial vs Control) ANOVA</a:t>
            </a:r>
          </a:p>
        </p:txBody>
      </p:sp>
    </p:spTree>
    <p:extLst>
      <p:ext uri="{BB962C8B-B14F-4D97-AF65-F5344CB8AC3E}">
        <p14:creationId xmlns:p14="http://schemas.microsoft.com/office/powerpoint/2010/main" val="7964698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B447-997D-4353-8F21-9BE3A3481F64}"/>
              </a:ext>
            </a:extLst>
          </p:cNvPr>
          <p:cNvSpPr>
            <a:spLocks noGrp="1"/>
          </p:cNvSpPr>
          <p:nvPr>
            <p:ph type="title" idx="4294967295"/>
          </p:nvPr>
        </p:nvSpPr>
        <p:spPr>
          <a:xfrm>
            <a:off x="0" y="0"/>
            <a:ext cx="6343650" cy="709613"/>
          </a:xfrm>
        </p:spPr>
        <p:txBody>
          <a:bodyPr/>
          <a:lstStyle/>
          <a:p>
            <a:r>
              <a:rPr lang="en-US" b="1" dirty="0">
                <a:solidFill>
                  <a:schemeClr val="tx1"/>
                </a:solidFill>
              </a:rPr>
              <a:t>Results</a:t>
            </a:r>
          </a:p>
        </p:txBody>
      </p:sp>
      <p:pic>
        <p:nvPicPr>
          <p:cNvPr id="3" name="Picture 2">
            <a:extLst>
              <a:ext uri="{FF2B5EF4-FFF2-40B4-BE49-F238E27FC236}">
                <a16:creationId xmlns:a16="http://schemas.microsoft.com/office/drawing/2014/main" id="{A3AD33F0-44E9-4398-8FB8-3B29A85ABE35}"/>
              </a:ext>
            </a:extLst>
          </p:cNvPr>
          <p:cNvPicPr>
            <a:picLocks noChangeAspect="1"/>
          </p:cNvPicPr>
          <p:nvPr/>
        </p:nvPicPr>
        <p:blipFill>
          <a:blip r:embed="rId3"/>
          <a:srcRect/>
          <a:stretch/>
        </p:blipFill>
        <p:spPr>
          <a:xfrm>
            <a:off x="639663" y="1126149"/>
            <a:ext cx="7864672" cy="4915420"/>
          </a:xfrm>
          <a:prstGeom prst="rect">
            <a:avLst/>
          </a:prstGeom>
        </p:spPr>
      </p:pic>
      <p:cxnSp>
        <p:nvCxnSpPr>
          <p:cNvPr id="4" name="Straight Arrow Connector 3">
            <a:extLst>
              <a:ext uri="{FF2B5EF4-FFF2-40B4-BE49-F238E27FC236}">
                <a16:creationId xmlns:a16="http://schemas.microsoft.com/office/drawing/2014/main" id="{16E336BD-465D-4954-9AC8-E78DCB5DB0D4}"/>
              </a:ext>
            </a:extLst>
          </p:cNvPr>
          <p:cNvCxnSpPr>
            <a:cxnSpLocks/>
          </p:cNvCxnSpPr>
          <p:nvPr/>
        </p:nvCxnSpPr>
        <p:spPr>
          <a:xfrm>
            <a:off x="2524259" y="3142445"/>
            <a:ext cx="0" cy="7340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A37905B-3569-4952-95BA-81BD2120D26E}"/>
              </a:ext>
            </a:extLst>
          </p:cNvPr>
          <p:cNvCxnSpPr>
            <a:cxnSpLocks/>
          </p:cNvCxnSpPr>
          <p:nvPr/>
        </p:nvCxnSpPr>
        <p:spPr>
          <a:xfrm>
            <a:off x="4572000" y="3142445"/>
            <a:ext cx="0" cy="7340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4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B447-997D-4353-8F21-9BE3A3481F64}"/>
              </a:ext>
            </a:extLst>
          </p:cNvPr>
          <p:cNvSpPr>
            <a:spLocks noGrp="1"/>
          </p:cNvSpPr>
          <p:nvPr>
            <p:ph type="title" idx="4294967295"/>
          </p:nvPr>
        </p:nvSpPr>
        <p:spPr>
          <a:xfrm>
            <a:off x="0" y="0"/>
            <a:ext cx="6343650" cy="709613"/>
          </a:xfrm>
        </p:spPr>
        <p:txBody>
          <a:bodyPr/>
          <a:lstStyle/>
          <a:p>
            <a:r>
              <a:rPr lang="en-US" b="1" dirty="0">
                <a:solidFill>
                  <a:schemeClr val="tx1"/>
                </a:solidFill>
              </a:rPr>
              <a:t>Results</a:t>
            </a:r>
          </a:p>
        </p:txBody>
      </p:sp>
      <p:pic>
        <p:nvPicPr>
          <p:cNvPr id="3" name="Picture 2">
            <a:extLst>
              <a:ext uri="{FF2B5EF4-FFF2-40B4-BE49-F238E27FC236}">
                <a16:creationId xmlns:a16="http://schemas.microsoft.com/office/drawing/2014/main" id="{A3AD33F0-44E9-4398-8FB8-3B29A85ABE35}"/>
              </a:ext>
            </a:extLst>
          </p:cNvPr>
          <p:cNvPicPr>
            <a:picLocks noChangeAspect="1"/>
          </p:cNvPicPr>
          <p:nvPr/>
        </p:nvPicPr>
        <p:blipFill>
          <a:blip r:embed="rId3"/>
          <a:srcRect/>
          <a:stretch/>
        </p:blipFill>
        <p:spPr>
          <a:xfrm>
            <a:off x="639663" y="1126149"/>
            <a:ext cx="7864672" cy="4915420"/>
          </a:xfrm>
          <a:prstGeom prst="rect">
            <a:avLst/>
          </a:prstGeom>
        </p:spPr>
      </p:pic>
      <p:cxnSp>
        <p:nvCxnSpPr>
          <p:cNvPr id="4" name="Straight Arrow Connector 3">
            <a:extLst>
              <a:ext uri="{FF2B5EF4-FFF2-40B4-BE49-F238E27FC236}">
                <a16:creationId xmlns:a16="http://schemas.microsoft.com/office/drawing/2014/main" id="{16E336BD-465D-4954-9AC8-E78DCB5DB0D4}"/>
              </a:ext>
            </a:extLst>
          </p:cNvPr>
          <p:cNvCxnSpPr>
            <a:cxnSpLocks/>
          </p:cNvCxnSpPr>
          <p:nvPr/>
        </p:nvCxnSpPr>
        <p:spPr>
          <a:xfrm>
            <a:off x="2524259" y="3142445"/>
            <a:ext cx="0" cy="7340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A37905B-3569-4952-95BA-81BD2120D26E}"/>
              </a:ext>
            </a:extLst>
          </p:cNvPr>
          <p:cNvCxnSpPr>
            <a:cxnSpLocks/>
          </p:cNvCxnSpPr>
          <p:nvPr/>
        </p:nvCxnSpPr>
        <p:spPr>
          <a:xfrm>
            <a:off x="6684135" y="3142445"/>
            <a:ext cx="0" cy="7340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2618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B447-997D-4353-8F21-9BE3A3481F64}"/>
              </a:ext>
            </a:extLst>
          </p:cNvPr>
          <p:cNvSpPr>
            <a:spLocks noGrp="1"/>
          </p:cNvSpPr>
          <p:nvPr>
            <p:ph type="title" idx="4294967295"/>
          </p:nvPr>
        </p:nvSpPr>
        <p:spPr>
          <a:xfrm>
            <a:off x="0" y="0"/>
            <a:ext cx="6343650" cy="709613"/>
          </a:xfrm>
        </p:spPr>
        <p:txBody>
          <a:bodyPr/>
          <a:lstStyle/>
          <a:p>
            <a:r>
              <a:rPr lang="en-US" b="1" dirty="0">
                <a:solidFill>
                  <a:schemeClr val="tx1"/>
                </a:solidFill>
              </a:rPr>
              <a:t>Results</a:t>
            </a:r>
          </a:p>
        </p:txBody>
      </p:sp>
      <p:pic>
        <p:nvPicPr>
          <p:cNvPr id="3" name="Picture 2">
            <a:extLst>
              <a:ext uri="{FF2B5EF4-FFF2-40B4-BE49-F238E27FC236}">
                <a16:creationId xmlns:a16="http://schemas.microsoft.com/office/drawing/2014/main" id="{A3AD33F0-44E9-4398-8FB8-3B29A85ABE35}"/>
              </a:ext>
            </a:extLst>
          </p:cNvPr>
          <p:cNvPicPr>
            <a:picLocks noChangeAspect="1"/>
          </p:cNvPicPr>
          <p:nvPr/>
        </p:nvPicPr>
        <p:blipFill>
          <a:blip r:embed="rId3"/>
          <a:srcRect/>
          <a:stretch/>
        </p:blipFill>
        <p:spPr>
          <a:xfrm>
            <a:off x="639663" y="1126149"/>
            <a:ext cx="7864672" cy="4915420"/>
          </a:xfrm>
          <a:prstGeom prst="rect">
            <a:avLst/>
          </a:prstGeom>
        </p:spPr>
      </p:pic>
      <p:cxnSp>
        <p:nvCxnSpPr>
          <p:cNvPr id="4" name="Straight Arrow Connector 3">
            <a:extLst>
              <a:ext uri="{FF2B5EF4-FFF2-40B4-BE49-F238E27FC236}">
                <a16:creationId xmlns:a16="http://schemas.microsoft.com/office/drawing/2014/main" id="{16E336BD-465D-4954-9AC8-E78DCB5DB0D4}"/>
              </a:ext>
            </a:extLst>
          </p:cNvPr>
          <p:cNvCxnSpPr>
            <a:cxnSpLocks/>
          </p:cNvCxnSpPr>
          <p:nvPr/>
        </p:nvCxnSpPr>
        <p:spPr>
          <a:xfrm>
            <a:off x="6697014" y="3142445"/>
            <a:ext cx="0" cy="7340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A37905B-3569-4952-95BA-81BD2120D26E}"/>
              </a:ext>
            </a:extLst>
          </p:cNvPr>
          <p:cNvCxnSpPr>
            <a:cxnSpLocks/>
          </p:cNvCxnSpPr>
          <p:nvPr/>
        </p:nvCxnSpPr>
        <p:spPr>
          <a:xfrm>
            <a:off x="4572000" y="3142445"/>
            <a:ext cx="0" cy="7340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0226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6A2A-3C91-48F2-A4A8-32E96E118D58}"/>
              </a:ext>
            </a:extLst>
          </p:cNvPr>
          <p:cNvSpPr>
            <a:spLocks noGrp="1"/>
          </p:cNvSpPr>
          <p:nvPr>
            <p:ph type="title"/>
          </p:nvPr>
        </p:nvSpPr>
        <p:spPr/>
        <p:txBody>
          <a:bodyPr/>
          <a:lstStyle/>
          <a:p>
            <a:r>
              <a:rPr lang="en-US" b="1" dirty="0">
                <a:solidFill>
                  <a:schemeClr val="bg1"/>
                </a:solidFill>
              </a:rPr>
              <a:t>Experiment 3: Summary</a:t>
            </a:r>
          </a:p>
        </p:txBody>
      </p:sp>
      <p:sp>
        <p:nvSpPr>
          <p:cNvPr id="3" name="Content Placeholder 2">
            <a:extLst>
              <a:ext uri="{FF2B5EF4-FFF2-40B4-BE49-F238E27FC236}">
                <a16:creationId xmlns:a16="http://schemas.microsoft.com/office/drawing/2014/main" id="{4F333743-1674-4654-8D0C-89C578FEDB89}"/>
              </a:ext>
            </a:extLst>
          </p:cNvPr>
          <p:cNvSpPr>
            <a:spLocks noGrp="1"/>
          </p:cNvSpPr>
          <p:nvPr>
            <p:ph idx="1"/>
          </p:nvPr>
        </p:nvSpPr>
        <p:spPr>
          <a:xfrm>
            <a:off x="866441" y="2489200"/>
            <a:ext cx="7640745" cy="3530600"/>
          </a:xfrm>
        </p:spPr>
        <p:txBody>
          <a:bodyPr>
            <a:normAutofit/>
          </a:bodyPr>
          <a:lstStyle/>
          <a:p>
            <a:r>
              <a:rPr lang="en-US" sz="2400" dirty="0">
                <a:solidFill>
                  <a:schemeClr val="tx1"/>
                </a:solidFill>
              </a:rPr>
              <a:t>Sans </a:t>
            </a:r>
            <a:r>
              <a:rPr lang="en-US" sz="2400" dirty="0" err="1">
                <a:solidFill>
                  <a:schemeClr val="tx1"/>
                </a:solidFill>
              </a:rPr>
              <a:t>Forgetica</a:t>
            </a:r>
            <a:r>
              <a:rPr lang="en-US" sz="2400" dirty="0">
                <a:solidFill>
                  <a:schemeClr val="tx1"/>
                </a:solidFill>
              </a:rPr>
              <a:t> font did not increase JOLs</a:t>
            </a:r>
          </a:p>
          <a:p>
            <a:pPr lvl="1"/>
            <a:r>
              <a:rPr lang="en-US" sz="2200" dirty="0">
                <a:solidFill>
                  <a:schemeClr val="tx1"/>
                </a:solidFill>
              </a:rPr>
              <a:t>Cost to both JOLs and Recall!</a:t>
            </a:r>
          </a:p>
          <a:p>
            <a:pPr lvl="1"/>
            <a:r>
              <a:rPr lang="en-US" sz="2200" dirty="0">
                <a:solidFill>
                  <a:schemeClr val="tx1"/>
                </a:solidFill>
              </a:rPr>
              <a:t>Sans </a:t>
            </a:r>
            <a:r>
              <a:rPr lang="en-US" sz="2200" dirty="0" err="1">
                <a:solidFill>
                  <a:schemeClr val="tx1"/>
                </a:solidFill>
              </a:rPr>
              <a:t>Forgetica</a:t>
            </a:r>
            <a:r>
              <a:rPr lang="en-US" sz="2200" dirty="0">
                <a:solidFill>
                  <a:schemeClr val="tx1"/>
                </a:solidFill>
              </a:rPr>
              <a:t> = Sans </a:t>
            </a:r>
            <a:r>
              <a:rPr lang="en-US" sz="2200" dirty="0" err="1">
                <a:solidFill>
                  <a:schemeClr val="tx1"/>
                </a:solidFill>
              </a:rPr>
              <a:t>Remembrica</a:t>
            </a:r>
            <a:r>
              <a:rPr lang="en-US" sz="2200" dirty="0">
                <a:solidFill>
                  <a:schemeClr val="tx1"/>
                </a:solidFill>
              </a:rPr>
              <a:t>!</a:t>
            </a:r>
          </a:p>
          <a:p>
            <a:r>
              <a:rPr lang="en-US" sz="2400" dirty="0">
                <a:solidFill>
                  <a:schemeClr val="tx1"/>
                </a:solidFill>
              </a:rPr>
              <a:t>Arial pairs presented alongside SF pairs had higher JOLs and recall relative to control group</a:t>
            </a:r>
          </a:p>
          <a:p>
            <a:endParaRPr lang="en-US" sz="2400" dirty="0">
              <a:solidFill>
                <a:schemeClr val="tx1"/>
              </a:solidFill>
              <a:highlight>
                <a:srgbClr val="FFFF00"/>
              </a:highlight>
            </a:endParaRPr>
          </a:p>
          <a:p>
            <a:endParaRPr lang="en-US" sz="2000" dirty="0">
              <a:solidFill>
                <a:schemeClr val="tx1"/>
              </a:solidFill>
              <a:highlight>
                <a:srgbClr val="FFFF00"/>
              </a:highlight>
            </a:endParaRPr>
          </a:p>
        </p:txBody>
      </p:sp>
    </p:spTree>
    <p:extLst>
      <p:ext uri="{BB962C8B-B14F-4D97-AF65-F5344CB8AC3E}">
        <p14:creationId xmlns:p14="http://schemas.microsoft.com/office/powerpoint/2010/main" val="411518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F500-BEDB-469F-99FC-C2275AFA36FB}"/>
              </a:ext>
            </a:extLst>
          </p:cNvPr>
          <p:cNvSpPr>
            <a:spLocks noGrp="1"/>
          </p:cNvSpPr>
          <p:nvPr>
            <p:ph type="title"/>
          </p:nvPr>
        </p:nvSpPr>
        <p:spPr/>
        <p:txBody>
          <a:bodyPr/>
          <a:lstStyle/>
          <a:p>
            <a:r>
              <a:rPr lang="en-US" b="1" dirty="0">
                <a:solidFill>
                  <a:schemeClr val="bg1"/>
                </a:solidFill>
              </a:rPr>
              <a:t>Summary and Discussion</a:t>
            </a:r>
          </a:p>
        </p:txBody>
      </p:sp>
      <p:sp>
        <p:nvSpPr>
          <p:cNvPr id="3" name="Content Placeholder 2">
            <a:extLst>
              <a:ext uri="{FF2B5EF4-FFF2-40B4-BE49-F238E27FC236}">
                <a16:creationId xmlns:a16="http://schemas.microsoft.com/office/drawing/2014/main" id="{2C9DD07B-9F89-438A-9C40-C1EDA32850C8}"/>
              </a:ext>
            </a:extLst>
          </p:cNvPr>
          <p:cNvSpPr>
            <a:spLocks noGrp="1"/>
          </p:cNvSpPr>
          <p:nvPr>
            <p:ph idx="1"/>
          </p:nvPr>
        </p:nvSpPr>
        <p:spPr>
          <a:xfrm>
            <a:off x="554518" y="2400301"/>
            <a:ext cx="8034963" cy="3530600"/>
          </a:xfrm>
        </p:spPr>
        <p:txBody>
          <a:bodyPr>
            <a:normAutofit/>
          </a:bodyPr>
          <a:lstStyle/>
          <a:p>
            <a:r>
              <a:rPr lang="en-US" sz="2400" dirty="0">
                <a:solidFill>
                  <a:schemeClr val="tx1"/>
                </a:solidFill>
              </a:rPr>
              <a:t>Test whether perceptually distinct pairs would affect beliefs about memory performance</a:t>
            </a:r>
          </a:p>
          <a:p>
            <a:pPr lvl="1"/>
            <a:r>
              <a:rPr lang="en-US" sz="2200" dirty="0">
                <a:solidFill>
                  <a:schemeClr val="tx1"/>
                </a:solidFill>
              </a:rPr>
              <a:t>Replicate the font-size effect</a:t>
            </a:r>
          </a:p>
          <a:p>
            <a:pPr lvl="1"/>
            <a:r>
              <a:rPr lang="en-US" sz="2200" dirty="0">
                <a:solidFill>
                  <a:schemeClr val="tx1"/>
                </a:solidFill>
              </a:rPr>
              <a:t>Extend to other perceptual manipulations</a:t>
            </a:r>
          </a:p>
        </p:txBody>
      </p:sp>
    </p:spTree>
    <p:extLst>
      <p:ext uri="{BB962C8B-B14F-4D97-AF65-F5344CB8AC3E}">
        <p14:creationId xmlns:p14="http://schemas.microsoft.com/office/powerpoint/2010/main" val="265675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F500-BEDB-469F-99FC-C2275AFA36FB}"/>
              </a:ext>
            </a:extLst>
          </p:cNvPr>
          <p:cNvSpPr>
            <a:spLocks noGrp="1"/>
          </p:cNvSpPr>
          <p:nvPr>
            <p:ph type="title"/>
          </p:nvPr>
        </p:nvSpPr>
        <p:spPr/>
        <p:txBody>
          <a:bodyPr/>
          <a:lstStyle/>
          <a:p>
            <a:r>
              <a:rPr lang="en-US" b="1" dirty="0">
                <a:solidFill>
                  <a:schemeClr val="bg1"/>
                </a:solidFill>
              </a:rPr>
              <a:t>Summary and Discussion</a:t>
            </a:r>
          </a:p>
        </p:txBody>
      </p:sp>
      <p:sp>
        <p:nvSpPr>
          <p:cNvPr id="3" name="Content Placeholder 2">
            <a:extLst>
              <a:ext uri="{FF2B5EF4-FFF2-40B4-BE49-F238E27FC236}">
                <a16:creationId xmlns:a16="http://schemas.microsoft.com/office/drawing/2014/main" id="{2C9DD07B-9F89-438A-9C40-C1EDA32850C8}"/>
              </a:ext>
            </a:extLst>
          </p:cNvPr>
          <p:cNvSpPr>
            <a:spLocks noGrp="1"/>
          </p:cNvSpPr>
          <p:nvPr>
            <p:ph idx="1"/>
          </p:nvPr>
        </p:nvSpPr>
        <p:spPr>
          <a:xfrm>
            <a:off x="554518" y="2400301"/>
            <a:ext cx="8034963" cy="3530600"/>
          </a:xfrm>
        </p:spPr>
        <p:txBody>
          <a:bodyPr>
            <a:normAutofit/>
          </a:bodyPr>
          <a:lstStyle/>
          <a:p>
            <a:r>
              <a:rPr lang="en-US" sz="2400" dirty="0">
                <a:solidFill>
                  <a:schemeClr val="tx1"/>
                </a:solidFill>
              </a:rPr>
              <a:t>Failed to replicate Rhodes &amp; Castel (2008)</a:t>
            </a:r>
          </a:p>
          <a:p>
            <a:pPr lvl="1"/>
            <a:r>
              <a:rPr lang="en-US" sz="2200" dirty="0">
                <a:solidFill>
                  <a:schemeClr val="tx1"/>
                </a:solidFill>
              </a:rPr>
              <a:t>Large font produces some benefit for both JOLs and recall (Ex 1 and 2)</a:t>
            </a:r>
          </a:p>
          <a:p>
            <a:pPr lvl="1"/>
            <a:r>
              <a:rPr lang="en-US" sz="2200" dirty="0">
                <a:solidFill>
                  <a:schemeClr val="tx1"/>
                </a:solidFill>
              </a:rPr>
              <a:t>Failed to extend to highlights and Sans </a:t>
            </a:r>
            <a:r>
              <a:rPr lang="en-US" sz="2200" dirty="0" err="1">
                <a:solidFill>
                  <a:schemeClr val="tx1"/>
                </a:solidFill>
              </a:rPr>
              <a:t>Forgetica</a:t>
            </a:r>
            <a:r>
              <a:rPr lang="en-US" sz="2200" dirty="0">
                <a:solidFill>
                  <a:schemeClr val="tx1"/>
                </a:solidFill>
              </a:rPr>
              <a:t> (Ex 3)</a:t>
            </a:r>
          </a:p>
          <a:p>
            <a:r>
              <a:rPr lang="en-US" sz="2400" dirty="0">
                <a:solidFill>
                  <a:schemeClr val="tx1"/>
                </a:solidFill>
              </a:rPr>
              <a:t>Perceptually distinctive pairs do not seem to selectively benefit JOLs!</a:t>
            </a:r>
          </a:p>
        </p:txBody>
      </p:sp>
    </p:spTree>
    <p:extLst>
      <p:ext uri="{BB962C8B-B14F-4D97-AF65-F5344CB8AC3E}">
        <p14:creationId xmlns:p14="http://schemas.microsoft.com/office/powerpoint/2010/main" val="109268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3268-E9EA-44E4-ACDD-CE6AB485DB7F}"/>
              </a:ext>
            </a:extLst>
          </p:cNvPr>
          <p:cNvSpPr>
            <a:spLocks noGrp="1"/>
          </p:cNvSpPr>
          <p:nvPr>
            <p:ph type="title"/>
          </p:nvPr>
        </p:nvSpPr>
        <p:spPr/>
        <p:txBody>
          <a:bodyPr/>
          <a:lstStyle/>
          <a:p>
            <a:r>
              <a:rPr lang="en-US" b="1" dirty="0">
                <a:solidFill>
                  <a:schemeClr val="bg1"/>
                </a:solidFill>
              </a:rPr>
              <a:t>Metacognitive Illusions</a:t>
            </a:r>
          </a:p>
        </p:txBody>
      </p:sp>
      <p:sp>
        <p:nvSpPr>
          <p:cNvPr id="3" name="Content Placeholder 2">
            <a:extLst>
              <a:ext uri="{FF2B5EF4-FFF2-40B4-BE49-F238E27FC236}">
                <a16:creationId xmlns:a16="http://schemas.microsoft.com/office/drawing/2014/main" id="{5E7555E2-8326-4748-BCA4-EEAC4266F2D8}"/>
              </a:ext>
            </a:extLst>
          </p:cNvPr>
          <p:cNvSpPr>
            <a:spLocks noGrp="1"/>
          </p:cNvSpPr>
          <p:nvPr>
            <p:ph idx="1"/>
          </p:nvPr>
        </p:nvSpPr>
        <p:spPr>
          <a:xfrm>
            <a:off x="519247" y="2334409"/>
            <a:ext cx="8363495" cy="4410636"/>
          </a:xfrm>
        </p:spPr>
        <p:txBody>
          <a:bodyPr>
            <a:normAutofit/>
          </a:bodyPr>
          <a:lstStyle/>
          <a:p>
            <a:r>
              <a:rPr lang="en-US" sz="2400" dirty="0">
                <a:solidFill>
                  <a:schemeClr val="tx1"/>
                </a:solidFill>
              </a:rPr>
              <a:t>Several factors can cause metacognitive illusions including:</a:t>
            </a:r>
          </a:p>
          <a:p>
            <a:pPr lvl="1"/>
            <a:r>
              <a:rPr lang="en-US" sz="2000" b="1" dirty="0">
                <a:solidFill>
                  <a:schemeClr val="tx2"/>
                </a:solidFill>
              </a:rPr>
              <a:t>Associative Pair Direction </a:t>
            </a:r>
            <a:r>
              <a:rPr lang="en-US" sz="2000" dirty="0">
                <a:solidFill>
                  <a:schemeClr val="tx1"/>
                </a:solidFill>
              </a:rPr>
              <a:t>(e.g., forward vs backward pairs)</a:t>
            </a:r>
          </a:p>
          <a:p>
            <a:pPr lvl="1"/>
            <a:r>
              <a:rPr lang="en-US" sz="2000" b="1" dirty="0">
                <a:solidFill>
                  <a:schemeClr val="tx2"/>
                </a:solidFill>
              </a:rPr>
              <a:t>Perceptual Cues </a:t>
            </a:r>
            <a:r>
              <a:rPr lang="en-US" sz="2000" dirty="0">
                <a:solidFill>
                  <a:schemeClr val="tx1"/>
                </a:solidFill>
              </a:rPr>
              <a:t>that affect ease-of-processing (e.g., clarity, size, etc.)</a:t>
            </a:r>
          </a:p>
        </p:txBody>
      </p:sp>
    </p:spTree>
    <p:extLst>
      <p:ext uri="{BB962C8B-B14F-4D97-AF65-F5344CB8AC3E}">
        <p14:creationId xmlns:p14="http://schemas.microsoft.com/office/powerpoint/2010/main" val="200908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B1AB-041A-43B3-8305-A0D4EA325514}"/>
              </a:ext>
            </a:extLst>
          </p:cNvPr>
          <p:cNvSpPr>
            <a:spLocks noGrp="1"/>
          </p:cNvSpPr>
          <p:nvPr>
            <p:ph type="title"/>
          </p:nvPr>
        </p:nvSpPr>
        <p:spPr/>
        <p:txBody>
          <a:bodyPr/>
          <a:lstStyle/>
          <a:p>
            <a:r>
              <a:rPr lang="en-US" b="1" dirty="0">
                <a:solidFill>
                  <a:schemeClr val="bg1"/>
                </a:solidFill>
              </a:rPr>
              <a:t>Limitations and Future Directions</a:t>
            </a:r>
          </a:p>
        </p:txBody>
      </p:sp>
      <p:sp>
        <p:nvSpPr>
          <p:cNvPr id="3" name="Content Placeholder 2">
            <a:extLst>
              <a:ext uri="{FF2B5EF4-FFF2-40B4-BE49-F238E27FC236}">
                <a16:creationId xmlns:a16="http://schemas.microsoft.com/office/drawing/2014/main" id="{E10E4579-B041-4FDA-9ED9-29F0A514A1A4}"/>
              </a:ext>
            </a:extLst>
          </p:cNvPr>
          <p:cNvSpPr>
            <a:spLocks noGrp="1"/>
          </p:cNvSpPr>
          <p:nvPr>
            <p:ph idx="1"/>
          </p:nvPr>
        </p:nvSpPr>
        <p:spPr>
          <a:xfrm>
            <a:off x="866441" y="2489200"/>
            <a:ext cx="7395816" cy="3530600"/>
          </a:xfrm>
        </p:spPr>
        <p:txBody>
          <a:bodyPr>
            <a:normAutofit/>
          </a:bodyPr>
          <a:lstStyle/>
          <a:p>
            <a:r>
              <a:rPr lang="en-US" sz="2400" dirty="0">
                <a:solidFill>
                  <a:schemeClr val="tx1"/>
                </a:solidFill>
              </a:rPr>
              <a:t>Use of cued-recall vs free-recall</a:t>
            </a:r>
          </a:p>
          <a:p>
            <a:r>
              <a:rPr lang="en-US" sz="2400" dirty="0">
                <a:solidFill>
                  <a:schemeClr val="tx1"/>
                </a:solidFill>
              </a:rPr>
              <a:t>Online Testing</a:t>
            </a:r>
          </a:p>
          <a:p>
            <a:r>
              <a:rPr lang="en-US" sz="2400" dirty="0">
                <a:solidFill>
                  <a:schemeClr val="tx1"/>
                </a:solidFill>
              </a:rPr>
              <a:t>Measure fluency via reaction times</a:t>
            </a:r>
          </a:p>
          <a:p>
            <a:r>
              <a:rPr lang="en-US" sz="2400" dirty="0">
                <a:solidFill>
                  <a:schemeClr val="tx1"/>
                </a:solidFill>
              </a:rPr>
              <a:t>Assess participant beliefs </a:t>
            </a:r>
            <a:r>
              <a:rPr lang="en-US" sz="2400">
                <a:solidFill>
                  <a:schemeClr val="tx1"/>
                </a:solidFill>
              </a:rPr>
              <a:t>at encoding</a:t>
            </a:r>
            <a:endParaRPr lang="en-US" sz="2400" dirty="0">
              <a:solidFill>
                <a:schemeClr val="tx1"/>
              </a:solidFill>
            </a:endParaRPr>
          </a:p>
        </p:txBody>
      </p:sp>
    </p:spTree>
    <p:extLst>
      <p:ext uri="{BB962C8B-B14F-4D97-AF65-F5344CB8AC3E}">
        <p14:creationId xmlns:p14="http://schemas.microsoft.com/office/powerpoint/2010/main" val="269972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F2277-788F-4A44-ADBD-6C5509E365A4}"/>
              </a:ext>
            </a:extLst>
          </p:cNvPr>
          <p:cNvSpPr txBox="1"/>
          <p:nvPr/>
        </p:nvSpPr>
        <p:spPr>
          <a:xfrm>
            <a:off x="1583871" y="2925868"/>
            <a:ext cx="5976257" cy="646331"/>
          </a:xfrm>
          <a:prstGeom prst="rect">
            <a:avLst/>
          </a:prstGeom>
          <a:noFill/>
        </p:spPr>
        <p:txBody>
          <a:bodyPr wrap="square" rtlCol="0">
            <a:spAutoFit/>
          </a:bodyPr>
          <a:lstStyle/>
          <a:p>
            <a:pPr algn="ctr"/>
            <a:r>
              <a:rPr lang="en-US" sz="3600" b="1" dirty="0">
                <a:solidFill>
                  <a:schemeClr val="bg1"/>
                </a:solidFill>
              </a:rPr>
              <a:t>QUESTIONS?</a:t>
            </a:r>
          </a:p>
        </p:txBody>
      </p:sp>
    </p:spTree>
    <p:extLst>
      <p:ext uri="{BB962C8B-B14F-4D97-AF65-F5344CB8AC3E}">
        <p14:creationId xmlns:p14="http://schemas.microsoft.com/office/powerpoint/2010/main" val="75079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DEC8-43A3-4261-9B57-C87934062BF6}"/>
              </a:ext>
            </a:extLst>
          </p:cNvPr>
          <p:cNvSpPr>
            <a:spLocks noGrp="1"/>
          </p:cNvSpPr>
          <p:nvPr>
            <p:ph type="title"/>
          </p:nvPr>
        </p:nvSpPr>
        <p:spPr/>
        <p:txBody>
          <a:bodyPr/>
          <a:lstStyle/>
          <a:p>
            <a:r>
              <a:rPr lang="en-US" b="1" dirty="0">
                <a:solidFill>
                  <a:schemeClr val="bg1"/>
                </a:solidFill>
              </a:rPr>
              <a:t>Influence of Pair Direction</a:t>
            </a:r>
          </a:p>
        </p:txBody>
      </p:sp>
      <p:sp>
        <p:nvSpPr>
          <p:cNvPr id="3" name="Content Placeholder 2">
            <a:extLst>
              <a:ext uri="{FF2B5EF4-FFF2-40B4-BE49-F238E27FC236}">
                <a16:creationId xmlns:a16="http://schemas.microsoft.com/office/drawing/2014/main" id="{449F45EE-EC97-4DD9-ACFC-4AB61D814445}"/>
              </a:ext>
            </a:extLst>
          </p:cNvPr>
          <p:cNvSpPr>
            <a:spLocks noGrp="1"/>
          </p:cNvSpPr>
          <p:nvPr>
            <p:ph idx="1"/>
          </p:nvPr>
        </p:nvSpPr>
        <p:spPr>
          <a:xfrm>
            <a:off x="489857" y="2489200"/>
            <a:ext cx="8278586" cy="3530600"/>
          </a:xfrm>
        </p:spPr>
        <p:txBody>
          <a:bodyPr/>
          <a:lstStyle/>
          <a:p>
            <a:r>
              <a:rPr lang="en-US" sz="2400" dirty="0">
                <a:solidFill>
                  <a:schemeClr val="tx1"/>
                </a:solidFill>
              </a:rPr>
              <a:t>Associative direction affects magnitude of JOLs and recall</a:t>
            </a:r>
          </a:p>
          <a:p>
            <a:pPr lvl="2"/>
            <a:r>
              <a:rPr lang="en-US" sz="2000" b="1" dirty="0">
                <a:solidFill>
                  <a:schemeClr val="tx2"/>
                </a:solidFill>
              </a:rPr>
              <a:t>Forward</a:t>
            </a:r>
            <a:r>
              <a:rPr lang="en-US" sz="2000" dirty="0">
                <a:solidFill>
                  <a:schemeClr val="tx1"/>
                </a:solidFill>
              </a:rPr>
              <a:t> – Credit - Card</a:t>
            </a:r>
          </a:p>
          <a:p>
            <a:pPr lvl="2"/>
            <a:r>
              <a:rPr lang="en-US" sz="2000" b="1" dirty="0">
                <a:solidFill>
                  <a:schemeClr val="tx2"/>
                </a:solidFill>
              </a:rPr>
              <a:t>Backward</a:t>
            </a:r>
            <a:r>
              <a:rPr lang="en-US" sz="2000" dirty="0">
                <a:solidFill>
                  <a:schemeClr val="tx1"/>
                </a:solidFill>
              </a:rPr>
              <a:t> – Card - Credit</a:t>
            </a:r>
          </a:p>
          <a:p>
            <a:pPr lvl="2"/>
            <a:r>
              <a:rPr lang="en-US" sz="2000" b="1" dirty="0">
                <a:solidFill>
                  <a:schemeClr val="tx2"/>
                </a:solidFill>
              </a:rPr>
              <a:t>Symmetrical</a:t>
            </a:r>
            <a:r>
              <a:rPr lang="en-US" sz="2000" dirty="0">
                <a:solidFill>
                  <a:schemeClr val="tx1"/>
                </a:solidFill>
              </a:rPr>
              <a:t> – King – Queen</a:t>
            </a:r>
          </a:p>
          <a:p>
            <a:pPr lvl="2"/>
            <a:r>
              <a:rPr lang="en-US" sz="2000" b="1" dirty="0">
                <a:solidFill>
                  <a:schemeClr val="tx2"/>
                </a:solidFill>
              </a:rPr>
              <a:t>Unrelated</a:t>
            </a:r>
            <a:r>
              <a:rPr lang="en-US" sz="2000" dirty="0">
                <a:solidFill>
                  <a:schemeClr val="tx1"/>
                </a:solidFill>
              </a:rPr>
              <a:t> – Muffin - Floor</a:t>
            </a:r>
          </a:p>
          <a:p>
            <a:endParaRPr lang="en-US" dirty="0"/>
          </a:p>
        </p:txBody>
      </p:sp>
    </p:spTree>
    <p:extLst>
      <p:ext uri="{BB962C8B-B14F-4D97-AF65-F5344CB8AC3E}">
        <p14:creationId xmlns:p14="http://schemas.microsoft.com/office/powerpoint/2010/main" val="291824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3BE5-3CC9-49A8-ACA5-ACD0B7292262}"/>
              </a:ext>
            </a:extLst>
          </p:cNvPr>
          <p:cNvSpPr>
            <a:spLocks noGrp="1"/>
          </p:cNvSpPr>
          <p:nvPr>
            <p:ph type="title"/>
          </p:nvPr>
        </p:nvSpPr>
        <p:spPr/>
        <p:txBody>
          <a:bodyPr/>
          <a:lstStyle/>
          <a:p>
            <a:r>
              <a:rPr lang="en-US" b="1" dirty="0">
                <a:solidFill>
                  <a:schemeClr val="bg1"/>
                </a:solidFill>
              </a:rPr>
              <a:t>Influence of Pair Direction</a:t>
            </a:r>
          </a:p>
        </p:txBody>
      </p:sp>
      <p:sp>
        <p:nvSpPr>
          <p:cNvPr id="3" name="Content Placeholder 2">
            <a:extLst>
              <a:ext uri="{FF2B5EF4-FFF2-40B4-BE49-F238E27FC236}">
                <a16:creationId xmlns:a16="http://schemas.microsoft.com/office/drawing/2014/main" id="{AD71B0C3-024D-47BD-B8B8-61576B212266}"/>
              </a:ext>
            </a:extLst>
          </p:cNvPr>
          <p:cNvSpPr>
            <a:spLocks noGrp="1"/>
          </p:cNvSpPr>
          <p:nvPr>
            <p:ph idx="1"/>
          </p:nvPr>
        </p:nvSpPr>
        <p:spPr>
          <a:xfrm>
            <a:off x="328832" y="2444786"/>
            <a:ext cx="8023860" cy="3530600"/>
          </a:xfrm>
        </p:spPr>
        <p:txBody>
          <a:bodyPr>
            <a:noAutofit/>
          </a:bodyPr>
          <a:lstStyle/>
          <a:p>
            <a:r>
              <a:rPr lang="en-US" sz="2200" dirty="0" err="1">
                <a:solidFill>
                  <a:schemeClr val="tx1"/>
                </a:solidFill>
              </a:rPr>
              <a:t>Koriat</a:t>
            </a:r>
            <a:r>
              <a:rPr lang="en-US" sz="2200" dirty="0">
                <a:solidFill>
                  <a:schemeClr val="tx1"/>
                </a:solidFill>
              </a:rPr>
              <a:t> &amp; Bjork’s (2005) Illusion of Competence</a:t>
            </a:r>
          </a:p>
        </p:txBody>
      </p:sp>
      <p:graphicFrame>
        <p:nvGraphicFramePr>
          <p:cNvPr id="4" name="Content Placeholder 4">
            <a:extLst>
              <a:ext uri="{FF2B5EF4-FFF2-40B4-BE49-F238E27FC236}">
                <a16:creationId xmlns:a16="http://schemas.microsoft.com/office/drawing/2014/main" id="{F2141727-8DCA-4E6A-BFC6-9789F4E59DB4}"/>
              </a:ext>
            </a:extLst>
          </p:cNvPr>
          <p:cNvGraphicFramePr>
            <a:graphicFrameLocks/>
          </p:cNvGraphicFramePr>
          <p:nvPr>
            <p:extLst>
              <p:ext uri="{D42A27DB-BD31-4B8C-83A1-F6EECF244321}">
                <p14:modId xmlns:p14="http://schemas.microsoft.com/office/powerpoint/2010/main" val="2275307270"/>
              </p:ext>
            </p:extLst>
          </p:nvPr>
        </p:nvGraphicFramePr>
        <p:xfrm>
          <a:off x="328833" y="3429000"/>
          <a:ext cx="8023859" cy="3168942"/>
        </p:xfrm>
        <a:graphic>
          <a:graphicData uri="http://schemas.openxmlformats.org/drawingml/2006/chart">
            <c:chart xmlns:c="http://schemas.openxmlformats.org/drawingml/2006/chart" xmlns:r="http://schemas.openxmlformats.org/officeDocument/2006/relationships" r:id="rId3"/>
          </a:graphicData>
        </a:graphic>
      </p:graphicFrame>
      <p:sp>
        <p:nvSpPr>
          <p:cNvPr id="5" name="Oval 4">
            <a:extLst>
              <a:ext uri="{FF2B5EF4-FFF2-40B4-BE49-F238E27FC236}">
                <a16:creationId xmlns:a16="http://schemas.microsoft.com/office/drawing/2014/main" id="{68DDF904-29FE-4648-A983-0D77FF371BD0}"/>
              </a:ext>
            </a:extLst>
          </p:cNvPr>
          <p:cNvSpPr/>
          <p:nvPr/>
        </p:nvSpPr>
        <p:spPr>
          <a:xfrm>
            <a:off x="3984171" y="3967843"/>
            <a:ext cx="1518558" cy="11919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4477602-DE04-4D1F-96EC-0C56681A0F1E}"/>
              </a:ext>
            </a:extLst>
          </p:cNvPr>
          <p:cNvSpPr/>
          <p:nvPr/>
        </p:nvSpPr>
        <p:spPr>
          <a:xfrm>
            <a:off x="6074856" y="4417478"/>
            <a:ext cx="1518558" cy="11919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40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3268-E9EA-44E4-ACDD-CE6AB485DB7F}"/>
              </a:ext>
            </a:extLst>
          </p:cNvPr>
          <p:cNvSpPr>
            <a:spLocks noGrp="1"/>
          </p:cNvSpPr>
          <p:nvPr>
            <p:ph type="title"/>
          </p:nvPr>
        </p:nvSpPr>
        <p:spPr/>
        <p:txBody>
          <a:bodyPr/>
          <a:lstStyle/>
          <a:p>
            <a:r>
              <a:rPr lang="en-US" b="1" dirty="0">
                <a:solidFill>
                  <a:schemeClr val="bg1"/>
                </a:solidFill>
              </a:rPr>
              <a:t>Perceptual Cues and Judgment Making</a:t>
            </a:r>
          </a:p>
        </p:txBody>
      </p:sp>
      <p:sp>
        <p:nvSpPr>
          <p:cNvPr id="3" name="Content Placeholder 2">
            <a:extLst>
              <a:ext uri="{FF2B5EF4-FFF2-40B4-BE49-F238E27FC236}">
                <a16:creationId xmlns:a16="http://schemas.microsoft.com/office/drawing/2014/main" id="{5E7555E2-8326-4748-BCA4-EEAC4266F2D8}"/>
              </a:ext>
            </a:extLst>
          </p:cNvPr>
          <p:cNvSpPr>
            <a:spLocks noGrp="1"/>
          </p:cNvSpPr>
          <p:nvPr>
            <p:ph idx="1"/>
          </p:nvPr>
        </p:nvSpPr>
        <p:spPr>
          <a:xfrm>
            <a:off x="519247" y="2334409"/>
            <a:ext cx="8363495" cy="4410636"/>
          </a:xfrm>
        </p:spPr>
        <p:txBody>
          <a:bodyPr>
            <a:normAutofit/>
          </a:bodyPr>
          <a:lstStyle/>
          <a:p>
            <a:r>
              <a:rPr lang="en-US" sz="2400" dirty="0">
                <a:solidFill>
                  <a:schemeClr val="tx1"/>
                </a:solidFill>
              </a:rPr>
              <a:t>Ease-of-processing can also influence judgment making</a:t>
            </a:r>
            <a:endParaRPr lang="en-US" dirty="0">
              <a:solidFill>
                <a:schemeClr val="tx1"/>
              </a:solidFill>
            </a:endParaRPr>
          </a:p>
          <a:p>
            <a:pPr lvl="1"/>
            <a:r>
              <a:rPr lang="en-US" sz="2000" dirty="0">
                <a:solidFill>
                  <a:schemeClr val="tx1"/>
                </a:solidFill>
              </a:rPr>
              <a:t>Participants are more likely to indicate they know the answer to a question when the question is easy to read </a:t>
            </a:r>
            <a:r>
              <a:rPr lang="en-US" sz="1800" dirty="0">
                <a:solidFill>
                  <a:schemeClr val="tx1"/>
                </a:solidFill>
              </a:rPr>
              <a:t>(</a:t>
            </a:r>
            <a:r>
              <a:rPr lang="en-US" dirty="0">
                <a:solidFill>
                  <a:schemeClr val="tx1"/>
                </a:solidFill>
              </a:rPr>
              <a:t>Werth &amp; </a:t>
            </a:r>
            <a:r>
              <a:rPr lang="en-US" dirty="0" err="1">
                <a:solidFill>
                  <a:schemeClr val="tx1"/>
                </a:solidFill>
              </a:rPr>
              <a:t>Strack</a:t>
            </a:r>
            <a:r>
              <a:rPr lang="en-US" dirty="0">
                <a:solidFill>
                  <a:schemeClr val="tx1"/>
                </a:solidFill>
              </a:rPr>
              <a:t>, 2003)</a:t>
            </a:r>
            <a:endParaRPr lang="en-US" sz="2000" dirty="0">
              <a:solidFill>
                <a:schemeClr val="tx1"/>
              </a:solidFill>
            </a:endParaRPr>
          </a:p>
          <a:p>
            <a:pPr lvl="1"/>
            <a:r>
              <a:rPr lang="en-US" sz="2000" dirty="0">
                <a:solidFill>
                  <a:schemeClr val="tx1"/>
                </a:solidFill>
              </a:rPr>
              <a:t>Authors were judged as more intelligent when text passages were presented in easy-to-read font </a:t>
            </a:r>
            <a:r>
              <a:rPr lang="en-US" dirty="0">
                <a:solidFill>
                  <a:schemeClr val="tx1"/>
                </a:solidFill>
              </a:rPr>
              <a:t>(Oppenheimer, 2006)</a:t>
            </a:r>
          </a:p>
          <a:p>
            <a:pPr lvl="1"/>
            <a:endParaRPr lang="en-US" sz="1800" dirty="0">
              <a:solidFill>
                <a:schemeClr val="tx1"/>
              </a:solidFill>
            </a:endParaRPr>
          </a:p>
          <a:p>
            <a:endParaRPr lang="en-US"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289319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Custom 3">
      <a:dk1>
        <a:sysClr val="windowText" lastClr="000000"/>
      </a:dk1>
      <a:lt1>
        <a:sysClr val="window" lastClr="FFFFFF"/>
      </a:lt1>
      <a:dk2>
        <a:srgbClr val="0A3F60"/>
      </a:dk2>
      <a:lt2>
        <a:srgbClr val="EBEBEB"/>
      </a:lt2>
      <a:accent1>
        <a:srgbClr val="757575"/>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3">
    <a:dk1>
      <a:sysClr val="windowText" lastClr="000000"/>
    </a:dk1>
    <a:lt1>
      <a:sysClr val="window" lastClr="FFFFFF"/>
    </a:lt1>
    <a:dk2>
      <a:srgbClr val="0A3F60"/>
    </a:dk2>
    <a:lt2>
      <a:srgbClr val="EBEBEB"/>
    </a:lt2>
    <a:accent1>
      <a:srgbClr val="757575"/>
    </a:accent1>
    <a:accent2>
      <a:srgbClr val="E6C133"/>
    </a:accent2>
    <a:accent3>
      <a:srgbClr val="EF7A24"/>
    </a:accent3>
    <a:accent4>
      <a:srgbClr val="5AA0F5"/>
    </a:accent4>
    <a:accent5>
      <a:srgbClr val="75CEEC"/>
    </a:accent5>
    <a:accent6>
      <a:srgbClr val="65D6A0"/>
    </a:accent6>
    <a:hlink>
      <a:srgbClr val="C4E46E"/>
    </a:hlink>
    <a:folHlink>
      <a:srgbClr val="BDE0FB"/>
    </a:folHlink>
  </a:clrScheme>
</a:themeOverride>
</file>

<file path=ppt/theme/themeOverride2.xml><?xml version="1.0" encoding="utf-8"?>
<a:themeOverride xmlns:a="http://schemas.openxmlformats.org/drawingml/2006/main">
  <a:clrScheme name="Custom 3">
    <a:dk1>
      <a:sysClr val="windowText" lastClr="000000"/>
    </a:dk1>
    <a:lt1>
      <a:sysClr val="window" lastClr="FFFFFF"/>
    </a:lt1>
    <a:dk2>
      <a:srgbClr val="0A3F60"/>
    </a:dk2>
    <a:lt2>
      <a:srgbClr val="EBEBEB"/>
    </a:lt2>
    <a:accent1>
      <a:srgbClr val="757575"/>
    </a:accent1>
    <a:accent2>
      <a:srgbClr val="E6C133"/>
    </a:accent2>
    <a:accent3>
      <a:srgbClr val="EF7A24"/>
    </a:accent3>
    <a:accent4>
      <a:srgbClr val="5AA0F5"/>
    </a:accent4>
    <a:accent5>
      <a:srgbClr val="75CEEC"/>
    </a:accent5>
    <a:accent6>
      <a:srgbClr val="65D6A0"/>
    </a:accent6>
    <a:hlink>
      <a:srgbClr val="C4E46E"/>
    </a:hlink>
    <a:folHlink>
      <a:srgbClr val="BDE0FB"/>
    </a:folHlink>
  </a:clrScheme>
</a:themeOverride>
</file>

<file path=ppt/theme/themeOverride3.xml><?xml version="1.0" encoding="utf-8"?>
<a:themeOverride xmlns:a="http://schemas.openxmlformats.org/drawingml/2006/main">
  <a:clrScheme name="Custom 3">
    <a:dk1>
      <a:sysClr val="windowText" lastClr="000000"/>
    </a:dk1>
    <a:lt1>
      <a:sysClr val="window" lastClr="FFFFFF"/>
    </a:lt1>
    <a:dk2>
      <a:srgbClr val="0A3F60"/>
    </a:dk2>
    <a:lt2>
      <a:srgbClr val="EBEBEB"/>
    </a:lt2>
    <a:accent1>
      <a:srgbClr val="757575"/>
    </a:accent1>
    <a:accent2>
      <a:srgbClr val="E6C133"/>
    </a:accent2>
    <a:accent3>
      <a:srgbClr val="EF7A24"/>
    </a:accent3>
    <a:accent4>
      <a:srgbClr val="5AA0F5"/>
    </a:accent4>
    <a:accent5>
      <a:srgbClr val="75CEEC"/>
    </a:accent5>
    <a:accent6>
      <a:srgbClr val="65D6A0"/>
    </a:accent6>
    <a:hlink>
      <a:srgbClr val="C4E46E"/>
    </a:hlink>
    <a:folHlink>
      <a:srgbClr val="BDE0FB"/>
    </a:folHlink>
  </a:clrScheme>
</a:themeOverride>
</file>

<file path=docProps/app.xml><?xml version="1.0" encoding="utf-8"?>
<Properties xmlns="http://schemas.openxmlformats.org/officeDocument/2006/extended-properties" xmlns:vt="http://schemas.openxmlformats.org/officeDocument/2006/docPropsVTypes">
  <Template/>
  <TotalTime>34583</TotalTime>
  <Words>2721</Words>
  <Application>Microsoft Office PowerPoint</Application>
  <PresentationFormat>On-screen Show (4:3)</PresentationFormat>
  <Paragraphs>363</Paragraphs>
  <Slides>61</Slides>
  <Notes>59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Century Gothic</vt:lpstr>
      <vt:lpstr>Wingdings 3</vt:lpstr>
      <vt:lpstr>Ion Boardroom</vt:lpstr>
      <vt:lpstr>Investigating the Effects of Perceptual Distinctiveness on Judgments of Learning </vt:lpstr>
      <vt:lpstr>Introduction</vt:lpstr>
      <vt:lpstr>Introduction</vt:lpstr>
      <vt:lpstr>Judgments of Learning</vt:lpstr>
      <vt:lpstr>Metacognitive Illusions</vt:lpstr>
      <vt:lpstr>Metacognitive Illusions</vt:lpstr>
      <vt:lpstr>Influence of Pair Direction</vt:lpstr>
      <vt:lpstr>Influence of Pair Direction</vt:lpstr>
      <vt:lpstr>Perceptual Cues and Judgment Making</vt:lpstr>
      <vt:lpstr>Perceptual Cues and JOLs</vt:lpstr>
      <vt:lpstr>PowerPoint Presentation</vt:lpstr>
      <vt:lpstr>PowerPoint Presentation</vt:lpstr>
      <vt:lpstr>PowerPoint Presentation</vt:lpstr>
      <vt:lpstr>Fluency vs Beliefs</vt:lpstr>
      <vt:lpstr>The Present Study</vt:lpstr>
      <vt:lpstr>The Present Study</vt:lpstr>
      <vt:lpstr>Experiment 1: Font-Size and Highlights</vt:lpstr>
      <vt:lpstr>Experiment 1: Hypotheses</vt:lpstr>
      <vt:lpstr>Experiment 1: Participants and Materials</vt:lpstr>
      <vt:lpstr>Experiment 1: Procedure</vt:lpstr>
      <vt:lpstr>Experiment 1: Procedure</vt:lpstr>
      <vt:lpstr>Experiment 1: Font-Size Analyses</vt:lpstr>
      <vt:lpstr>Results</vt:lpstr>
      <vt:lpstr>Results</vt:lpstr>
      <vt:lpstr>Results</vt:lpstr>
      <vt:lpstr>Experiment 1: Highlight Analyses</vt:lpstr>
      <vt:lpstr>Results</vt:lpstr>
      <vt:lpstr>Results</vt:lpstr>
      <vt:lpstr>Results</vt:lpstr>
      <vt:lpstr>Experiment 1: Summary</vt:lpstr>
      <vt:lpstr>Experiment 2: Font-Size and Highlights for Unrelated Pairs</vt:lpstr>
      <vt:lpstr>Experiment 2: Hypotheses</vt:lpstr>
      <vt:lpstr>Experiment 2: Participants and Materials</vt:lpstr>
      <vt:lpstr>Experiment 2: Procedure</vt:lpstr>
      <vt:lpstr>Experiment 2: Procedure</vt:lpstr>
      <vt:lpstr>Experiment 2: Font-Size Analyses</vt:lpstr>
      <vt:lpstr>Results</vt:lpstr>
      <vt:lpstr>Results</vt:lpstr>
      <vt:lpstr>Results</vt:lpstr>
      <vt:lpstr>Experiment 2: Highlight Analyses</vt:lpstr>
      <vt:lpstr>Results</vt:lpstr>
      <vt:lpstr>Results</vt:lpstr>
      <vt:lpstr>Results</vt:lpstr>
      <vt:lpstr>Experiment 2: Summary</vt:lpstr>
      <vt:lpstr>Experiment 3: Sans Forgetica</vt:lpstr>
      <vt:lpstr>Experiment 3 – Sans Forgetica</vt:lpstr>
      <vt:lpstr>Experiment 3 – Sans Forgetica</vt:lpstr>
      <vt:lpstr>Experiment 3 – Sans Forgetica</vt:lpstr>
      <vt:lpstr>Experiment 3: Hypotheses</vt:lpstr>
      <vt:lpstr>Experiment 3: Participants and Materials</vt:lpstr>
      <vt:lpstr>Experiment 3: Procedure</vt:lpstr>
      <vt:lpstr>Experiment 3: Procedure</vt:lpstr>
      <vt:lpstr>Experiment 3: Analyses</vt:lpstr>
      <vt:lpstr>Results</vt:lpstr>
      <vt:lpstr>Results</vt:lpstr>
      <vt:lpstr>Results</vt:lpstr>
      <vt:lpstr>Experiment 3: Summary</vt:lpstr>
      <vt:lpstr>Summary and Discussion</vt:lpstr>
      <vt:lpstr>Summary and Discussion</vt:lpstr>
      <vt:lpstr>Limitations and Future Directions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Interests</dc:title>
  <dc:creator>Nick Maxwell</dc:creator>
  <cp:lastModifiedBy>Nick Maxwell</cp:lastModifiedBy>
  <cp:revision>664</cp:revision>
  <dcterms:created xsi:type="dcterms:W3CDTF">2017-03-25T17:05:19Z</dcterms:created>
  <dcterms:modified xsi:type="dcterms:W3CDTF">2021-02-12T18:22:29Z</dcterms:modified>
</cp:coreProperties>
</file>