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1"/>
  </p:sldMasterIdLst>
  <p:notesMasterIdLst>
    <p:notesMasterId r:id="rId23"/>
  </p:notesMasterIdLst>
  <p:sldIdLst>
    <p:sldId id="257" r:id="rId2"/>
    <p:sldId id="266" r:id="rId3"/>
    <p:sldId id="264" r:id="rId4"/>
    <p:sldId id="286" r:id="rId5"/>
    <p:sldId id="293" r:id="rId6"/>
    <p:sldId id="292" r:id="rId7"/>
    <p:sldId id="291" r:id="rId8"/>
    <p:sldId id="290" r:id="rId9"/>
    <p:sldId id="287" r:id="rId10"/>
    <p:sldId id="288" r:id="rId11"/>
    <p:sldId id="289" r:id="rId12"/>
    <p:sldId id="277" r:id="rId13"/>
    <p:sldId id="295" r:id="rId14"/>
    <p:sldId id="279" r:id="rId15"/>
    <p:sldId id="269" r:id="rId16"/>
    <p:sldId id="280" r:id="rId17"/>
    <p:sldId id="282" r:id="rId18"/>
    <p:sldId id="281" r:id="rId19"/>
    <p:sldId id="265" r:id="rId20"/>
    <p:sldId id="297" r:id="rId21"/>
    <p:sldId id="29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9"/>
  </p:normalViewPr>
  <p:slideViewPr>
    <p:cSldViewPr snapToGrid="0" snapToObjects="1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3914-4D35-42D3-857C-7663624C350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CB51-7BB7-4D82-80F2-A9EED2F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78-1DEA-6B42-908A-1992369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A4E2-0078-DF4C-8B01-CF1370D4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85951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C46-1B48-D94D-8FCD-9C27E1B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557-5951-5E45-A1B3-ECD437B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247-EE8F-B145-A91F-F54B259C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4" y="623085"/>
            <a:ext cx="794595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AB21-0070-994A-9A7D-54BD58B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4" y="2782879"/>
            <a:ext cx="794595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DE82-E3FB-954D-A8A0-3218D34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080-EC01-0843-9329-2F608070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47CF-F4FC-F14B-BF36-EF8914B0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1280C-E3C4-B947-9F52-3FEE8D0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B94-70AE-A64D-81D4-D93A3A13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3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  <p:sldLayoutId id="2147493498" r:id="rId2"/>
    <p:sldLayoutId id="2147493499" r:id="rId3"/>
    <p:sldLayoutId id="2147493500" r:id="rId4"/>
    <p:sldLayoutId id="2147493508" r:id="rId5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E4383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m27/lr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266" y="358311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75159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A004CA-51FA-4DE2-975A-F682DCDC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16" y="466725"/>
            <a:ext cx="1959219" cy="2779035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4304018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A01DDA-14FA-4096-9988-536C2D22DBD9}"/>
              </a:ext>
            </a:extLst>
          </p:cNvPr>
          <p:cNvSpPr txBox="1"/>
          <p:nvPr/>
        </p:nvSpPr>
        <p:spPr>
          <a:xfrm>
            <a:off x="2418859" y="4546037"/>
            <a:ext cx="52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nicholas.maxwell@usm.edu </a:t>
            </a:r>
            <a:r>
              <a:rPr lang="en-US" sz="1600" dirty="0">
                <a:solidFill>
                  <a:schemeClr val="bg1"/>
                </a:solidFill>
              </a:rPr>
              <a:t>| </a:t>
            </a:r>
            <a:r>
              <a:rPr lang="en-US" sz="1400" b="1" dirty="0">
                <a:solidFill>
                  <a:schemeClr val="bg1"/>
                </a:solidFill>
              </a:rPr>
              <a:t>https://osf.io/admyx/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DECCF-6CBF-F94E-AB44-41B9BBB5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53" y="3606183"/>
            <a:ext cx="8354891" cy="697835"/>
          </a:xfrm>
        </p:spPr>
        <p:txBody>
          <a:bodyPr>
            <a:noAutofit/>
          </a:bodyPr>
          <a:lstStyle/>
          <a:p>
            <a:r>
              <a:rPr lang="en-US" sz="2800" dirty="0" err="1"/>
              <a:t>lrd</a:t>
            </a:r>
            <a:r>
              <a:rPr lang="en-US" sz="2800" dirty="0"/>
              <a:t>: An R Package and Shiny Application for Quickly Processing Lexical Response Data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5F0E-E3EA-A541-BE0D-9B23061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21" y="4323960"/>
            <a:ext cx="6858000" cy="315001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E7E6E6"/>
                </a:solidFill>
              </a:rPr>
              <a:t>Nicholas P. Maxwell</a:t>
            </a:r>
            <a:r>
              <a:rPr lang="en-US" sz="1500" baseline="30000" dirty="0">
                <a:solidFill>
                  <a:srgbClr val="E7E6E6"/>
                </a:solidFill>
              </a:rPr>
              <a:t>1</a:t>
            </a:r>
            <a:r>
              <a:rPr lang="en-US" sz="1500" dirty="0">
                <a:solidFill>
                  <a:srgbClr val="E7E6E6"/>
                </a:solidFill>
              </a:rPr>
              <a:t>, Mark J. Huff</a:t>
            </a:r>
            <a:r>
              <a:rPr lang="en-US" sz="1500" baseline="30000" dirty="0">
                <a:solidFill>
                  <a:srgbClr val="E7E6E6"/>
                </a:solidFill>
              </a:rPr>
              <a:t>1</a:t>
            </a:r>
            <a:r>
              <a:rPr lang="en-US" sz="1500" dirty="0">
                <a:solidFill>
                  <a:srgbClr val="E7E6E6"/>
                </a:solidFill>
              </a:rPr>
              <a:t>, &amp; Erin M. Buchanan</a:t>
            </a:r>
            <a:r>
              <a:rPr lang="en-US" sz="1500" baseline="30000" dirty="0">
                <a:solidFill>
                  <a:srgbClr val="E7E6E6"/>
                </a:solidFill>
              </a:rPr>
              <a:t>2</a:t>
            </a:r>
          </a:p>
          <a:p>
            <a:endParaRPr lang="en-US" sz="1500" dirty="0">
              <a:solidFill>
                <a:srgbClr val="E7E6E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4013F-A773-4764-8953-40EE9421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16514"/>
            <a:ext cx="2569206" cy="1226796"/>
          </a:xfrm>
          <a:prstGeom prst="rect">
            <a:avLst/>
          </a:prstGeom>
        </p:spPr>
      </p:pic>
      <p:pic>
        <p:nvPicPr>
          <p:cNvPr id="1026" name="Picture 2" descr="Harrisburg University - Your STEM Career Starts Here">
            <a:extLst>
              <a:ext uri="{FF2B5EF4-FFF2-40B4-BE49-F238E27FC236}">
                <a16:creationId xmlns:a16="http://schemas.microsoft.com/office/drawing/2014/main" id="{8AD11071-B5EA-44FE-BBBF-20B023D7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9296" y="1310575"/>
            <a:ext cx="2574993" cy="8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5050" y="358311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"/>
    </mc:Choice>
    <mc:Fallback xmlns="">
      <p:transition spd="slow" advTm="11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22371" y="2283340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42277" y="2122845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Participant Identifier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FCC8E-3358-40A0-AAA0-9E60599A1193}"/>
              </a:ext>
            </a:extLst>
          </p:cNvPr>
          <p:cNvCxnSpPr>
            <a:cxnSpLocks/>
          </p:cNvCxnSpPr>
          <p:nvPr/>
        </p:nvCxnSpPr>
        <p:spPr>
          <a:xfrm flipH="1">
            <a:off x="4822371" y="243706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C16A8-FD6C-40BE-9286-9A33916D7295}"/>
              </a:ext>
            </a:extLst>
          </p:cNvPr>
          <p:cNvSpPr txBox="1"/>
          <p:nvPr/>
        </p:nvSpPr>
        <p:spPr>
          <a:xfrm>
            <a:off x="5142277" y="227581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study pairs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546FBD-9A0F-4AC8-828E-F50717DEAD90}"/>
              </a:ext>
            </a:extLst>
          </p:cNvPr>
          <p:cNvCxnSpPr>
            <a:cxnSpLocks/>
          </p:cNvCxnSpPr>
          <p:nvPr/>
        </p:nvCxnSpPr>
        <p:spPr>
          <a:xfrm flipH="1">
            <a:off x="4822371" y="2574894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A10A24-CFEE-42BD-B939-C1E4C979776B}"/>
              </a:ext>
            </a:extLst>
          </p:cNvPr>
          <p:cNvSpPr txBox="1"/>
          <p:nvPr/>
        </p:nvSpPr>
        <p:spPr>
          <a:xfrm>
            <a:off x="5142276" y="2405687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Levenshtein</a:t>
            </a:r>
            <a:r>
              <a:rPr lang="en-US" sz="1300" dirty="0"/>
              <a:t> Distance for scoring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967194-E4A1-4A1E-998B-0C7D582B2070}"/>
              </a:ext>
            </a:extLst>
          </p:cNvPr>
          <p:cNvCxnSpPr>
            <a:cxnSpLocks/>
          </p:cNvCxnSpPr>
          <p:nvPr/>
        </p:nvCxnSpPr>
        <p:spPr>
          <a:xfrm flipH="1">
            <a:off x="4822371" y="2731654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8118E8-5245-4E3B-979E-4E25EF0422E4}"/>
              </a:ext>
            </a:extLst>
          </p:cNvPr>
          <p:cNvSpPr txBox="1"/>
          <p:nvPr/>
        </p:nvSpPr>
        <p:spPr>
          <a:xfrm>
            <a:off x="5142276" y="2571910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Flag Outliers? (± 3 </a:t>
            </a:r>
            <a:r>
              <a:rPr lang="en-US" sz="1300" i="1" dirty="0" err="1">
                <a:solidFill>
                  <a:srgbClr val="C00000"/>
                </a:solidFill>
              </a:rPr>
              <a:t>sd</a:t>
            </a:r>
            <a:r>
              <a:rPr lang="en-US" sz="13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051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37204" y="2283340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33256" y="2113371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Participant Identifier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FCC8E-3358-40A0-AAA0-9E60599A1193}"/>
              </a:ext>
            </a:extLst>
          </p:cNvPr>
          <p:cNvCxnSpPr>
            <a:cxnSpLocks/>
          </p:cNvCxnSpPr>
          <p:nvPr/>
        </p:nvCxnSpPr>
        <p:spPr>
          <a:xfrm flipH="1">
            <a:off x="4822371" y="243706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C16A8-FD6C-40BE-9286-9A33916D7295}"/>
              </a:ext>
            </a:extLst>
          </p:cNvPr>
          <p:cNvSpPr txBox="1"/>
          <p:nvPr/>
        </p:nvSpPr>
        <p:spPr>
          <a:xfrm>
            <a:off x="5127444" y="2267438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study pairs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546FBD-9A0F-4AC8-828E-F50717DEAD90}"/>
              </a:ext>
            </a:extLst>
          </p:cNvPr>
          <p:cNvCxnSpPr>
            <a:cxnSpLocks/>
          </p:cNvCxnSpPr>
          <p:nvPr/>
        </p:nvCxnSpPr>
        <p:spPr>
          <a:xfrm flipH="1">
            <a:off x="4822371" y="2574894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A10A24-CFEE-42BD-B939-C1E4C979776B}"/>
              </a:ext>
            </a:extLst>
          </p:cNvPr>
          <p:cNvSpPr txBox="1"/>
          <p:nvPr/>
        </p:nvSpPr>
        <p:spPr>
          <a:xfrm>
            <a:off x="5142276" y="2405687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Levenshtein</a:t>
            </a:r>
            <a:r>
              <a:rPr lang="en-US" sz="1300" dirty="0"/>
              <a:t> Distance for scoring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967194-E4A1-4A1E-998B-0C7D582B2070}"/>
              </a:ext>
            </a:extLst>
          </p:cNvPr>
          <p:cNvCxnSpPr>
            <a:cxnSpLocks/>
          </p:cNvCxnSpPr>
          <p:nvPr/>
        </p:nvCxnSpPr>
        <p:spPr>
          <a:xfrm flipH="1">
            <a:off x="4822371" y="2731654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8118E8-5245-4E3B-979E-4E25EF0422E4}"/>
              </a:ext>
            </a:extLst>
          </p:cNvPr>
          <p:cNvSpPr txBox="1"/>
          <p:nvPr/>
        </p:nvSpPr>
        <p:spPr>
          <a:xfrm>
            <a:off x="5142276" y="2571910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Flag Outliers? (± 3 </a:t>
            </a:r>
            <a:r>
              <a:rPr lang="en-US" sz="1300" i="1" dirty="0" err="1"/>
              <a:t>sd</a:t>
            </a:r>
            <a:r>
              <a:rPr lang="en-US" sz="13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B7D370-B4BF-43FB-B06D-FEDDC9D58793}"/>
              </a:ext>
            </a:extLst>
          </p:cNvPr>
          <p:cNvCxnSpPr>
            <a:cxnSpLocks/>
          </p:cNvCxnSpPr>
          <p:nvPr/>
        </p:nvCxnSpPr>
        <p:spPr>
          <a:xfrm flipH="1">
            <a:off x="4822371" y="2887653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9ADC6E-7836-4448-A5A7-FE741C84243B}"/>
              </a:ext>
            </a:extLst>
          </p:cNvPr>
          <p:cNvSpPr txBox="1"/>
          <p:nvPr/>
        </p:nvSpPr>
        <p:spPr>
          <a:xfrm>
            <a:off x="5142276" y="2718444"/>
            <a:ext cx="3580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Should output be grouped by condition?</a:t>
            </a:r>
          </a:p>
        </p:txBody>
      </p:sp>
    </p:spTree>
    <p:extLst>
      <p:ext uri="{BB962C8B-B14F-4D97-AF65-F5344CB8AC3E}">
        <p14:creationId xmlns:p14="http://schemas.microsoft.com/office/powerpoint/2010/main" val="5511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86282-C2C3-4F7E-BC3A-1A7B4AB7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54467"/>
            <a:ext cx="44196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027BA-6BD9-4896-99FB-C5C0DB4EE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54467"/>
            <a:ext cx="5619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7" y="90964"/>
            <a:ext cx="7886700" cy="994172"/>
          </a:xfrm>
        </p:spPr>
        <p:txBody>
          <a:bodyPr/>
          <a:lstStyle/>
          <a:p>
            <a:r>
              <a:rPr lang="en-US" dirty="0"/>
              <a:t>Free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" y="1085136"/>
            <a:ext cx="7886700" cy="3075190"/>
          </a:xfrm>
        </p:spPr>
        <p:txBody>
          <a:bodyPr/>
          <a:lstStyle/>
          <a:p>
            <a:r>
              <a:rPr lang="en-US" dirty="0" err="1"/>
              <a:t>prop_correct_free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12A9-2951-4D3C-8F2A-D4429D3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" y="1717108"/>
            <a:ext cx="5267325" cy="10572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A559EC-D8E3-462B-A97A-01D4F142F941}"/>
              </a:ext>
            </a:extLst>
          </p:cNvPr>
          <p:cNvCxnSpPr>
            <a:cxnSpLocks/>
          </p:cNvCxnSpPr>
          <p:nvPr/>
        </p:nvCxnSpPr>
        <p:spPr>
          <a:xfrm flipH="1">
            <a:off x="4733444" y="1774471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7E152-248E-4A77-A3F6-E8F37DB71E1D}"/>
              </a:ext>
            </a:extLst>
          </p:cNvPr>
          <p:cNvSpPr txBox="1"/>
          <p:nvPr/>
        </p:nvSpPr>
        <p:spPr>
          <a:xfrm>
            <a:off x="5046708" y="1620233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Note: Data will need to be in long format!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F0A4B-C08B-478E-9767-C7B445FE6DA0}"/>
              </a:ext>
            </a:extLst>
          </p:cNvPr>
          <p:cNvSpPr txBox="1"/>
          <p:nvPr/>
        </p:nvSpPr>
        <p:spPr>
          <a:xfrm>
            <a:off x="103572" y="3061603"/>
            <a:ext cx="7886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use </a:t>
            </a:r>
            <a:r>
              <a:rPr lang="en-US" sz="1600" dirty="0" err="1"/>
              <a:t>arrange_data</a:t>
            </a:r>
            <a:r>
              <a:rPr lang="en-US" sz="1600" dirty="0"/>
              <a:t>() function to quickly convert free recall data from wide to long format!</a:t>
            </a:r>
          </a:p>
        </p:txBody>
      </p:sp>
    </p:spTree>
    <p:extLst>
      <p:ext uri="{BB962C8B-B14F-4D97-AF65-F5344CB8AC3E}">
        <p14:creationId xmlns:p14="http://schemas.microsoft.com/office/powerpoint/2010/main" val="40771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7" y="90964"/>
            <a:ext cx="7886700" cy="994172"/>
          </a:xfrm>
        </p:spPr>
        <p:txBody>
          <a:bodyPr/>
          <a:lstStyle/>
          <a:p>
            <a:r>
              <a:rPr lang="en-US" dirty="0"/>
              <a:t>Free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77" y="1085136"/>
            <a:ext cx="7886700" cy="3075190"/>
          </a:xfrm>
        </p:spPr>
        <p:txBody>
          <a:bodyPr/>
          <a:lstStyle/>
          <a:p>
            <a:r>
              <a:rPr lang="en-US" dirty="0" err="1"/>
              <a:t>prop_correct_free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12A9-2951-4D3C-8F2A-D4429D3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" y="1717108"/>
            <a:ext cx="5267325" cy="1057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BAE02-C1D8-413D-AE6F-A185D6E3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0" y="2979226"/>
            <a:ext cx="4962525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47E22-9C5F-4995-BABA-C00BF183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77" y="2979225"/>
            <a:ext cx="6834170" cy="12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0556C2-A1B2-45A5-ADF4-B4E043D54D1A}"/>
              </a:ext>
            </a:extLst>
          </p:cNvPr>
          <p:cNvCxnSpPr>
            <a:cxnSpLocks/>
          </p:cNvCxnSpPr>
          <p:nvPr/>
        </p:nvCxnSpPr>
        <p:spPr>
          <a:xfrm flipH="1">
            <a:off x="2312686" y="2999192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2ABB1C-AEBE-4E60-8BF9-8CF26EEEFA48}"/>
              </a:ext>
            </a:extLst>
          </p:cNvPr>
          <p:cNvSpPr txBox="1"/>
          <p:nvPr/>
        </p:nvSpPr>
        <p:spPr>
          <a:xfrm>
            <a:off x="2734750" y="2762675"/>
            <a:ext cx="302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What separates words in each sentence?</a:t>
            </a:r>
          </a:p>
        </p:txBody>
      </p:sp>
    </p:spTree>
    <p:extLst>
      <p:ext uri="{BB962C8B-B14F-4D97-AF65-F5344CB8AC3E}">
        <p14:creationId xmlns:p14="http://schemas.microsoft.com/office/powerpoint/2010/main" val="24299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30ABF-DCED-4AFE-BD07-C08252156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04"/>
          <a:stretch/>
        </p:blipFill>
        <p:spPr>
          <a:xfrm>
            <a:off x="335418" y="3321463"/>
            <a:ext cx="8523099" cy="12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2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D2F35-CA96-4702-9D04-EC84526C9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51"/>
          <a:stretch/>
        </p:blipFill>
        <p:spPr>
          <a:xfrm>
            <a:off x="335417" y="3321463"/>
            <a:ext cx="5389339" cy="13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157-DB5F-4543-B784-310D8CAF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5" y="117090"/>
            <a:ext cx="7886700" cy="994172"/>
          </a:xfrm>
        </p:spPr>
        <p:txBody>
          <a:bodyPr/>
          <a:lstStyle/>
          <a:p>
            <a:r>
              <a:rPr lang="en-US" dirty="0"/>
              <a:t>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1799-B8CB-4233-9B80-83BE969D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5" y="898956"/>
            <a:ext cx="7886700" cy="3075190"/>
          </a:xfrm>
        </p:spPr>
        <p:txBody>
          <a:bodyPr/>
          <a:lstStyle/>
          <a:p>
            <a:r>
              <a:rPr lang="en-US" dirty="0" err="1"/>
              <a:t>prop_correct_sentence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F14A2-7B8B-4969-85FC-BD57375E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7" y="1510928"/>
            <a:ext cx="312420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CEF76-2E54-4968-BBF0-D73E192A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7" y="3450271"/>
            <a:ext cx="54864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8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1E9-0AE9-453B-9B4C-D87A742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 err="1"/>
              <a:t>lrd</a:t>
            </a:r>
            <a:r>
              <a:rPr lang="en-US" sz="3200" dirty="0"/>
              <a:t> Shiny Application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lrd</a:t>
            </a:r>
            <a:r>
              <a:rPr lang="en-US" dirty="0"/>
              <a:t> is also available as an R Shiny application!</a:t>
            </a:r>
          </a:p>
          <a:p>
            <a:pPr lvl="1"/>
            <a:r>
              <a:rPr lang="en-US" dirty="0"/>
              <a:t>https://github.com/npm27/lrd/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1E9-0AE9-453B-9B4C-D87A742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08" y="1370349"/>
            <a:ext cx="7886700" cy="307519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2100" dirty="0"/>
              <a:t>Recall testing is commonly used to gauge memory retrieval</a:t>
            </a:r>
          </a:p>
          <a:p>
            <a:pPr lvl="1">
              <a:buClr>
                <a:schemeClr val="tx1"/>
              </a:buClr>
            </a:pPr>
            <a:r>
              <a:rPr lang="en-US" sz="2100" dirty="0"/>
              <a:t>Coding responses can be time intensive and error prone</a:t>
            </a:r>
          </a:p>
          <a:p>
            <a:pPr lvl="1">
              <a:buClr>
                <a:schemeClr val="tx1"/>
              </a:buClr>
            </a:pPr>
            <a:r>
              <a:rPr lang="en-US" sz="2100" i="1" dirty="0" err="1"/>
              <a:t>lrd</a:t>
            </a:r>
            <a:r>
              <a:rPr lang="en-US" sz="2100" i="1" dirty="0"/>
              <a:t> </a:t>
            </a:r>
            <a:r>
              <a:rPr lang="en-US" sz="2100" dirty="0"/>
              <a:t>(Lexical Response Data) is designed automate scoring of recall data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Cued-recall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Free recall</a:t>
            </a:r>
          </a:p>
          <a:p>
            <a:pPr lvl="2">
              <a:buClr>
                <a:schemeClr val="tx1"/>
              </a:buClr>
            </a:pPr>
            <a:r>
              <a:rPr lang="en-US" sz="1800" dirty="0"/>
              <a:t>Sentence responses</a:t>
            </a:r>
          </a:p>
          <a:p>
            <a:pPr lvl="1">
              <a:buClr>
                <a:schemeClr val="tx1"/>
              </a:buClr>
            </a:pP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63A0-35E9-42A5-B80B-260207A9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6A74-E591-433F-8679-4707003C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lrd</a:t>
            </a:r>
            <a:r>
              <a:rPr lang="en-US" dirty="0"/>
              <a:t> allows researchers to </a:t>
            </a:r>
            <a:r>
              <a:rPr lang="en-US"/>
              <a:t>quickly score </a:t>
            </a:r>
            <a:r>
              <a:rPr lang="en-US" dirty="0"/>
              <a:t>several types of recall data</a:t>
            </a:r>
          </a:p>
          <a:p>
            <a:r>
              <a:rPr lang="en-US" dirty="0"/>
              <a:t>The goal is to provide a standardized, open-source method for processing lexical output across psychological studies.</a:t>
            </a:r>
          </a:p>
        </p:txBody>
      </p:sp>
    </p:spTree>
    <p:extLst>
      <p:ext uri="{BB962C8B-B14F-4D97-AF65-F5344CB8AC3E}">
        <p14:creationId xmlns:p14="http://schemas.microsoft.com/office/powerpoint/2010/main" val="1388640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F33C2-1ABB-4975-89F1-B56F3EA03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588CDB-83F3-4F93-94EA-82955AF14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1E9-0AE9-453B-9B4C-D87A742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Overview of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8217177" cy="3075190"/>
          </a:xfrm>
        </p:spPr>
        <p:txBody>
          <a:bodyPr>
            <a:normAutofit fontScale="92500"/>
          </a:bodyPr>
          <a:lstStyle/>
          <a:p>
            <a:r>
              <a:rPr lang="en-US" dirty="0"/>
              <a:t>Three core functions:</a:t>
            </a:r>
          </a:p>
          <a:p>
            <a:pPr lvl="1"/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prop_correct_free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prop_correct_sentence</a:t>
            </a:r>
            <a:r>
              <a:rPr lang="en-US" dirty="0"/>
              <a:t>()</a:t>
            </a:r>
          </a:p>
          <a:p>
            <a:r>
              <a:rPr lang="en-US" dirty="0"/>
              <a:t>Also includes several plotting functions:</a:t>
            </a:r>
          </a:p>
          <a:p>
            <a:pPr lvl="1"/>
            <a:r>
              <a:rPr lang="en-US" dirty="0"/>
              <a:t>Serial position curves, probability of first response, conditional response probabilities</a:t>
            </a:r>
          </a:p>
          <a:p>
            <a:pPr lvl="1"/>
            <a:endParaRPr lang="en-US" dirty="0"/>
          </a:p>
          <a:p>
            <a:r>
              <a:rPr lang="en-US" dirty="0"/>
              <a:t>Available at: </a:t>
            </a:r>
            <a:r>
              <a:rPr lang="en-US" dirty="0">
                <a:hlinkClick r:id="rId3"/>
              </a:rPr>
              <a:t>https://github.com/npm27/lrd</a:t>
            </a:r>
            <a:r>
              <a:rPr lang="en-US" dirty="0"/>
              <a:t> -- CRAN release coming soon!</a:t>
            </a:r>
          </a:p>
          <a:p>
            <a:r>
              <a:rPr lang="en-US" dirty="0"/>
              <a:t>To install: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(“npm27/</a:t>
            </a:r>
            <a:r>
              <a:rPr lang="en-US" dirty="0" err="1"/>
              <a:t>lrd</a:t>
            </a:r>
            <a:r>
              <a:rPr lang="en-US" dirty="0"/>
              <a:t>”)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6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Response column</a:t>
            </a:r>
          </a:p>
        </p:txBody>
      </p:sp>
    </p:spTree>
    <p:extLst>
      <p:ext uri="{BB962C8B-B14F-4D97-AF65-F5344CB8AC3E}">
        <p14:creationId xmlns:p14="http://schemas.microsoft.com/office/powerpoint/2010/main" val="17812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Answer key column</a:t>
            </a:r>
          </a:p>
        </p:txBody>
      </p:sp>
    </p:spTree>
    <p:extLst>
      <p:ext uri="{BB962C8B-B14F-4D97-AF65-F5344CB8AC3E}">
        <p14:creationId xmlns:p14="http://schemas.microsoft.com/office/powerpoint/2010/main" val="9513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Item number for answer key</a:t>
            </a:r>
          </a:p>
        </p:txBody>
      </p:sp>
    </p:spTree>
    <p:extLst>
      <p:ext uri="{BB962C8B-B14F-4D97-AF65-F5344CB8AC3E}">
        <p14:creationId xmlns:p14="http://schemas.microsoft.com/office/powerpoint/2010/main" val="24653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22371" y="2283340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42277" y="2122845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Participant Identifier</a:t>
            </a:r>
          </a:p>
        </p:txBody>
      </p:sp>
    </p:spTree>
    <p:extLst>
      <p:ext uri="{BB962C8B-B14F-4D97-AF65-F5344CB8AC3E}">
        <p14:creationId xmlns:p14="http://schemas.microsoft.com/office/powerpoint/2010/main" val="36523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22371" y="2283340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42277" y="2122845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Participant Identifier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FCC8E-3358-40A0-AAA0-9E60599A1193}"/>
              </a:ext>
            </a:extLst>
          </p:cNvPr>
          <p:cNvCxnSpPr>
            <a:cxnSpLocks/>
          </p:cNvCxnSpPr>
          <p:nvPr/>
        </p:nvCxnSpPr>
        <p:spPr>
          <a:xfrm flipH="1">
            <a:off x="4822371" y="2445018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C16A8-FD6C-40BE-9286-9A33916D7295}"/>
              </a:ext>
            </a:extLst>
          </p:cNvPr>
          <p:cNvSpPr txBox="1"/>
          <p:nvPr/>
        </p:nvSpPr>
        <p:spPr>
          <a:xfrm>
            <a:off x="5142277" y="227581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Item number for study pairs</a:t>
            </a:r>
          </a:p>
        </p:txBody>
      </p:sp>
    </p:spTree>
    <p:extLst>
      <p:ext uri="{BB962C8B-B14F-4D97-AF65-F5344CB8AC3E}">
        <p14:creationId xmlns:p14="http://schemas.microsoft.com/office/powerpoint/2010/main" val="64332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1F5-71B9-4815-81D3-DBB82FAA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3" y="131216"/>
            <a:ext cx="7886700" cy="994172"/>
          </a:xfrm>
        </p:spPr>
        <p:txBody>
          <a:bodyPr/>
          <a:lstStyle/>
          <a:p>
            <a:r>
              <a:rPr lang="en-US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E2BD-F87D-4F60-980F-1C38B009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3" y="1125388"/>
            <a:ext cx="7886700" cy="3075190"/>
          </a:xfrm>
        </p:spPr>
        <p:txBody>
          <a:bodyPr/>
          <a:lstStyle/>
          <a:p>
            <a:r>
              <a:rPr lang="en-US" dirty="0" err="1"/>
              <a:t>prop_correct_cued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6050-8574-47BA-8F3E-EEC265F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38353"/>
            <a:ext cx="4667250" cy="1409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F0E98-ED79-4A1C-AD3C-6BA11CB9F0EE}"/>
              </a:ext>
            </a:extLst>
          </p:cNvPr>
          <p:cNvCxnSpPr>
            <a:cxnSpLocks/>
          </p:cNvCxnSpPr>
          <p:nvPr/>
        </p:nvCxnSpPr>
        <p:spPr>
          <a:xfrm flipH="1">
            <a:off x="4837204" y="184129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94E22-452C-4F6A-9847-4D8614B7EC28}"/>
              </a:ext>
            </a:extLst>
          </p:cNvPr>
          <p:cNvSpPr txBox="1"/>
          <p:nvPr/>
        </p:nvSpPr>
        <p:spPr>
          <a:xfrm>
            <a:off x="5142277" y="1662039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Response column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E4A9-4D18-401C-8776-ED3B4560BEC8}"/>
              </a:ext>
            </a:extLst>
          </p:cNvPr>
          <p:cNvCxnSpPr>
            <a:cxnSpLocks/>
          </p:cNvCxnSpPr>
          <p:nvPr/>
        </p:nvCxnSpPr>
        <p:spPr>
          <a:xfrm flipH="1">
            <a:off x="4822371" y="199442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682E5D-D265-4180-B13E-5DB5678D75EF}"/>
              </a:ext>
            </a:extLst>
          </p:cNvPr>
          <p:cNvSpPr txBox="1"/>
          <p:nvPr/>
        </p:nvSpPr>
        <p:spPr>
          <a:xfrm>
            <a:off x="5142277" y="183470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Answer key column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CC449-646D-4CFB-A4F3-9CD51AD11C4B}"/>
              </a:ext>
            </a:extLst>
          </p:cNvPr>
          <p:cNvCxnSpPr>
            <a:cxnSpLocks/>
          </p:cNvCxnSpPr>
          <p:nvPr/>
        </p:nvCxnSpPr>
        <p:spPr>
          <a:xfrm flipH="1">
            <a:off x="4822371" y="2150431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9D6-BE9B-47D1-8B2A-3B2FBA485A38}"/>
              </a:ext>
            </a:extLst>
          </p:cNvPr>
          <p:cNvSpPr txBox="1"/>
          <p:nvPr/>
        </p:nvSpPr>
        <p:spPr>
          <a:xfrm>
            <a:off x="5127444" y="1973836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answer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9D197-D693-497D-9FC8-2BA42ADDE06A}"/>
              </a:ext>
            </a:extLst>
          </p:cNvPr>
          <p:cNvCxnSpPr>
            <a:cxnSpLocks/>
          </p:cNvCxnSpPr>
          <p:nvPr/>
        </p:nvCxnSpPr>
        <p:spPr>
          <a:xfrm flipH="1">
            <a:off x="4822371" y="2283340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4274DD-03CE-4E68-99BE-E1FC7AC987B7}"/>
              </a:ext>
            </a:extLst>
          </p:cNvPr>
          <p:cNvSpPr txBox="1"/>
          <p:nvPr/>
        </p:nvSpPr>
        <p:spPr>
          <a:xfrm>
            <a:off x="5142277" y="2122845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Participant Identifier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FCC8E-3358-40A0-AAA0-9E60599A1193}"/>
              </a:ext>
            </a:extLst>
          </p:cNvPr>
          <p:cNvCxnSpPr>
            <a:cxnSpLocks/>
          </p:cNvCxnSpPr>
          <p:nvPr/>
        </p:nvCxnSpPr>
        <p:spPr>
          <a:xfrm flipH="1">
            <a:off x="4822371" y="2437067"/>
            <a:ext cx="3050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C16A8-FD6C-40BE-9286-9A33916D7295}"/>
              </a:ext>
            </a:extLst>
          </p:cNvPr>
          <p:cNvSpPr txBox="1"/>
          <p:nvPr/>
        </p:nvSpPr>
        <p:spPr>
          <a:xfrm>
            <a:off x="5142277" y="2275813"/>
            <a:ext cx="2490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Item number for study pairs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546FBD-9A0F-4AC8-828E-F50717DEAD90}"/>
              </a:ext>
            </a:extLst>
          </p:cNvPr>
          <p:cNvCxnSpPr>
            <a:cxnSpLocks/>
          </p:cNvCxnSpPr>
          <p:nvPr/>
        </p:nvCxnSpPr>
        <p:spPr>
          <a:xfrm flipH="1">
            <a:off x="4822371" y="2574894"/>
            <a:ext cx="30507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A10A24-CFEE-42BD-B939-C1E4C979776B}"/>
              </a:ext>
            </a:extLst>
          </p:cNvPr>
          <p:cNvSpPr txBox="1"/>
          <p:nvPr/>
        </p:nvSpPr>
        <p:spPr>
          <a:xfrm>
            <a:off x="5142276" y="2405687"/>
            <a:ext cx="3023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C00000"/>
                </a:solidFill>
              </a:rPr>
              <a:t>Levenshtein</a:t>
            </a:r>
            <a:r>
              <a:rPr lang="en-US" sz="1300" dirty="0">
                <a:solidFill>
                  <a:srgbClr val="C00000"/>
                </a:solidFill>
              </a:rPr>
              <a:t> Distance for scoring </a:t>
            </a:r>
          </a:p>
        </p:txBody>
      </p:sp>
    </p:spTree>
    <p:extLst>
      <p:ext uri="{BB962C8B-B14F-4D97-AF65-F5344CB8AC3E}">
        <p14:creationId xmlns:p14="http://schemas.microsoft.com/office/powerpoint/2010/main" val="2389833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485</Words>
  <Application>Microsoft Office PowerPoint</Application>
  <PresentationFormat>On-screen Show (16:9)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lrd: An R Package and Shiny Application for Quickly Processing Lexical Response Data</vt:lpstr>
      <vt:lpstr>Introduction</vt:lpstr>
      <vt:lpstr>Overview of Package</vt:lpstr>
      <vt:lpstr>Cued-Recall</vt:lpstr>
      <vt:lpstr>Cued-Recall</vt:lpstr>
      <vt:lpstr>Cued-Recall</vt:lpstr>
      <vt:lpstr>Cued-Recall</vt:lpstr>
      <vt:lpstr>Cued-Recall</vt:lpstr>
      <vt:lpstr>Cued-Recall</vt:lpstr>
      <vt:lpstr>Cued-Recall</vt:lpstr>
      <vt:lpstr>Cued-Recall</vt:lpstr>
      <vt:lpstr>Cued-Recall</vt:lpstr>
      <vt:lpstr>Free Recall</vt:lpstr>
      <vt:lpstr>Free Recall</vt:lpstr>
      <vt:lpstr>Sentences</vt:lpstr>
      <vt:lpstr>Sentences</vt:lpstr>
      <vt:lpstr>Sentences</vt:lpstr>
      <vt:lpstr>Sentences</vt:lpstr>
      <vt:lpstr>lrd Shiny Application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Maxwell</dc:creator>
  <cp:lastModifiedBy>Nick Maxwell</cp:lastModifiedBy>
  <cp:revision>36</cp:revision>
  <dcterms:created xsi:type="dcterms:W3CDTF">2020-10-26T18:39:44Z</dcterms:created>
  <dcterms:modified xsi:type="dcterms:W3CDTF">2020-10-29T19:05:52Z</dcterms:modified>
</cp:coreProperties>
</file>