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25"/>
  </p:notesMasterIdLst>
  <p:sldIdLst>
    <p:sldId id="298" r:id="rId2"/>
    <p:sldId id="305" r:id="rId3"/>
    <p:sldId id="306" r:id="rId4"/>
    <p:sldId id="303" r:id="rId5"/>
    <p:sldId id="307" r:id="rId6"/>
    <p:sldId id="325" r:id="rId7"/>
    <p:sldId id="327" r:id="rId8"/>
    <p:sldId id="326" r:id="rId9"/>
    <p:sldId id="308" r:id="rId10"/>
    <p:sldId id="266" r:id="rId11"/>
    <p:sldId id="309" r:id="rId12"/>
    <p:sldId id="265" r:id="rId13"/>
    <p:sldId id="313" r:id="rId14"/>
    <p:sldId id="323" r:id="rId15"/>
    <p:sldId id="324" r:id="rId16"/>
    <p:sldId id="322" r:id="rId17"/>
    <p:sldId id="301" r:id="rId18"/>
    <p:sldId id="299" r:id="rId19"/>
    <p:sldId id="312" r:id="rId20"/>
    <p:sldId id="311" r:id="rId21"/>
    <p:sldId id="321" r:id="rId22"/>
    <p:sldId id="297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59"/>
  </p:normalViewPr>
  <p:slideViewPr>
    <p:cSldViewPr snapToGrid="0" snapToObjects="1">
      <p:cViewPr varScale="1">
        <p:scale>
          <a:sx n="111" d="100"/>
          <a:sy n="11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Cued-Recall testing where retrieval is prompted</a:t>
            </a:r>
          </a:p>
          <a:p>
            <a:r>
              <a:rPr lang="en-US" dirty="0"/>
              <a:t>Free-recall where retrieval is not prompted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lrd</a:t>
            </a:r>
            <a:r>
              <a:rPr lang="en-US" dirty="0"/>
              <a:t> to score sets of cued and free-recall data and compared to manually coded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= True positives (</a:t>
            </a:r>
            <a:r>
              <a:rPr lang="en-US" dirty="0" err="1"/>
              <a:t>lrd</a:t>
            </a:r>
            <a:r>
              <a:rPr lang="en-US" dirty="0"/>
              <a:t> correctly marks a word correct); specificity true negatives (</a:t>
            </a:r>
            <a:r>
              <a:rPr lang="en-US" dirty="0" err="1"/>
              <a:t>lrd</a:t>
            </a:r>
            <a:r>
              <a:rPr lang="en-US" dirty="0"/>
              <a:t> correctly marks a word as incorrect). </a:t>
            </a:r>
          </a:p>
          <a:p>
            <a:r>
              <a:rPr lang="en-US" dirty="0"/>
              <a:t>0 provides no flexibility in scoring, 5 is highly lenient as it allows for up to 5 character changes/insertions/deletions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its flexibility!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C0CB98-076B-4E7F-ADC2-4587EC9E321F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7081" y="4201251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6C29-6173-4D4D-9A70-2C98FACDF6D7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D057-413A-4080-A087-E5568A1F54A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42BE-AE0E-4C60-AD43-DA59A9911143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E9AC-F351-4970-B4AE-E20D3ADAAEFB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D69C-0FB4-4198-9F78-21F80D2940B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015A-7AE2-4F7C-BC05-ED59AAE8F1F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89C1-4C5E-4DD3-AD6F-DEFF2AC6176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BFA9-FA7F-4129-A20B-0DFAB08836D0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D5FF-7B94-4AD2-A99D-0AFF21C29B5C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406" y="4467729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0F2A-B7C6-47BC-88D1-F60FE2EBB9E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920-E2B2-470E-915B-5527FA3E356E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17A-BF7D-4845-8C1E-8397ED62827D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3C9-FB49-403F-9234-8CC257C0E08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3406" y="4446715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55D-8BE7-4049-84FD-3CED9640469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3406" y="4436881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DD0-6483-4A54-95FD-85200CBC97B8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254-9875-41D6-8DFD-3F9DA58B0666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9B272D3-586D-447A-8765-6A4E8FB8D755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i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7658818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B0234B-AF31-4D76-B9B3-297ED32DDBC7}"/>
              </a:ext>
            </a:extLst>
          </p:cNvPr>
          <p:cNvSpPr txBox="1">
            <a:spLocks/>
          </p:cNvSpPr>
          <p:nvPr/>
        </p:nvSpPr>
        <p:spPr>
          <a:xfrm>
            <a:off x="639792" y="3653518"/>
            <a:ext cx="8038381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solidFill>
                  <a:schemeClr val="bg1"/>
                </a:solidFill>
              </a:rPr>
              <a:t>1 </a:t>
            </a:r>
            <a:r>
              <a:rPr lang="en-US" sz="1200" dirty="0">
                <a:solidFill>
                  <a:schemeClr val="bg1"/>
                </a:solidFill>
              </a:rPr>
              <a:t>the university of southern Mississippi, </a:t>
            </a:r>
            <a:r>
              <a:rPr lang="en-US" sz="1200" baseline="30000" dirty="0">
                <a:solidFill>
                  <a:schemeClr val="bg1"/>
                </a:solidFill>
              </a:rPr>
              <a:t>2 </a:t>
            </a:r>
            <a:r>
              <a:rPr lang="en-US" sz="1200" dirty="0">
                <a:solidFill>
                  <a:schemeClr val="bg1"/>
                </a:solidFill>
              </a:rPr>
              <a:t>Harrisburg University OF Science and Technology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25A0A-5206-4CC5-88C7-67DD8B69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1" y="1720207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Cued-recall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Free 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Sentence responses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Open source and freely available via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7CF93-D3C6-4CA6-AF86-09F59DB2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C8C-CB2C-4AA3-841B-2994E4F1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321343" cy="2562225"/>
          </a:xfrm>
        </p:spPr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scores recall data using </a:t>
            </a:r>
            <a:r>
              <a:rPr lang="en-US" sz="1800" b="1" dirty="0">
                <a:solidFill>
                  <a:schemeClr val="tx2"/>
                </a:solidFill>
              </a:rPr>
              <a:t>Levenshtein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distances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Number of character insertions, deletions, or changes required to transform a word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“Cat” and “Bat” have a Levenshtein distance of 1 while “Mouse” and “Mice” have a distance of 4</a:t>
            </a:r>
          </a:p>
          <a:p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scores data using Levenshtein distances ranging from 0 – 5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selects this cutoff when scoring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CABAC2-FCE9-4308-87B6-3595AA8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43A-A18B-4E13-9D68-5A8BC66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is also available as an R Shiny application!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Shiny provides and interactive GUI for using </a:t>
            </a:r>
            <a:r>
              <a:rPr lang="en-US" sz="1600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. No programming required!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64A9E-5FFD-4876-BBDD-593ACB8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0581" y="833657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47A9-3FC5-4835-8BAB-92C078F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00933" y="2192673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D36EE-C53F-425E-AF2F-851573CB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8600" y="4580542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3212" y="3270229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1322-0472-4A2D-B4A5-75D32A9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72153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5EF4EB5-C139-4D31-B40A-8047D60E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7"/>
            <a:ext cx="9144000" cy="4954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0FD4A-BF2D-4D22-B9CB-0B902CBCD4C2}"/>
              </a:ext>
            </a:extLst>
          </p:cNvPr>
          <p:cNvCxnSpPr/>
          <p:nvPr/>
        </p:nvCxnSpPr>
        <p:spPr>
          <a:xfrm>
            <a:off x="5431747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7D081-EC0D-40B4-ACAE-36630B3D57E1}"/>
              </a:ext>
            </a:extLst>
          </p:cNvPr>
          <p:cNvCxnSpPr/>
          <p:nvPr/>
        </p:nvCxnSpPr>
        <p:spPr>
          <a:xfrm>
            <a:off x="6897940" y="870857"/>
            <a:ext cx="0" cy="313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EF8F2-2876-4C92-B864-D3DE5078C292}"/>
              </a:ext>
            </a:extLst>
          </p:cNvPr>
          <p:cNvCxnSpPr/>
          <p:nvPr/>
        </p:nvCxnSpPr>
        <p:spPr>
          <a:xfrm>
            <a:off x="8668933" y="870857"/>
            <a:ext cx="0" cy="3135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4FAEB4-2F73-4BF6-87E9-23FBF4EB8BAD}"/>
              </a:ext>
            </a:extLst>
          </p:cNvPr>
          <p:cNvSpPr/>
          <p:nvPr/>
        </p:nvSpPr>
        <p:spPr>
          <a:xfrm>
            <a:off x="-82542" y="573598"/>
            <a:ext cx="2163590" cy="90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3E3C8-2578-43D7-91FD-199B6666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1" y="4588931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b="1" i="1" dirty="0"/>
              <a:t> </a:t>
            </a:r>
            <a:r>
              <a:rPr lang="en-US" b="1" i="1" dirty="0" err="1"/>
              <a:t>lrd</a:t>
            </a:r>
            <a:r>
              <a:rPr lang="en-US" b="1" dirty="0"/>
              <a:t> vs Manually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50" dirty="0">
                <a:solidFill>
                  <a:schemeClr val="tx1"/>
                </a:solidFill>
              </a:rPr>
              <a:t>Tested whether mean recall differed between manually coded data and each level of </a:t>
            </a:r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scoring Sensitivity and specificity analyses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Sensitivity = proportion of </a:t>
            </a:r>
            <a:r>
              <a:rPr lang="en-US" sz="1450" b="1" dirty="0">
                <a:solidFill>
                  <a:schemeClr val="tx2"/>
                </a:solidFill>
              </a:rPr>
              <a:t>true positives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Specificity = proportion to </a:t>
            </a:r>
            <a:r>
              <a:rPr lang="en-US" sz="1450" b="1" dirty="0">
                <a:solidFill>
                  <a:schemeClr val="tx2"/>
                </a:solidFill>
              </a:rPr>
              <a:t>true negatives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10C3-6444-4229-9176-32055DE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Cued-recall data taken from two studies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Buchanan (2020)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Huff (in press)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Combined dataset contained 31,301 observations taken from 334 participants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Interested in how manually coded data compares to </a:t>
            </a:r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at each cutoff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4DCB-5604-44CB-9D85-AC6ECC0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318" y="557676"/>
            <a:ext cx="3363310" cy="792233"/>
          </a:xfrm>
        </p:spPr>
        <p:txBody>
          <a:bodyPr>
            <a:normAutofit/>
          </a:bodyPr>
          <a:lstStyle/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Buchanan (2020)</a:t>
            </a:r>
          </a:p>
          <a:p>
            <a:pPr marL="342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4137"/>
              </p:ext>
            </p:extLst>
          </p:nvPr>
        </p:nvGraphicFramePr>
        <p:xfrm>
          <a:off x="115614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422633-9B9C-4C58-9145-A8846B9E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5231"/>
              </p:ext>
            </p:extLst>
          </p:nvPr>
        </p:nvGraphicFramePr>
        <p:xfrm>
          <a:off x="5243121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67E04E1-0774-4ADC-A5D2-DA3BEA04EA87}"/>
              </a:ext>
            </a:extLst>
          </p:cNvPr>
          <p:cNvSpPr/>
          <p:nvPr/>
        </p:nvSpPr>
        <p:spPr>
          <a:xfrm>
            <a:off x="5044965" y="2151095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756E9-616F-4B4C-AF17-5B5C26364CE2}"/>
              </a:ext>
            </a:extLst>
          </p:cNvPr>
          <p:cNvSpPr/>
          <p:nvPr/>
        </p:nvSpPr>
        <p:spPr>
          <a:xfrm>
            <a:off x="-82542" y="2224058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A1620D-73ED-4ECA-91AF-E4F70C51EA77}"/>
              </a:ext>
            </a:extLst>
          </p:cNvPr>
          <p:cNvSpPr txBox="1">
            <a:spLocks/>
          </p:cNvSpPr>
          <p:nvPr/>
        </p:nvSpPr>
        <p:spPr>
          <a:xfrm>
            <a:off x="5495372" y="557675"/>
            <a:ext cx="3363310" cy="7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Huff (in press)</a:t>
            </a:r>
          </a:p>
          <a:p>
            <a:pPr marL="342900" lvl="1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709448" y="4322057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were both maximized when using cutoff of 1 at scoring.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32A3B9-3B15-4B5A-9DCD-E60020E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is commonly used to gauge memory retrieval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Cued-recall testing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7529-3E66-48FC-AC75-6591BAD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Free recall data taken from Huff, Yates, &amp; </a:t>
            </a:r>
            <a:r>
              <a:rPr lang="en-US" sz="1800" dirty="0" err="1">
                <a:solidFill>
                  <a:schemeClr val="tx1"/>
                </a:solidFill>
              </a:rPr>
              <a:t>Balota</a:t>
            </a:r>
            <a:r>
              <a:rPr lang="en-US" sz="1800" dirty="0">
                <a:solidFill>
                  <a:schemeClr val="tx1"/>
                </a:solidFill>
              </a:rPr>
              <a:t> (2018)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120 participants completed free-recall tasks for three types of words lists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Adhoc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Categorical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Unrelated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99CC-F3BC-4231-A3FA-55AC12F2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656"/>
              </p:ext>
            </p:extLst>
          </p:nvPr>
        </p:nvGraphicFramePr>
        <p:xfrm>
          <a:off x="525517" y="948119"/>
          <a:ext cx="7909034" cy="324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62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57454112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603184295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071633889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653138364"/>
                    </a:ext>
                  </a:extLst>
                </a:gridCol>
              </a:tblGrid>
              <a:tr h="5967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Adhoc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0497"/>
                  </a:ext>
                </a:extLst>
              </a:tr>
              <a:tr h="59679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Scoring Cutoff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472965" y="4347261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maximized using a cutoff of 3 or greater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2B15E-0263-4CCC-9F7B-A348C28E0D12}"/>
              </a:ext>
            </a:extLst>
          </p:cNvPr>
          <p:cNvSpPr/>
          <p:nvPr/>
        </p:nvSpPr>
        <p:spPr>
          <a:xfrm>
            <a:off x="472965" y="3022845"/>
            <a:ext cx="7961586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A776-8F70-478F-87D8-3B0AACF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allows researchers to quickly score several types of recall data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can accurately reproduce human coded data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goal is to provide a standardized, open-source method for processing lexical output across psychological studies.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7263-2592-4CDD-BF9A-561E786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160" y="839076"/>
            <a:ext cx="6619244" cy="2008236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16" y="3906067"/>
            <a:ext cx="6619244" cy="64606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Email</a:t>
            </a:r>
            <a:r>
              <a:rPr lang="en-US" sz="16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nicholas.maxwell@usm.edu</a:t>
            </a:r>
          </a:p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More Info</a:t>
            </a:r>
            <a:r>
              <a:rPr lang="en-US" sz="1600" b="1" dirty="0">
                <a:solidFill>
                  <a:schemeClr val="accent2"/>
                </a:solidFill>
              </a:rPr>
              <a:t>: </a:t>
            </a:r>
            <a:r>
              <a:rPr lang="en-US" sz="1600" cap="none" dirty="0">
                <a:solidFill>
                  <a:schemeClr val="bg1"/>
                </a:solidFill>
              </a:rPr>
              <a:t>macapsych.com/lexical-re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B3953-EFCB-41A3-8864-45660D6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has been used extensively throughout psychological research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Approximately 18,000 publications since 2000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07D-BBAB-4685-8513-E71D50D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can be partly attributed to the rise of the internet and more powerful computers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Online recruitment platforms like Prolific or </a:t>
            </a:r>
            <a:r>
              <a:rPr lang="en-US" sz="1600" dirty="0" err="1">
                <a:solidFill>
                  <a:schemeClr val="tx1"/>
                </a:solidFill>
              </a:rPr>
              <a:t>Mturk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Large-scale normed databases for stimuli creation </a:t>
            </a:r>
            <a:r>
              <a:rPr lang="en-US" dirty="0">
                <a:solidFill>
                  <a:schemeClr val="tx1"/>
                </a:solidFill>
              </a:rPr>
              <a:t>(English Lexicon Project; </a:t>
            </a:r>
            <a:r>
              <a:rPr lang="en-US" dirty="0" err="1">
                <a:solidFill>
                  <a:schemeClr val="tx1"/>
                </a:solidFill>
              </a:rPr>
              <a:t>Balota</a:t>
            </a:r>
            <a:r>
              <a:rPr lang="en-US" dirty="0">
                <a:solidFill>
                  <a:schemeClr val="tx1"/>
                </a:solidFill>
              </a:rPr>
              <a:t> et al., 2007; Small World of Words; De </a:t>
            </a:r>
            <a:r>
              <a:rPr lang="en-US" dirty="0" err="1">
                <a:solidFill>
                  <a:schemeClr val="tx1"/>
                </a:solidFill>
              </a:rPr>
              <a:t>Deyne</a:t>
            </a:r>
            <a:r>
              <a:rPr lang="en-US" dirty="0">
                <a:solidFill>
                  <a:schemeClr val="tx1"/>
                </a:solidFill>
              </a:rPr>
              <a:t> et al., 2019)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Tools for automatically generating stimuli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lexOPS</a:t>
            </a:r>
            <a:r>
              <a:rPr lang="en-US" dirty="0">
                <a:solidFill>
                  <a:schemeClr val="tx1"/>
                </a:solidFill>
              </a:rPr>
              <a:t>; Taylor, </a:t>
            </a:r>
            <a:r>
              <a:rPr lang="en-US" dirty="0" err="1">
                <a:solidFill>
                  <a:schemeClr val="tx1"/>
                </a:solidFill>
              </a:rPr>
              <a:t>Beith</a:t>
            </a:r>
            <a:r>
              <a:rPr lang="en-US" dirty="0">
                <a:solidFill>
                  <a:schemeClr val="tx1"/>
                </a:solidFill>
              </a:rPr>
              <a:t> &amp; Sereno, 2019)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398C-C020-41CF-B2B8-39CE7E76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9357"/>
            <a:ext cx="4336869" cy="3395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3B63E-5DC4-4FDD-9A5B-3038AA2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7072"/>
            <a:ext cx="4336869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ED61-9DAA-4A6F-94D9-800EC191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46081" y="1287072"/>
            <a:ext cx="4296958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19EC-D539-4742-A431-39E523D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71283"/>
            <a:ext cx="4336869" cy="343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36D1-8054-4FC2-A50E-C090276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alternative is to automate the coding process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Must be able to account for spelling errors!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requires a sufficient degree of flexibility to be programmed into the scoring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754-D340-45B3-9353-BED7D8F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2301</TotalTime>
  <Words>955</Words>
  <Application>Microsoft Office PowerPoint</Application>
  <PresentationFormat>On-screen Show (16:9)</PresentationFormat>
  <Paragraphs>220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Cued-Recall Example</vt:lpstr>
      <vt:lpstr>Cued-Recall Example</vt:lpstr>
      <vt:lpstr>Cued-Recall Example</vt:lpstr>
      <vt:lpstr>Introduction</vt:lpstr>
      <vt:lpstr>The lrd Package</vt:lpstr>
      <vt:lpstr>The lrd Package</vt:lpstr>
      <vt:lpstr>The lrd Package</vt:lpstr>
      <vt:lpstr>PowerPoint Presentation</vt:lpstr>
      <vt:lpstr>PowerPoint Presentation</vt:lpstr>
      <vt:lpstr>PowerPoint Presentation</vt:lpstr>
      <vt:lpstr>PowerPoint Presentation</vt:lpstr>
      <vt:lpstr>Testing lrd vs Manually Coded Data</vt:lpstr>
      <vt:lpstr>Cued-Recall</vt:lpstr>
      <vt:lpstr>Results – Sensitivity/Specificity</vt:lpstr>
      <vt:lpstr>Free-Recall</vt:lpstr>
      <vt:lpstr>Results – Sensitivity/Specificity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Nicholas Maxwell</cp:lastModifiedBy>
  <cp:revision>107</cp:revision>
  <dcterms:created xsi:type="dcterms:W3CDTF">2020-10-26T18:39:44Z</dcterms:created>
  <dcterms:modified xsi:type="dcterms:W3CDTF">2021-03-26T15:03:59Z</dcterms:modified>
</cp:coreProperties>
</file>